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65"/>
  </p:notesMasterIdLst>
  <p:sldIdLst>
    <p:sldId id="256" r:id="rId2"/>
    <p:sldId id="350" r:id="rId3"/>
    <p:sldId id="279" r:id="rId4"/>
    <p:sldId id="278" r:id="rId5"/>
    <p:sldId id="282" r:id="rId6"/>
    <p:sldId id="288" r:id="rId7"/>
    <p:sldId id="358" r:id="rId8"/>
    <p:sldId id="357" r:id="rId9"/>
    <p:sldId id="364" r:id="rId10"/>
    <p:sldId id="365" r:id="rId11"/>
    <p:sldId id="366" r:id="rId12"/>
    <p:sldId id="447" r:id="rId13"/>
    <p:sldId id="382" r:id="rId14"/>
    <p:sldId id="383" r:id="rId15"/>
    <p:sldId id="384" r:id="rId16"/>
    <p:sldId id="385" r:id="rId17"/>
    <p:sldId id="386" r:id="rId18"/>
    <p:sldId id="387" r:id="rId19"/>
    <p:sldId id="388" r:id="rId20"/>
    <p:sldId id="380" r:id="rId21"/>
    <p:sldId id="381" r:id="rId22"/>
    <p:sldId id="450" r:id="rId23"/>
    <p:sldId id="448" r:id="rId24"/>
    <p:sldId id="372" r:id="rId25"/>
    <p:sldId id="281" r:id="rId26"/>
    <p:sldId id="359" r:id="rId27"/>
    <p:sldId id="360" r:id="rId28"/>
    <p:sldId id="361" r:id="rId29"/>
    <p:sldId id="362" r:id="rId30"/>
    <p:sldId id="363" r:id="rId31"/>
    <p:sldId id="452" r:id="rId32"/>
    <p:sldId id="449" r:id="rId33"/>
    <p:sldId id="367" r:id="rId34"/>
    <p:sldId id="368" r:id="rId35"/>
    <p:sldId id="370" r:id="rId36"/>
    <p:sldId id="371" r:id="rId37"/>
    <p:sldId id="453" r:id="rId38"/>
    <p:sldId id="369" r:id="rId39"/>
    <p:sldId id="374" r:id="rId40"/>
    <p:sldId id="375" r:id="rId41"/>
    <p:sldId id="377" r:id="rId42"/>
    <p:sldId id="376" r:id="rId43"/>
    <p:sldId id="446" r:id="rId44"/>
    <p:sldId id="300" r:id="rId45"/>
    <p:sldId id="301" r:id="rId46"/>
    <p:sldId id="430" r:id="rId47"/>
    <p:sldId id="431" r:id="rId48"/>
    <p:sldId id="432" r:id="rId49"/>
    <p:sldId id="433" r:id="rId50"/>
    <p:sldId id="303" r:id="rId51"/>
    <p:sldId id="454" r:id="rId52"/>
    <p:sldId id="455" r:id="rId53"/>
    <p:sldId id="434" r:id="rId54"/>
    <p:sldId id="435" r:id="rId55"/>
    <p:sldId id="436" r:id="rId56"/>
    <p:sldId id="437" r:id="rId57"/>
    <p:sldId id="438" r:id="rId58"/>
    <p:sldId id="439" r:id="rId59"/>
    <p:sldId id="440" r:id="rId60"/>
    <p:sldId id="441" r:id="rId61"/>
    <p:sldId id="442" r:id="rId62"/>
    <p:sldId id="445" r:id="rId63"/>
    <p:sldId id="451" r:id="rId64"/>
  </p:sldIdLst>
  <p:sldSz cx="18288000" cy="10287000"/>
  <p:notesSz cx="6858000" cy="9144000"/>
  <p:embeddedFontLst>
    <p:embeddedFont>
      <p:font typeface="Calibri" panose="020F0502020204030204" pitchFamily="34" charset="0"/>
      <p:regular r:id="rId66"/>
      <p:bold r:id="rId67"/>
      <p:italic r:id="rId68"/>
      <p:boldItalic r:id="rId69"/>
    </p:embeddedFont>
    <p:embeddedFont>
      <p:font typeface="Lato" panose="020F0502020204030203" pitchFamily="34" charset="0"/>
      <p:regular r:id="rId70"/>
      <p:bold r:id="rId71"/>
      <p:italic r:id="rId72"/>
      <p:boldItalic r:id="rId73"/>
    </p:embeddedFont>
    <p:embeddedFont>
      <p:font typeface="Noto Sans" panose="020B0502040504020204" pitchFamily="34" charset="0"/>
      <p:regular r:id="rId74"/>
      <p:bold r:id="rId75"/>
      <p:italic r:id="rId76"/>
      <p:boldItalic r:id="rId77"/>
    </p:embeddedFont>
    <p:embeddedFont>
      <p:font typeface="Noto Sans Bold" panose="020B0802040504020204" charset="0"/>
      <p:regular r:id="rId78"/>
      <p:bold r:id="rId79"/>
    </p:embeddedFont>
    <p:embeddedFont>
      <p:font typeface="Playfair Display Bold" panose="020B0604020202020204" charset="0"/>
      <p:regular r:id="rId80"/>
    </p:embeddedFont>
    <p:embeddedFont>
      <p:font typeface="Tahoma" panose="020B0604030504040204" pitchFamily="34" charset="0"/>
      <p:regular r:id="rId81"/>
      <p:bold r:id="rId8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2A0E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354" autoAdjust="0"/>
    <p:restoredTop sz="94622" autoAdjust="0"/>
  </p:normalViewPr>
  <p:slideViewPr>
    <p:cSldViewPr>
      <p:cViewPr>
        <p:scale>
          <a:sx n="50" d="100"/>
          <a:sy n="50" d="100"/>
        </p:scale>
        <p:origin x="590" y="259"/>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font" Target="fonts/font3.fntdata"/><Relationship Id="rId84"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9.fntdata"/><Relationship Id="rId79" Type="http://schemas.openxmlformats.org/officeDocument/2006/relationships/font" Target="fonts/font14.fntdata"/><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font" Target="fonts/font4.fntdata"/><Relationship Id="rId77" Type="http://schemas.openxmlformats.org/officeDocument/2006/relationships/font" Target="fonts/font12.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7.fntdata"/><Relationship Id="rId80" Type="http://schemas.openxmlformats.org/officeDocument/2006/relationships/font" Target="fonts/font15.fntdata"/><Relationship Id="rId85"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2.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5.fntdata"/><Relationship Id="rId75" Type="http://schemas.openxmlformats.org/officeDocument/2006/relationships/font" Target="fonts/font10.fntdata"/><Relationship Id="rId8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73" Type="http://schemas.openxmlformats.org/officeDocument/2006/relationships/font" Target="fonts/font8.fntdata"/><Relationship Id="rId78" Type="http://schemas.openxmlformats.org/officeDocument/2006/relationships/font" Target="fonts/font13.fntdata"/><Relationship Id="rId81" Type="http://schemas.openxmlformats.org/officeDocument/2006/relationships/font" Target="fonts/font16.fntdata"/><Relationship Id="rId86"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11.fntdata"/><Relationship Id="rId7" Type="http://schemas.openxmlformats.org/officeDocument/2006/relationships/slide" Target="slides/slide6.xml"/><Relationship Id="rId71" Type="http://schemas.openxmlformats.org/officeDocument/2006/relationships/font" Target="fonts/font6.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font" Target="fonts/font1.fntdata"/><Relationship Id="rId61" Type="http://schemas.openxmlformats.org/officeDocument/2006/relationships/slide" Target="slides/slide60.xml"/><Relationship Id="rId82" Type="http://schemas.openxmlformats.org/officeDocument/2006/relationships/font" Target="fonts/font1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D9C1680-E951-4060-9D05-C77032DDA593}" type="datetimeFigureOut">
              <a:rPr lang="en-US" smtClean="0"/>
              <a:t>12/24/2023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FC2471D-6CAA-48EF-95E3-5B6B8D0B1946}" type="slidenum">
              <a:rPr lang="en-US" smtClean="0"/>
              <a:t>‹#›</a:t>
            </a:fld>
            <a:endParaRPr lang="en-US"/>
          </a:p>
        </p:txBody>
      </p:sp>
    </p:spTree>
    <p:extLst>
      <p:ext uri="{BB962C8B-B14F-4D97-AF65-F5344CB8AC3E}">
        <p14:creationId xmlns:p14="http://schemas.microsoft.com/office/powerpoint/2010/main" val="12064908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FC2471D-6CAA-48EF-95E3-5B6B8D0B1946}" type="slidenum">
              <a:rPr lang="en-US" smtClean="0"/>
              <a:t>3</a:t>
            </a:fld>
            <a:endParaRPr lang="en-US"/>
          </a:p>
        </p:txBody>
      </p:sp>
    </p:spTree>
    <p:extLst>
      <p:ext uri="{BB962C8B-B14F-4D97-AF65-F5344CB8AC3E}">
        <p14:creationId xmlns:p14="http://schemas.microsoft.com/office/powerpoint/2010/main" val="38137031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FC2471D-6CAA-48EF-95E3-5B6B8D0B1946}" type="slidenum">
              <a:rPr lang="en-US" smtClean="0"/>
              <a:t>43</a:t>
            </a:fld>
            <a:endParaRPr lang="en-US"/>
          </a:p>
        </p:txBody>
      </p:sp>
    </p:spTree>
    <p:extLst>
      <p:ext uri="{BB962C8B-B14F-4D97-AF65-F5344CB8AC3E}">
        <p14:creationId xmlns:p14="http://schemas.microsoft.com/office/powerpoint/2010/main" val="37889065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FC2471D-6CAA-48EF-95E3-5B6B8D0B1946}" type="slidenum">
              <a:rPr lang="en-US" smtClean="0"/>
              <a:t>10</a:t>
            </a:fld>
            <a:endParaRPr lang="en-US"/>
          </a:p>
        </p:txBody>
      </p:sp>
    </p:spTree>
    <p:extLst>
      <p:ext uri="{BB962C8B-B14F-4D97-AF65-F5344CB8AC3E}">
        <p14:creationId xmlns:p14="http://schemas.microsoft.com/office/powerpoint/2010/main" val="36193987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FC2471D-6CAA-48EF-95E3-5B6B8D0B1946}" type="slidenum">
              <a:rPr lang="en-US" smtClean="0"/>
              <a:t>11</a:t>
            </a:fld>
            <a:endParaRPr lang="en-US"/>
          </a:p>
        </p:txBody>
      </p:sp>
    </p:spTree>
    <p:extLst>
      <p:ext uri="{BB962C8B-B14F-4D97-AF65-F5344CB8AC3E}">
        <p14:creationId xmlns:p14="http://schemas.microsoft.com/office/powerpoint/2010/main" val="11573364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FC2471D-6CAA-48EF-95E3-5B6B8D0B1946}" type="slidenum">
              <a:rPr lang="en-US" smtClean="0"/>
              <a:t>37</a:t>
            </a:fld>
            <a:endParaRPr lang="en-US"/>
          </a:p>
        </p:txBody>
      </p:sp>
    </p:spTree>
    <p:extLst>
      <p:ext uri="{BB962C8B-B14F-4D97-AF65-F5344CB8AC3E}">
        <p14:creationId xmlns:p14="http://schemas.microsoft.com/office/powerpoint/2010/main" val="42270927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FC2471D-6CAA-48EF-95E3-5B6B8D0B1946}" type="slidenum">
              <a:rPr lang="en-US" smtClean="0"/>
              <a:t>38</a:t>
            </a:fld>
            <a:endParaRPr lang="en-US"/>
          </a:p>
        </p:txBody>
      </p:sp>
    </p:spTree>
    <p:extLst>
      <p:ext uri="{BB962C8B-B14F-4D97-AF65-F5344CB8AC3E}">
        <p14:creationId xmlns:p14="http://schemas.microsoft.com/office/powerpoint/2010/main" val="21279529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12/24/2023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12/24/2023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12/24/2023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12/24/2023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12/24/2023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gif"/><Relationship Id="rId1" Type="http://schemas.openxmlformats.org/officeDocument/2006/relationships/slideLayout" Target="../slideLayouts/slideLayout7.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GIF"/><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GIF"/><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5.GIF"/><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GIF"/><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gif"/><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9.GIF"/><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6.gif"/><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6.gif"/><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6.gif"/><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6.gif"/><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6.gif"/><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6.gif"/><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6.gif"/><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6.gif"/><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6.gif"/><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3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6.gif"/><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6.gif"/><Relationship Id="rId1" Type="http://schemas.openxmlformats.org/officeDocument/2006/relationships/slideLayout" Target="../slideLayouts/slideLayout7.xml"/><Relationship Id="rId5" Type="http://schemas.openxmlformats.org/officeDocument/2006/relationships/image" Target="../media/image43.png"/><Relationship Id="rId4" Type="http://schemas.openxmlformats.org/officeDocument/2006/relationships/image" Target="../media/image42.png"/></Relationships>
</file>

<file path=ppt/slides/_rels/slide36.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44.png"/></Relationships>
</file>

<file path=ppt/slides/_rels/slide38.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45.png"/></Relationships>
</file>

<file path=ppt/slides/_rels/slide3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6.gif"/><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gif"/><Relationship Id="rId1" Type="http://schemas.openxmlformats.org/officeDocument/2006/relationships/slideLayout" Target="../slideLayouts/slideLayout7.xml"/><Relationship Id="rId4" Type="http://schemas.openxmlformats.org/officeDocument/2006/relationships/hyperlink" Target="https://www.kaggle.com/datasets/reihanenamdari/breast-cancer"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6.gif"/><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6.gif"/><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6.gif"/><Relationship Id="rId1" Type="http://schemas.openxmlformats.org/officeDocument/2006/relationships/slideLayout" Target="../slideLayouts/slideLayout7.xml"/><Relationship Id="rId4" Type="http://schemas.openxmlformats.org/officeDocument/2006/relationships/image" Target="../media/image50.png"/></Relationships>
</file>

<file path=ppt/slides/_rels/slide43.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GIF"/><Relationship Id="rId1" Type="http://schemas.openxmlformats.org/officeDocument/2006/relationships/slideLayout" Target="../slideLayouts/slideLayout7.xml"/><Relationship Id="rId4" Type="http://schemas.openxmlformats.org/officeDocument/2006/relationships/image" Target="../media/image52.png"/></Relationships>
</file>

<file path=ppt/slides/_rels/slide4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image" Target="../media/image54.GIF"/><Relationship Id="rId1" Type="http://schemas.openxmlformats.org/officeDocument/2006/relationships/slideLayout" Target="../slideLayouts/slideLayout7.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4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4.GIF"/><Relationship Id="rId1" Type="http://schemas.openxmlformats.org/officeDocument/2006/relationships/slideLayout" Target="../slideLayouts/slideLayout7.xml"/><Relationship Id="rId5" Type="http://schemas.openxmlformats.org/officeDocument/2006/relationships/image" Target="../media/image62.png"/><Relationship Id="rId4" Type="http://schemas.openxmlformats.org/officeDocument/2006/relationships/image" Target="../media/image61.png"/></Relationships>
</file>

<file path=ppt/slides/_rels/slide4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54.GIF"/><Relationship Id="rId1" Type="http://schemas.openxmlformats.org/officeDocument/2006/relationships/slideLayout" Target="../slideLayouts/slideLayout7.xml"/><Relationship Id="rId4" Type="http://schemas.openxmlformats.org/officeDocument/2006/relationships/image" Target="../media/image64.png"/></Relationships>
</file>

<file path=ppt/slides/_rels/slide4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54.GIF"/><Relationship Id="rId1" Type="http://schemas.openxmlformats.org/officeDocument/2006/relationships/slideLayout" Target="../slideLayouts/slideLayout7.xml"/><Relationship Id="rId4" Type="http://schemas.openxmlformats.org/officeDocument/2006/relationships/image" Target="../media/image66.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GIF"/><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54.GIF"/><Relationship Id="rId1" Type="http://schemas.openxmlformats.org/officeDocument/2006/relationships/slideLayout" Target="../slideLayouts/slideLayout7.xml"/><Relationship Id="rId4" Type="http://schemas.openxmlformats.org/officeDocument/2006/relationships/image" Target="../media/image68.png"/></Relationships>
</file>

<file path=ppt/slides/_rels/slide5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7.xml"/><Relationship Id="rId5" Type="http://schemas.openxmlformats.org/officeDocument/2006/relationships/image" Target="../media/image72.png"/><Relationship Id="rId4" Type="http://schemas.openxmlformats.org/officeDocument/2006/relationships/image" Target="../media/image71.png"/></Relationships>
</file>

<file path=ppt/slides/_rels/slide5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54.GIF"/><Relationship Id="rId1" Type="http://schemas.openxmlformats.org/officeDocument/2006/relationships/slideLayout" Target="../slideLayouts/slideLayout7.xml"/><Relationship Id="rId4" Type="http://schemas.openxmlformats.org/officeDocument/2006/relationships/image" Target="../media/image76.png"/></Relationships>
</file>

<file path=ppt/slides/_rels/slide5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54.GIF"/><Relationship Id="rId1" Type="http://schemas.openxmlformats.org/officeDocument/2006/relationships/slideLayout" Target="../slideLayouts/slideLayout7.xml"/><Relationship Id="rId4" Type="http://schemas.openxmlformats.org/officeDocument/2006/relationships/image" Target="../media/image79.png"/></Relationships>
</file>

<file path=ppt/slides/_rels/slide5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54.GIF"/><Relationship Id="rId1" Type="http://schemas.openxmlformats.org/officeDocument/2006/relationships/slideLayout" Target="../slideLayouts/slideLayout7.xml"/><Relationship Id="rId5" Type="http://schemas.openxmlformats.org/officeDocument/2006/relationships/image" Target="../media/image82.png"/><Relationship Id="rId4" Type="http://schemas.openxmlformats.org/officeDocument/2006/relationships/image" Target="../media/image81.png"/></Relationships>
</file>

<file path=ppt/slides/_rels/slide5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54.GIF"/><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54.GIF"/><Relationship Id="rId1" Type="http://schemas.openxmlformats.org/officeDocument/2006/relationships/slideLayout" Target="../slideLayouts/slideLayout7.xml"/><Relationship Id="rId4" Type="http://schemas.openxmlformats.org/officeDocument/2006/relationships/image" Target="../media/image85.png"/></Relationships>
</file>

<file path=ppt/slides/_rels/slide59.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54.GIF"/><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54.GIF"/><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54.GIF"/><Relationship Id="rId1" Type="http://schemas.openxmlformats.org/officeDocument/2006/relationships/slideLayout" Target="../slideLayouts/slideLayout7.xml"/><Relationship Id="rId5" Type="http://schemas.openxmlformats.org/officeDocument/2006/relationships/image" Target="../media/image90.png"/><Relationship Id="rId4" Type="http://schemas.openxmlformats.org/officeDocument/2006/relationships/image" Target="../media/image89.png"/></Relationships>
</file>

<file path=ppt/slides/_rels/slide6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54.GIF"/><Relationship Id="rId1" Type="http://schemas.openxmlformats.org/officeDocument/2006/relationships/slideLayout" Target="../slideLayouts/slideLayout7.xml"/><Relationship Id="rId4" Type="http://schemas.openxmlformats.org/officeDocument/2006/relationships/image" Target="../media/image92.png"/></Relationships>
</file>

<file path=ppt/slides/_rels/slide63.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gif"/><Relationship Id="rId1" Type="http://schemas.openxmlformats.org/officeDocument/2006/relationships/slideLayout" Target="../slideLayouts/slideLayout7.xml"/><Relationship Id="rId4" Type="http://schemas.openxmlformats.org/officeDocument/2006/relationships/image" Target="../media/image3.jpeg"/></Relationships>
</file>

<file path=ppt/slides/_rels/slide7.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hyperlink" Target="https://www.kaggle.com/datasets/uciml/breast-cancer-wisconsin-data" TargetMode="External"/><Relationship Id="rId2" Type="http://schemas.openxmlformats.org/officeDocument/2006/relationships/image" Target="../media/image1.gif"/><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GIF"/><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DF0F0"/>
        </a:solidFill>
        <a:effectLst/>
      </p:bgPr>
    </p:bg>
    <p:spTree>
      <p:nvGrpSpPr>
        <p:cNvPr id="1" name=""/>
        <p:cNvGrpSpPr/>
        <p:nvPr/>
      </p:nvGrpSpPr>
      <p:grpSpPr>
        <a:xfrm>
          <a:off x="0" y="0"/>
          <a:ext cx="0" cy="0"/>
          <a:chOff x="0" y="0"/>
          <a:chExt cx="0" cy="0"/>
        </a:xfrm>
      </p:grpSpPr>
      <p:grpSp>
        <p:nvGrpSpPr>
          <p:cNvPr id="2" name="Group 2"/>
          <p:cNvGrpSpPr/>
          <p:nvPr/>
        </p:nvGrpSpPr>
        <p:grpSpPr>
          <a:xfrm rot="-386595">
            <a:off x="570813" y="1362479"/>
            <a:ext cx="8854344" cy="8854344"/>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42424"/>
            </a:solidFill>
          </p:spPr>
          <p:txBody>
            <a:bodyPr/>
            <a:lstStyle/>
            <a:p>
              <a:endParaRPr lang="en-US"/>
            </a:p>
          </p:txBody>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940"/>
                </a:lnSpc>
              </a:pPr>
              <a:endParaRPr/>
            </a:p>
          </p:txBody>
        </p:sp>
      </p:grpSp>
      <p:grpSp>
        <p:nvGrpSpPr>
          <p:cNvPr id="5" name="Group 5"/>
          <p:cNvGrpSpPr/>
          <p:nvPr/>
        </p:nvGrpSpPr>
        <p:grpSpPr>
          <a:xfrm rot="-386595">
            <a:off x="4613" y="718011"/>
            <a:ext cx="4406044" cy="4406044"/>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2A0E1"/>
            </a:solidFill>
          </p:spPr>
          <p:txBody>
            <a:bodyPr/>
            <a:lstStyle/>
            <a:p>
              <a:endParaRPr lang="en-US"/>
            </a:p>
          </p:txBody>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940"/>
                </a:lnSpc>
              </a:pPr>
              <a:endParaRPr/>
            </a:p>
          </p:txBody>
        </p:sp>
      </p:grpSp>
      <p:pic>
        <p:nvPicPr>
          <p:cNvPr id="9" name="Picture 9"/>
          <p:cNvPicPr>
            <a:picLocks noChangeAspect="1"/>
          </p:cNvPicPr>
          <p:nvPr/>
        </p:nvPicPr>
        <p:blipFill>
          <a:blip r:embed="rId2"/>
          <a:srcRect/>
          <a:stretch>
            <a:fillRect/>
          </a:stretch>
        </p:blipFill>
        <p:spPr>
          <a:xfrm>
            <a:off x="1686830" y="3832640"/>
            <a:ext cx="7982712" cy="8229600"/>
          </a:xfrm>
          <a:prstGeom prst="rect">
            <a:avLst/>
          </a:prstGeom>
        </p:spPr>
      </p:pic>
      <p:grpSp>
        <p:nvGrpSpPr>
          <p:cNvPr id="15" name="Group 14">
            <a:extLst>
              <a:ext uri="{FF2B5EF4-FFF2-40B4-BE49-F238E27FC236}">
                <a16:creationId xmlns:a16="http://schemas.microsoft.com/office/drawing/2014/main" id="{7E5E4634-D6F7-2BE1-11BF-A9224E91BA4F}"/>
              </a:ext>
            </a:extLst>
          </p:cNvPr>
          <p:cNvGrpSpPr/>
          <p:nvPr/>
        </p:nvGrpSpPr>
        <p:grpSpPr>
          <a:xfrm>
            <a:off x="12268200" y="7728094"/>
            <a:ext cx="2836298" cy="734290"/>
            <a:chOff x="12268200" y="7728094"/>
            <a:chExt cx="2836298" cy="734290"/>
          </a:xfrm>
        </p:grpSpPr>
        <p:grpSp>
          <p:nvGrpSpPr>
            <p:cNvPr id="10" name="Group 10"/>
            <p:cNvGrpSpPr/>
            <p:nvPr/>
          </p:nvGrpSpPr>
          <p:grpSpPr>
            <a:xfrm>
              <a:off x="12268200" y="7728094"/>
              <a:ext cx="2836298" cy="734290"/>
              <a:chOff x="0" y="0"/>
              <a:chExt cx="1094731" cy="157520"/>
            </a:xfrm>
          </p:grpSpPr>
          <p:sp>
            <p:nvSpPr>
              <p:cNvPr id="11" name="Freeform 11"/>
              <p:cNvSpPr/>
              <p:nvPr/>
            </p:nvSpPr>
            <p:spPr>
              <a:xfrm>
                <a:off x="0" y="0"/>
                <a:ext cx="1094731" cy="157520"/>
              </a:xfrm>
              <a:custGeom>
                <a:avLst/>
                <a:gdLst/>
                <a:ahLst/>
                <a:cxnLst/>
                <a:rect l="l" t="t" r="r" b="b"/>
                <a:pathLst>
                  <a:path w="1094731" h="157520">
                    <a:moveTo>
                      <a:pt x="0" y="0"/>
                    </a:moveTo>
                    <a:lnTo>
                      <a:pt x="1094731" y="0"/>
                    </a:lnTo>
                    <a:lnTo>
                      <a:pt x="1094731" y="157520"/>
                    </a:lnTo>
                    <a:lnTo>
                      <a:pt x="0" y="157520"/>
                    </a:lnTo>
                    <a:close/>
                  </a:path>
                </a:pathLst>
              </a:custGeom>
              <a:solidFill>
                <a:srgbClr val="62A0E1"/>
              </a:solidFill>
            </p:spPr>
            <p:txBody>
              <a:bodyPr/>
              <a:lstStyle/>
              <a:p>
                <a:endParaRPr lang="en-US"/>
              </a:p>
            </p:txBody>
          </p:sp>
          <p:sp>
            <p:nvSpPr>
              <p:cNvPr id="12" name="TextBox 12"/>
              <p:cNvSpPr txBox="1"/>
              <p:nvPr/>
            </p:nvSpPr>
            <p:spPr>
              <a:xfrm>
                <a:off x="0" y="-57150"/>
                <a:ext cx="812800" cy="869950"/>
              </a:xfrm>
              <a:prstGeom prst="rect">
                <a:avLst/>
              </a:prstGeom>
            </p:spPr>
            <p:txBody>
              <a:bodyPr lIns="50800" tIns="50800" rIns="50800" bIns="50800" rtlCol="0" anchor="ctr"/>
              <a:lstStyle/>
              <a:p>
                <a:pPr algn="ctr">
                  <a:lnSpc>
                    <a:spcPts val="3220"/>
                  </a:lnSpc>
                </a:pPr>
                <a:endParaRPr/>
              </a:p>
            </p:txBody>
          </p:sp>
        </p:grpSp>
        <p:sp>
          <p:nvSpPr>
            <p:cNvPr id="16" name="TextBox 16"/>
            <p:cNvSpPr txBox="1"/>
            <p:nvPr/>
          </p:nvSpPr>
          <p:spPr>
            <a:xfrm>
              <a:off x="12447805" y="7947440"/>
              <a:ext cx="2477088" cy="371897"/>
            </a:xfrm>
            <a:prstGeom prst="rect">
              <a:avLst/>
            </a:prstGeom>
          </p:spPr>
          <p:txBody>
            <a:bodyPr wrap="square" lIns="0" tIns="0" rIns="0" bIns="0" rtlCol="0" anchor="t">
              <a:spAutoFit/>
            </a:bodyPr>
            <a:lstStyle/>
            <a:p>
              <a:pPr algn="ctr">
                <a:lnSpc>
                  <a:spcPts val="2940"/>
                </a:lnSpc>
                <a:spcBef>
                  <a:spcPct val="0"/>
                </a:spcBef>
              </a:pPr>
              <a:r>
                <a:rPr lang="en-US" sz="2800">
                  <a:solidFill>
                    <a:schemeClr val="bg1"/>
                  </a:solidFill>
                  <a:latin typeface="Noto Sans Bold"/>
                </a:rPr>
                <a:t>Nhóm 10</a:t>
              </a:r>
            </a:p>
          </p:txBody>
        </p:sp>
      </p:grpSp>
      <p:grpSp>
        <p:nvGrpSpPr>
          <p:cNvPr id="18" name="Group 18"/>
          <p:cNvGrpSpPr/>
          <p:nvPr/>
        </p:nvGrpSpPr>
        <p:grpSpPr>
          <a:xfrm rot="-386595">
            <a:off x="917227" y="2761057"/>
            <a:ext cx="1225515" cy="1225515"/>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42424"/>
            </a:solidFill>
          </p:spPr>
          <p:txBody>
            <a:bodyPr/>
            <a:lstStyle/>
            <a:p>
              <a:endParaRPr lang="en-US"/>
            </a:p>
          </p:txBody>
        </p:sp>
        <p:sp>
          <p:nvSpPr>
            <p:cNvPr id="20" name="TextBox 20"/>
            <p:cNvSpPr txBox="1"/>
            <p:nvPr/>
          </p:nvSpPr>
          <p:spPr>
            <a:xfrm>
              <a:off x="76200" y="38100"/>
              <a:ext cx="660400" cy="698500"/>
            </a:xfrm>
            <a:prstGeom prst="rect">
              <a:avLst/>
            </a:prstGeom>
          </p:spPr>
          <p:txBody>
            <a:bodyPr lIns="50800" tIns="50800" rIns="50800" bIns="50800" rtlCol="0" anchor="ctr"/>
            <a:lstStyle/>
            <a:p>
              <a:pPr algn="ctr">
                <a:lnSpc>
                  <a:spcPts val="2940"/>
                </a:lnSpc>
              </a:pPr>
              <a:endParaRPr/>
            </a:p>
          </p:txBody>
        </p:sp>
      </p:grpSp>
      <p:pic>
        <p:nvPicPr>
          <p:cNvPr id="8" name="Picture 8"/>
          <p:cNvPicPr>
            <a:picLocks noChangeAspect="1"/>
          </p:cNvPicPr>
          <p:nvPr/>
        </p:nvPicPr>
        <p:blipFill>
          <a:blip r:embed="rId3"/>
          <a:srcRect/>
          <a:stretch>
            <a:fillRect/>
          </a:stretch>
        </p:blipFill>
        <p:spPr>
          <a:xfrm>
            <a:off x="8458200" y="-1865711"/>
            <a:ext cx="6318942" cy="4960370"/>
          </a:xfrm>
          <a:prstGeom prst="rect">
            <a:avLst/>
          </a:prstGeom>
        </p:spPr>
      </p:pic>
      <p:sp>
        <p:nvSpPr>
          <p:cNvPr id="17" name="TextBox 16">
            <a:extLst>
              <a:ext uri="{FF2B5EF4-FFF2-40B4-BE49-F238E27FC236}">
                <a16:creationId xmlns:a16="http://schemas.microsoft.com/office/drawing/2014/main" id="{3503BF91-9E4A-4C6D-453D-54E60711803F}"/>
              </a:ext>
            </a:extLst>
          </p:cNvPr>
          <p:cNvSpPr txBox="1"/>
          <p:nvPr/>
        </p:nvSpPr>
        <p:spPr>
          <a:xfrm>
            <a:off x="10496775" y="3566360"/>
            <a:ext cx="7685525" cy="3785652"/>
          </a:xfrm>
          <a:prstGeom prst="rect">
            <a:avLst/>
          </a:prstGeom>
          <a:noFill/>
        </p:spPr>
        <p:txBody>
          <a:bodyPr wrap="square">
            <a:spAutoFit/>
          </a:bodyPr>
          <a:lstStyle/>
          <a:p>
            <a:r>
              <a:rPr lang="en-US" sz="4800" b="1">
                <a:latin typeface="Arial" panose="020B0604020202020204" pitchFamily="34" charset="0"/>
                <a:cs typeface="Arial" panose="020B0604020202020204" pitchFamily="34" charset="0"/>
              </a:rPr>
              <a:t>KIỂM ĐỊNH VÀ XÂY DỰNG MÔ HÌNH DỰ ĐOÁN TRONG CÁC TẬP DỮ LIỆU UNG THƯ VÚ (BREAST CANCER) </a:t>
            </a:r>
          </a:p>
        </p:txBody>
      </p:sp>
      <p:sp>
        <p:nvSpPr>
          <p:cNvPr id="13" name="Freeform 14">
            <a:extLst>
              <a:ext uri="{FF2B5EF4-FFF2-40B4-BE49-F238E27FC236}">
                <a16:creationId xmlns:a16="http://schemas.microsoft.com/office/drawing/2014/main" id="{52617C3F-1C7A-55C3-E2AD-679D7CBA4171}"/>
              </a:ext>
            </a:extLst>
          </p:cNvPr>
          <p:cNvSpPr/>
          <p:nvPr/>
        </p:nvSpPr>
        <p:spPr>
          <a:xfrm>
            <a:off x="637828" y="1399208"/>
            <a:ext cx="8742715" cy="8742679"/>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rotWithShape="1">
            <a:blip r:embed="rId4"/>
            <a:stretch>
              <a:fillRect l="-24976" r="-28398" b="-2281"/>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851176" y="2227540"/>
            <a:ext cx="1301010" cy="1301010"/>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2A0E1"/>
            </a:solidFill>
          </p:spPr>
          <p:txBody>
            <a:bodyPr/>
            <a:lstStyle/>
            <a:p>
              <a:endParaRPr lang="en-US"/>
            </a:p>
          </p:txBody>
        </p:sp>
        <p:sp>
          <p:nvSpPr>
            <p:cNvPr id="4" name="TextBox 4"/>
            <p:cNvSpPr txBox="1"/>
            <p:nvPr/>
          </p:nvSpPr>
          <p:spPr>
            <a:xfrm>
              <a:off x="76200" y="-9525"/>
              <a:ext cx="660400" cy="746125"/>
            </a:xfrm>
            <a:prstGeom prst="rect">
              <a:avLst/>
            </a:prstGeom>
          </p:spPr>
          <p:txBody>
            <a:bodyPr lIns="50800" tIns="50800" rIns="50800" bIns="50800" rtlCol="0" anchor="ctr"/>
            <a:lstStyle/>
            <a:p>
              <a:pPr algn="ctr">
                <a:lnSpc>
                  <a:spcPts val="6020"/>
                </a:lnSpc>
              </a:pPr>
              <a:r>
                <a:rPr lang="en-US" sz="4300">
                  <a:solidFill>
                    <a:srgbClr val="000000"/>
                  </a:solidFill>
                  <a:latin typeface="Playfair Display Bold"/>
                </a:rPr>
                <a:t>1.</a:t>
              </a:r>
            </a:p>
          </p:txBody>
        </p:sp>
      </p:grpSp>
      <p:grpSp>
        <p:nvGrpSpPr>
          <p:cNvPr id="5" name="Group 5"/>
          <p:cNvGrpSpPr/>
          <p:nvPr/>
        </p:nvGrpSpPr>
        <p:grpSpPr>
          <a:xfrm>
            <a:off x="1851176" y="4026746"/>
            <a:ext cx="1301010" cy="1301010"/>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2A0E1"/>
            </a:solidFill>
          </p:spPr>
          <p:txBody>
            <a:bodyPr/>
            <a:lstStyle/>
            <a:p>
              <a:endParaRPr lang="en-US"/>
            </a:p>
          </p:txBody>
        </p:sp>
        <p:sp>
          <p:nvSpPr>
            <p:cNvPr id="7" name="TextBox 7"/>
            <p:cNvSpPr txBox="1"/>
            <p:nvPr/>
          </p:nvSpPr>
          <p:spPr>
            <a:xfrm>
              <a:off x="76200" y="-9525"/>
              <a:ext cx="660400" cy="746125"/>
            </a:xfrm>
            <a:prstGeom prst="rect">
              <a:avLst/>
            </a:prstGeom>
          </p:spPr>
          <p:txBody>
            <a:bodyPr lIns="50800" tIns="50800" rIns="50800" bIns="50800" rtlCol="0" anchor="ctr"/>
            <a:lstStyle/>
            <a:p>
              <a:pPr algn="ctr">
                <a:lnSpc>
                  <a:spcPts val="6020"/>
                </a:lnSpc>
              </a:pPr>
              <a:r>
                <a:rPr lang="en-US" sz="4300">
                  <a:solidFill>
                    <a:srgbClr val="000000"/>
                  </a:solidFill>
                  <a:latin typeface="Playfair Display Bold"/>
                </a:rPr>
                <a:t>2.</a:t>
              </a:r>
            </a:p>
          </p:txBody>
        </p:sp>
      </p:grpSp>
      <p:grpSp>
        <p:nvGrpSpPr>
          <p:cNvPr id="8" name="Group 8"/>
          <p:cNvGrpSpPr/>
          <p:nvPr/>
        </p:nvGrpSpPr>
        <p:grpSpPr>
          <a:xfrm>
            <a:off x="1876743" y="5888976"/>
            <a:ext cx="1301010" cy="1301010"/>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2A0E1"/>
            </a:solidFill>
          </p:spPr>
          <p:txBody>
            <a:bodyPr/>
            <a:lstStyle/>
            <a:p>
              <a:endParaRPr lang="en-US"/>
            </a:p>
          </p:txBody>
        </p:sp>
        <p:sp>
          <p:nvSpPr>
            <p:cNvPr id="10" name="TextBox 10"/>
            <p:cNvSpPr txBox="1"/>
            <p:nvPr/>
          </p:nvSpPr>
          <p:spPr>
            <a:xfrm>
              <a:off x="76200" y="-9525"/>
              <a:ext cx="660400" cy="746125"/>
            </a:xfrm>
            <a:prstGeom prst="rect">
              <a:avLst/>
            </a:prstGeom>
          </p:spPr>
          <p:txBody>
            <a:bodyPr lIns="50800" tIns="50800" rIns="50800" bIns="50800" rtlCol="0" anchor="ctr"/>
            <a:lstStyle/>
            <a:p>
              <a:pPr algn="ctr">
                <a:lnSpc>
                  <a:spcPts val="6020"/>
                </a:lnSpc>
              </a:pPr>
              <a:r>
                <a:rPr lang="en-US" sz="4300">
                  <a:solidFill>
                    <a:srgbClr val="000000"/>
                  </a:solidFill>
                  <a:latin typeface="Playfair Display Bold"/>
                </a:rPr>
                <a:t>3.</a:t>
              </a:r>
            </a:p>
          </p:txBody>
        </p:sp>
      </p:grpSp>
      <p:grpSp>
        <p:nvGrpSpPr>
          <p:cNvPr id="11" name="Group 11"/>
          <p:cNvGrpSpPr/>
          <p:nvPr/>
        </p:nvGrpSpPr>
        <p:grpSpPr>
          <a:xfrm>
            <a:off x="2778276" y="2229915"/>
            <a:ext cx="516095" cy="516095"/>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42424"/>
            </a:solidFill>
          </p:spPr>
          <p:txBody>
            <a:bodyPr/>
            <a:lstStyle/>
            <a:p>
              <a:endParaRPr lang="en-US"/>
            </a:p>
          </p:txBody>
        </p:sp>
        <p:sp>
          <p:nvSpPr>
            <p:cNvPr id="13" name="TextBox 13"/>
            <p:cNvSpPr txBox="1"/>
            <p:nvPr/>
          </p:nvSpPr>
          <p:spPr>
            <a:xfrm>
              <a:off x="76200" y="19050"/>
              <a:ext cx="660400" cy="717550"/>
            </a:xfrm>
            <a:prstGeom prst="rect">
              <a:avLst/>
            </a:prstGeom>
          </p:spPr>
          <p:txBody>
            <a:bodyPr lIns="50800" tIns="50800" rIns="50800" bIns="50800" rtlCol="0" anchor="ctr"/>
            <a:lstStyle/>
            <a:p>
              <a:pPr algn="ctr">
                <a:lnSpc>
                  <a:spcPts val="3220"/>
                </a:lnSpc>
              </a:pPr>
              <a:endParaRPr/>
            </a:p>
          </p:txBody>
        </p:sp>
      </p:grpSp>
      <p:grpSp>
        <p:nvGrpSpPr>
          <p:cNvPr id="14" name="Group 14"/>
          <p:cNvGrpSpPr/>
          <p:nvPr/>
        </p:nvGrpSpPr>
        <p:grpSpPr>
          <a:xfrm>
            <a:off x="2770734" y="4029121"/>
            <a:ext cx="516095" cy="516095"/>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42424"/>
            </a:solidFill>
          </p:spPr>
          <p:txBody>
            <a:bodyPr/>
            <a:lstStyle/>
            <a:p>
              <a:endParaRPr lang="en-US"/>
            </a:p>
          </p:txBody>
        </p:sp>
        <p:sp>
          <p:nvSpPr>
            <p:cNvPr id="16" name="TextBox 16"/>
            <p:cNvSpPr txBox="1"/>
            <p:nvPr/>
          </p:nvSpPr>
          <p:spPr>
            <a:xfrm>
              <a:off x="76200" y="19050"/>
              <a:ext cx="660400" cy="717550"/>
            </a:xfrm>
            <a:prstGeom prst="rect">
              <a:avLst/>
            </a:prstGeom>
          </p:spPr>
          <p:txBody>
            <a:bodyPr lIns="50800" tIns="50800" rIns="50800" bIns="50800" rtlCol="0" anchor="ctr"/>
            <a:lstStyle/>
            <a:p>
              <a:pPr algn="ctr">
                <a:lnSpc>
                  <a:spcPts val="3220"/>
                </a:lnSpc>
              </a:pPr>
              <a:endParaRPr/>
            </a:p>
          </p:txBody>
        </p:sp>
      </p:grpSp>
      <p:grpSp>
        <p:nvGrpSpPr>
          <p:cNvPr id="17" name="Group 17"/>
          <p:cNvGrpSpPr/>
          <p:nvPr/>
        </p:nvGrpSpPr>
        <p:grpSpPr>
          <a:xfrm>
            <a:off x="2796302" y="5891351"/>
            <a:ext cx="516095" cy="516095"/>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42424"/>
            </a:solidFill>
          </p:spPr>
          <p:txBody>
            <a:bodyPr/>
            <a:lstStyle/>
            <a:p>
              <a:endParaRPr lang="en-US"/>
            </a:p>
          </p:txBody>
        </p:sp>
        <p:sp>
          <p:nvSpPr>
            <p:cNvPr id="19" name="TextBox 19"/>
            <p:cNvSpPr txBox="1"/>
            <p:nvPr/>
          </p:nvSpPr>
          <p:spPr>
            <a:xfrm>
              <a:off x="76200" y="19050"/>
              <a:ext cx="660400" cy="717550"/>
            </a:xfrm>
            <a:prstGeom prst="rect">
              <a:avLst/>
            </a:prstGeom>
          </p:spPr>
          <p:txBody>
            <a:bodyPr lIns="50800" tIns="50800" rIns="50800" bIns="50800" rtlCol="0" anchor="ctr"/>
            <a:lstStyle/>
            <a:p>
              <a:pPr algn="ctr">
                <a:lnSpc>
                  <a:spcPts val="3220"/>
                </a:lnSpc>
              </a:pPr>
              <a:endParaRPr/>
            </a:p>
          </p:txBody>
        </p:sp>
      </p:grpSp>
      <p:pic>
        <p:nvPicPr>
          <p:cNvPr id="20" name="Picture 20"/>
          <p:cNvPicPr>
            <a:picLocks noChangeAspect="1"/>
          </p:cNvPicPr>
          <p:nvPr/>
        </p:nvPicPr>
        <p:blipFill>
          <a:blip r:embed="rId3"/>
          <a:srcRect/>
          <a:stretch>
            <a:fillRect/>
          </a:stretch>
        </p:blipFill>
        <p:spPr>
          <a:xfrm>
            <a:off x="1440412" y="4014789"/>
            <a:ext cx="1981524" cy="1486143"/>
          </a:xfrm>
          <a:prstGeom prst="rect">
            <a:avLst/>
          </a:prstGeom>
        </p:spPr>
      </p:pic>
      <p:pic>
        <p:nvPicPr>
          <p:cNvPr id="21" name="Picture 21"/>
          <p:cNvPicPr>
            <a:picLocks noChangeAspect="1"/>
          </p:cNvPicPr>
          <p:nvPr/>
        </p:nvPicPr>
        <p:blipFill>
          <a:blip r:embed="rId3"/>
          <a:srcRect/>
          <a:stretch>
            <a:fillRect/>
          </a:stretch>
        </p:blipFill>
        <p:spPr>
          <a:xfrm>
            <a:off x="1465193" y="2082033"/>
            <a:ext cx="1981524" cy="1486143"/>
          </a:xfrm>
          <a:prstGeom prst="rect">
            <a:avLst/>
          </a:prstGeom>
        </p:spPr>
      </p:pic>
      <p:pic>
        <p:nvPicPr>
          <p:cNvPr id="22" name="Picture 22"/>
          <p:cNvPicPr>
            <a:picLocks noChangeAspect="1"/>
          </p:cNvPicPr>
          <p:nvPr/>
        </p:nvPicPr>
        <p:blipFill>
          <a:blip r:embed="rId3"/>
          <a:srcRect/>
          <a:stretch>
            <a:fillRect/>
          </a:stretch>
        </p:blipFill>
        <p:spPr>
          <a:xfrm>
            <a:off x="1536486" y="5836255"/>
            <a:ext cx="1981524" cy="1486143"/>
          </a:xfrm>
          <a:prstGeom prst="rect">
            <a:avLst/>
          </a:prstGeom>
        </p:spPr>
      </p:pic>
      <p:sp>
        <p:nvSpPr>
          <p:cNvPr id="26" name="TextBox 26"/>
          <p:cNvSpPr txBox="1"/>
          <p:nvPr/>
        </p:nvSpPr>
        <p:spPr>
          <a:xfrm>
            <a:off x="3459502" y="4183170"/>
            <a:ext cx="4400503" cy="371897"/>
          </a:xfrm>
          <a:prstGeom prst="rect">
            <a:avLst/>
          </a:prstGeom>
        </p:spPr>
        <p:txBody>
          <a:bodyPr wrap="square" lIns="0" tIns="0" rIns="0" bIns="0" rtlCol="0" anchor="t">
            <a:spAutoFit/>
          </a:bodyPr>
          <a:lstStyle/>
          <a:p>
            <a:pPr marL="0" lvl="0" indent="0" algn="l">
              <a:lnSpc>
                <a:spcPts val="2940"/>
              </a:lnSpc>
              <a:spcBef>
                <a:spcPct val="0"/>
              </a:spcBef>
            </a:pPr>
            <a:r>
              <a:rPr lang="en-US" sz="2800" b="1" u="none">
                <a:solidFill>
                  <a:srgbClr val="000000"/>
                </a:solidFill>
                <a:latin typeface="Lato"/>
              </a:rPr>
              <a:t>Diagnosis</a:t>
            </a:r>
            <a:endParaRPr lang="en-US" sz="2800" b="1" u="none" dirty="0">
              <a:solidFill>
                <a:srgbClr val="000000"/>
              </a:solidFill>
              <a:latin typeface="Lato"/>
            </a:endParaRPr>
          </a:p>
        </p:txBody>
      </p:sp>
      <p:sp>
        <p:nvSpPr>
          <p:cNvPr id="28" name="TextBox 28"/>
          <p:cNvSpPr txBox="1"/>
          <p:nvPr/>
        </p:nvSpPr>
        <p:spPr>
          <a:xfrm>
            <a:off x="3459006" y="2350653"/>
            <a:ext cx="4737628" cy="371897"/>
          </a:xfrm>
          <a:prstGeom prst="rect">
            <a:avLst/>
          </a:prstGeom>
        </p:spPr>
        <p:txBody>
          <a:bodyPr wrap="square" lIns="0" tIns="0" rIns="0" bIns="0" rtlCol="0" anchor="t">
            <a:spAutoFit/>
          </a:bodyPr>
          <a:lstStyle/>
          <a:p>
            <a:pPr marL="0" lvl="0" indent="0">
              <a:lnSpc>
                <a:spcPts val="2940"/>
              </a:lnSpc>
              <a:spcBef>
                <a:spcPct val="0"/>
              </a:spcBef>
            </a:pPr>
            <a:r>
              <a:rPr lang="en-US" sz="2800" b="1" u="none">
                <a:solidFill>
                  <a:srgbClr val="000000"/>
                </a:solidFill>
                <a:latin typeface="Lato"/>
              </a:rPr>
              <a:t>ID Number</a:t>
            </a:r>
            <a:endParaRPr lang="en-US" sz="2800" b="1" u="none" dirty="0">
              <a:solidFill>
                <a:srgbClr val="000000"/>
              </a:solidFill>
              <a:latin typeface="Lato"/>
            </a:endParaRPr>
          </a:p>
        </p:txBody>
      </p:sp>
      <p:sp>
        <p:nvSpPr>
          <p:cNvPr id="29" name="TextBox 29"/>
          <p:cNvSpPr txBox="1"/>
          <p:nvPr/>
        </p:nvSpPr>
        <p:spPr>
          <a:xfrm>
            <a:off x="3423571" y="5855284"/>
            <a:ext cx="4495800" cy="371897"/>
          </a:xfrm>
          <a:prstGeom prst="rect">
            <a:avLst/>
          </a:prstGeom>
        </p:spPr>
        <p:txBody>
          <a:bodyPr wrap="square" lIns="0" tIns="0" rIns="0" bIns="0" rtlCol="0" anchor="t">
            <a:spAutoFit/>
          </a:bodyPr>
          <a:lstStyle/>
          <a:p>
            <a:pPr marL="0" lvl="0" indent="0" algn="l">
              <a:lnSpc>
                <a:spcPts val="2940"/>
              </a:lnSpc>
              <a:spcBef>
                <a:spcPct val="0"/>
              </a:spcBef>
            </a:pPr>
            <a:r>
              <a:rPr lang="en-US" sz="2800" b="1">
                <a:solidFill>
                  <a:srgbClr val="000000"/>
                </a:solidFill>
                <a:latin typeface="Lato"/>
              </a:rPr>
              <a:t>r</a:t>
            </a:r>
            <a:r>
              <a:rPr lang="en-US" sz="2800" b="1" u="none">
                <a:solidFill>
                  <a:srgbClr val="000000"/>
                </a:solidFill>
                <a:latin typeface="Lato"/>
              </a:rPr>
              <a:t>adius</a:t>
            </a:r>
            <a:endParaRPr lang="en-US" sz="2800" b="1" u="none" dirty="0">
              <a:solidFill>
                <a:srgbClr val="000000"/>
              </a:solidFill>
              <a:latin typeface="Lato"/>
            </a:endParaRPr>
          </a:p>
        </p:txBody>
      </p:sp>
      <p:sp>
        <p:nvSpPr>
          <p:cNvPr id="31" name="TextBox 30">
            <a:extLst>
              <a:ext uri="{FF2B5EF4-FFF2-40B4-BE49-F238E27FC236}">
                <a16:creationId xmlns:a16="http://schemas.microsoft.com/office/drawing/2014/main" id="{74F1ECDC-4CD2-19CD-5AF7-408ED91A3E10}"/>
              </a:ext>
            </a:extLst>
          </p:cNvPr>
          <p:cNvSpPr txBox="1"/>
          <p:nvPr/>
        </p:nvSpPr>
        <p:spPr>
          <a:xfrm>
            <a:off x="3402109" y="4670831"/>
            <a:ext cx="3989291" cy="369332"/>
          </a:xfrm>
          <a:prstGeom prst="rect">
            <a:avLst/>
          </a:prstGeom>
          <a:noFill/>
        </p:spPr>
        <p:txBody>
          <a:bodyPr wrap="square">
            <a:spAutoFit/>
          </a:bodyPr>
          <a:lstStyle/>
          <a:p>
            <a:r>
              <a:rPr lang="en-US" sz="1800" b="0" i="0" u="none" strike="noStrike">
                <a:solidFill>
                  <a:srgbClr val="000000"/>
                </a:solidFill>
                <a:effectLst/>
                <a:latin typeface="Arial" panose="020B0604020202020204" pitchFamily="34" charset="0"/>
              </a:rPr>
              <a:t>Khối u lành tính hoặc ác tính.</a:t>
            </a:r>
            <a:endParaRPr lang="en-US" dirty="0"/>
          </a:p>
        </p:txBody>
      </p:sp>
      <p:sp>
        <p:nvSpPr>
          <p:cNvPr id="33" name="TextBox 32">
            <a:extLst>
              <a:ext uri="{FF2B5EF4-FFF2-40B4-BE49-F238E27FC236}">
                <a16:creationId xmlns:a16="http://schemas.microsoft.com/office/drawing/2014/main" id="{9C7DD872-5687-B622-4A0A-51345CAD0957}"/>
              </a:ext>
            </a:extLst>
          </p:cNvPr>
          <p:cNvSpPr txBox="1"/>
          <p:nvPr/>
        </p:nvSpPr>
        <p:spPr>
          <a:xfrm>
            <a:off x="3360482" y="6341670"/>
            <a:ext cx="3203064" cy="369332"/>
          </a:xfrm>
          <a:prstGeom prst="rect">
            <a:avLst/>
          </a:prstGeom>
          <a:noFill/>
        </p:spPr>
        <p:txBody>
          <a:bodyPr wrap="square">
            <a:spAutoFit/>
          </a:bodyPr>
          <a:lstStyle/>
          <a:p>
            <a:r>
              <a:rPr lang="en-US">
                <a:solidFill>
                  <a:srgbClr val="000000"/>
                </a:solidFill>
                <a:latin typeface="Arial" panose="020B0604020202020204" pitchFamily="34" charset="0"/>
              </a:rPr>
              <a:t>Bán kính.</a:t>
            </a:r>
            <a:endParaRPr lang="en-US" dirty="0"/>
          </a:p>
        </p:txBody>
      </p:sp>
      <p:sp>
        <p:nvSpPr>
          <p:cNvPr id="27" name="TextBox 28">
            <a:extLst>
              <a:ext uri="{FF2B5EF4-FFF2-40B4-BE49-F238E27FC236}">
                <a16:creationId xmlns:a16="http://schemas.microsoft.com/office/drawing/2014/main" id="{B7B17354-8E6D-F8A3-5EA9-62362AC72CE5}"/>
              </a:ext>
            </a:extLst>
          </p:cNvPr>
          <p:cNvSpPr txBox="1"/>
          <p:nvPr/>
        </p:nvSpPr>
        <p:spPr>
          <a:xfrm>
            <a:off x="782174" y="1005149"/>
            <a:ext cx="13695826" cy="743793"/>
          </a:xfrm>
          <a:prstGeom prst="rect">
            <a:avLst/>
          </a:prstGeom>
        </p:spPr>
        <p:txBody>
          <a:bodyPr wrap="square" lIns="0" tIns="0" rIns="0" bIns="0" rtlCol="0" anchor="t">
            <a:spAutoFit/>
          </a:bodyPr>
          <a:lstStyle/>
          <a:p>
            <a:pPr lvl="0">
              <a:lnSpc>
                <a:spcPts val="5800"/>
              </a:lnSpc>
              <a:spcBef>
                <a:spcPct val="0"/>
              </a:spcBef>
            </a:pPr>
            <a:r>
              <a:rPr lang="en-US" sz="5000" b="1">
                <a:solidFill>
                  <a:srgbClr val="242424"/>
                </a:solidFill>
                <a:latin typeface="Noto Sans" panose="020B0502040504020204" pitchFamily="34" charset="0"/>
                <a:ea typeface="Noto Sans" panose="020B0502040504020204" pitchFamily="34" charset="0"/>
                <a:cs typeface="Noto Sans" panose="020B0502040504020204" pitchFamily="34" charset="0"/>
              </a:rPr>
              <a:t>1.2. Breast cancer Wisconsin (diagnostic)</a:t>
            </a:r>
            <a:endParaRPr lang="en-US" sz="5000" b="1" dirty="0">
              <a:solidFill>
                <a:srgbClr val="242424"/>
              </a:solidFill>
              <a:latin typeface="Noto Sans" panose="020B0502040504020204" pitchFamily="34" charset="0"/>
              <a:ea typeface="Noto Sans" panose="020B0502040504020204" pitchFamily="34" charset="0"/>
              <a:cs typeface="Noto Sans" panose="020B0502040504020204" pitchFamily="34" charset="0"/>
            </a:endParaRPr>
          </a:p>
        </p:txBody>
      </p:sp>
      <p:grpSp>
        <p:nvGrpSpPr>
          <p:cNvPr id="42" name="Group 8">
            <a:extLst>
              <a:ext uri="{FF2B5EF4-FFF2-40B4-BE49-F238E27FC236}">
                <a16:creationId xmlns:a16="http://schemas.microsoft.com/office/drawing/2014/main" id="{069E5D55-6CDB-3A61-2E93-3D8D07AA7EEF}"/>
              </a:ext>
            </a:extLst>
          </p:cNvPr>
          <p:cNvGrpSpPr/>
          <p:nvPr/>
        </p:nvGrpSpPr>
        <p:grpSpPr>
          <a:xfrm>
            <a:off x="6882950" y="2215178"/>
            <a:ext cx="1301010" cy="1301010"/>
            <a:chOff x="0" y="0"/>
            <a:chExt cx="812800" cy="812800"/>
          </a:xfrm>
        </p:grpSpPr>
        <p:sp>
          <p:nvSpPr>
            <p:cNvPr id="43" name="Freeform 9">
              <a:extLst>
                <a:ext uri="{FF2B5EF4-FFF2-40B4-BE49-F238E27FC236}">
                  <a16:creationId xmlns:a16="http://schemas.microsoft.com/office/drawing/2014/main" id="{4862E463-9249-36CF-CBB4-452063E045F5}"/>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2A0E1"/>
            </a:solidFill>
          </p:spPr>
          <p:txBody>
            <a:bodyPr/>
            <a:lstStyle/>
            <a:p>
              <a:endParaRPr lang="en-US"/>
            </a:p>
          </p:txBody>
        </p:sp>
        <p:sp>
          <p:nvSpPr>
            <p:cNvPr id="44" name="TextBox 10">
              <a:extLst>
                <a:ext uri="{FF2B5EF4-FFF2-40B4-BE49-F238E27FC236}">
                  <a16:creationId xmlns:a16="http://schemas.microsoft.com/office/drawing/2014/main" id="{89E49854-4804-17BC-8AD4-2A172D200C39}"/>
                </a:ext>
              </a:extLst>
            </p:cNvPr>
            <p:cNvSpPr txBox="1"/>
            <p:nvPr/>
          </p:nvSpPr>
          <p:spPr>
            <a:xfrm>
              <a:off x="76200" y="-9525"/>
              <a:ext cx="660400" cy="746125"/>
            </a:xfrm>
            <a:prstGeom prst="rect">
              <a:avLst/>
            </a:prstGeom>
          </p:spPr>
          <p:txBody>
            <a:bodyPr lIns="50800" tIns="50800" rIns="50800" bIns="50800" rtlCol="0" anchor="ctr"/>
            <a:lstStyle/>
            <a:p>
              <a:pPr algn="ctr">
                <a:lnSpc>
                  <a:spcPts val="6020"/>
                </a:lnSpc>
              </a:pPr>
              <a:r>
                <a:rPr lang="en-US" sz="4300">
                  <a:solidFill>
                    <a:srgbClr val="000000"/>
                  </a:solidFill>
                  <a:latin typeface="Playfair Display Bold"/>
                </a:rPr>
                <a:t>5.</a:t>
              </a:r>
            </a:p>
          </p:txBody>
        </p:sp>
      </p:grpSp>
      <p:grpSp>
        <p:nvGrpSpPr>
          <p:cNvPr id="45" name="Group 17">
            <a:extLst>
              <a:ext uri="{FF2B5EF4-FFF2-40B4-BE49-F238E27FC236}">
                <a16:creationId xmlns:a16="http://schemas.microsoft.com/office/drawing/2014/main" id="{0C95EF2A-0B67-D76B-9279-64DA17BCA942}"/>
              </a:ext>
            </a:extLst>
          </p:cNvPr>
          <p:cNvGrpSpPr/>
          <p:nvPr/>
        </p:nvGrpSpPr>
        <p:grpSpPr>
          <a:xfrm>
            <a:off x="7802509" y="2217553"/>
            <a:ext cx="516095" cy="516095"/>
            <a:chOff x="0" y="0"/>
            <a:chExt cx="812800" cy="812800"/>
          </a:xfrm>
        </p:grpSpPr>
        <p:sp>
          <p:nvSpPr>
            <p:cNvPr id="46" name="Freeform 18">
              <a:extLst>
                <a:ext uri="{FF2B5EF4-FFF2-40B4-BE49-F238E27FC236}">
                  <a16:creationId xmlns:a16="http://schemas.microsoft.com/office/drawing/2014/main" id="{535170C7-89E9-489F-3509-7DAB1F40181C}"/>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42424"/>
            </a:solidFill>
          </p:spPr>
          <p:txBody>
            <a:bodyPr/>
            <a:lstStyle/>
            <a:p>
              <a:endParaRPr lang="en-US"/>
            </a:p>
          </p:txBody>
        </p:sp>
        <p:sp>
          <p:nvSpPr>
            <p:cNvPr id="47" name="TextBox 19">
              <a:extLst>
                <a:ext uri="{FF2B5EF4-FFF2-40B4-BE49-F238E27FC236}">
                  <a16:creationId xmlns:a16="http://schemas.microsoft.com/office/drawing/2014/main" id="{6AB0C809-5A94-753D-9E51-34CA8A120FF4}"/>
                </a:ext>
              </a:extLst>
            </p:cNvPr>
            <p:cNvSpPr txBox="1"/>
            <p:nvPr/>
          </p:nvSpPr>
          <p:spPr>
            <a:xfrm>
              <a:off x="76200" y="19050"/>
              <a:ext cx="660400" cy="717550"/>
            </a:xfrm>
            <a:prstGeom prst="rect">
              <a:avLst/>
            </a:prstGeom>
          </p:spPr>
          <p:txBody>
            <a:bodyPr lIns="50800" tIns="50800" rIns="50800" bIns="50800" rtlCol="0" anchor="ctr"/>
            <a:lstStyle/>
            <a:p>
              <a:pPr algn="ctr">
                <a:lnSpc>
                  <a:spcPts val="3220"/>
                </a:lnSpc>
              </a:pPr>
              <a:endParaRPr/>
            </a:p>
          </p:txBody>
        </p:sp>
      </p:grpSp>
      <p:sp>
        <p:nvSpPr>
          <p:cNvPr id="48" name="TextBox 29">
            <a:extLst>
              <a:ext uri="{FF2B5EF4-FFF2-40B4-BE49-F238E27FC236}">
                <a16:creationId xmlns:a16="http://schemas.microsoft.com/office/drawing/2014/main" id="{1F12F12F-DE5F-6C48-9138-CDF389007FDA}"/>
              </a:ext>
            </a:extLst>
          </p:cNvPr>
          <p:cNvSpPr txBox="1"/>
          <p:nvPr/>
        </p:nvSpPr>
        <p:spPr>
          <a:xfrm>
            <a:off x="8424027" y="2315273"/>
            <a:ext cx="4495800" cy="371897"/>
          </a:xfrm>
          <a:prstGeom prst="rect">
            <a:avLst/>
          </a:prstGeom>
        </p:spPr>
        <p:txBody>
          <a:bodyPr wrap="square" lIns="0" tIns="0" rIns="0" bIns="0" rtlCol="0" anchor="t">
            <a:spAutoFit/>
          </a:bodyPr>
          <a:lstStyle/>
          <a:p>
            <a:pPr marL="0" lvl="0" indent="0" algn="l">
              <a:lnSpc>
                <a:spcPts val="2940"/>
              </a:lnSpc>
              <a:spcBef>
                <a:spcPct val="0"/>
              </a:spcBef>
            </a:pPr>
            <a:r>
              <a:rPr lang="en-US" sz="2800" b="1">
                <a:solidFill>
                  <a:srgbClr val="000000"/>
                </a:solidFill>
                <a:latin typeface="Lato"/>
              </a:rPr>
              <a:t>p</a:t>
            </a:r>
            <a:r>
              <a:rPr lang="en-US" sz="2800" b="1" u="none">
                <a:solidFill>
                  <a:srgbClr val="000000"/>
                </a:solidFill>
                <a:latin typeface="Lato"/>
              </a:rPr>
              <a:t>erimeter</a:t>
            </a:r>
            <a:endParaRPr lang="en-US" sz="2800" b="1" u="none" dirty="0">
              <a:solidFill>
                <a:srgbClr val="000000"/>
              </a:solidFill>
              <a:latin typeface="Lato"/>
            </a:endParaRPr>
          </a:p>
        </p:txBody>
      </p:sp>
      <p:sp>
        <p:nvSpPr>
          <p:cNvPr id="49" name="TextBox 48">
            <a:extLst>
              <a:ext uri="{FF2B5EF4-FFF2-40B4-BE49-F238E27FC236}">
                <a16:creationId xmlns:a16="http://schemas.microsoft.com/office/drawing/2014/main" id="{C54D3C52-58B2-9845-D7B7-CC7DCEEDCAB8}"/>
              </a:ext>
            </a:extLst>
          </p:cNvPr>
          <p:cNvSpPr txBox="1"/>
          <p:nvPr/>
        </p:nvSpPr>
        <p:spPr>
          <a:xfrm>
            <a:off x="8346409" y="2797075"/>
            <a:ext cx="3203064" cy="369332"/>
          </a:xfrm>
          <a:prstGeom prst="rect">
            <a:avLst/>
          </a:prstGeom>
          <a:noFill/>
        </p:spPr>
        <p:txBody>
          <a:bodyPr wrap="square">
            <a:spAutoFit/>
          </a:bodyPr>
          <a:lstStyle/>
          <a:p>
            <a:r>
              <a:rPr lang="en-US">
                <a:solidFill>
                  <a:srgbClr val="000000"/>
                </a:solidFill>
                <a:latin typeface="Arial" panose="020B0604020202020204" pitchFamily="34" charset="0"/>
              </a:rPr>
              <a:t>Chu vi.</a:t>
            </a:r>
            <a:endParaRPr lang="en-US" dirty="0"/>
          </a:p>
        </p:txBody>
      </p:sp>
      <p:grpSp>
        <p:nvGrpSpPr>
          <p:cNvPr id="50" name="Group 2">
            <a:extLst>
              <a:ext uri="{FF2B5EF4-FFF2-40B4-BE49-F238E27FC236}">
                <a16:creationId xmlns:a16="http://schemas.microsoft.com/office/drawing/2014/main" id="{3CDEC26E-F348-2C86-47DB-1339CDDBEFBC}"/>
              </a:ext>
            </a:extLst>
          </p:cNvPr>
          <p:cNvGrpSpPr/>
          <p:nvPr/>
        </p:nvGrpSpPr>
        <p:grpSpPr>
          <a:xfrm>
            <a:off x="6931692" y="5769392"/>
            <a:ext cx="1301010" cy="1301010"/>
            <a:chOff x="0" y="0"/>
            <a:chExt cx="812800" cy="812800"/>
          </a:xfrm>
        </p:grpSpPr>
        <p:sp>
          <p:nvSpPr>
            <p:cNvPr id="51" name="Freeform 3">
              <a:extLst>
                <a:ext uri="{FF2B5EF4-FFF2-40B4-BE49-F238E27FC236}">
                  <a16:creationId xmlns:a16="http://schemas.microsoft.com/office/drawing/2014/main" id="{CF9729BE-29F4-8E6D-2F36-168331BFC6FE}"/>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2A0E1"/>
            </a:solidFill>
          </p:spPr>
          <p:txBody>
            <a:bodyPr/>
            <a:lstStyle/>
            <a:p>
              <a:endParaRPr lang="en-US"/>
            </a:p>
          </p:txBody>
        </p:sp>
        <p:sp>
          <p:nvSpPr>
            <p:cNvPr id="52" name="TextBox 4">
              <a:extLst>
                <a:ext uri="{FF2B5EF4-FFF2-40B4-BE49-F238E27FC236}">
                  <a16:creationId xmlns:a16="http://schemas.microsoft.com/office/drawing/2014/main" id="{20EBA364-DE77-ED71-35E1-C7360A1D6B01}"/>
                </a:ext>
              </a:extLst>
            </p:cNvPr>
            <p:cNvSpPr txBox="1"/>
            <p:nvPr/>
          </p:nvSpPr>
          <p:spPr>
            <a:xfrm>
              <a:off x="76200" y="-9525"/>
              <a:ext cx="660400" cy="746125"/>
            </a:xfrm>
            <a:prstGeom prst="rect">
              <a:avLst/>
            </a:prstGeom>
          </p:spPr>
          <p:txBody>
            <a:bodyPr lIns="50800" tIns="50800" rIns="50800" bIns="50800" rtlCol="0" anchor="ctr"/>
            <a:lstStyle/>
            <a:p>
              <a:pPr algn="ctr">
                <a:lnSpc>
                  <a:spcPts val="6020"/>
                </a:lnSpc>
              </a:pPr>
              <a:r>
                <a:rPr lang="en-US" sz="4300">
                  <a:solidFill>
                    <a:srgbClr val="000000"/>
                  </a:solidFill>
                  <a:latin typeface="Playfair Display Bold"/>
                </a:rPr>
                <a:t>7.</a:t>
              </a:r>
            </a:p>
          </p:txBody>
        </p:sp>
      </p:grpSp>
      <p:grpSp>
        <p:nvGrpSpPr>
          <p:cNvPr id="53" name="Group 5">
            <a:extLst>
              <a:ext uri="{FF2B5EF4-FFF2-40B4-BE49-F238E27FC236}">
                <a16:creationId xmlns:a16="http://schemas.microsoft.com/office/drawing/2014/main" id="{72D14AFE-0176-6EF4-B997-29BD67DC46DE}"/>
              </a:ext>
            </a:extLst>
          </p:cNvPr>
          <p:cNvGrpSpPr/>
          <p:nvPr/>
        </p:nvGrpSpPr>
        <p:grpSpPr>
          <a:xfrm>
            <a:off x="6913081" y="7904891"/>
            <a:ext cx="1301010" cy="1316257"/>
            <a:chOff x="0" y="-9525"/>
            <a:chExt cx="812800" cy="822325"/>
          </a:xfrm>
        </p:grpSpPr>
        <p:sp>
          <p:nvSpPr>
            <p:cNvPr id="54" name="Freeform 6">
              <a:extLst>
                <a:ext uri="{FF2B5EF4-FFF2-40B4-BE49-F238E27FC236}">
                  <a16:creationId xmlns:a16="http://schemas.microsoft.com/office/drawing/2014/main" id="{47979080-0249-D15B-DD78-812C5E890692}"/>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2A0E1"/>
            </a:solidFill>
          </p:spPr>
          <p:txBody>
            <a:bodyPr/>
            <a:lstStyle/>
            <a:p>
              <a:endParaRPr lang="en-US"/>
            </a:p>
          </p:txBody>
        </p:sp>
        <p:sp>
          <p:nvSpPr>
            <p:cNvPr id="55" name="TextBox 7">
              <a:extLst>
                <a:ext uri="{FF2B5EF4-FFF2-40B4-BE49-F238E27FC236}">
                  <a16:creationId xmlns:a16="http://schemas.microsoft.com/office/drawing/2014/main" id="{2481C481-C57E-6069-3B78-08165AE8B5AD}"/>
                </a:ext>
              </a:extLst>
            </p:cNvPr>
            <p:cNvSpPr txBox="1"/>
            <p:nvPr/>
          </p:nvSpPr>
          <p:spPr>
            <a:xfrm>
              <a:off x="76200" y="-9525"/>
              <a:ext cx="660400" cy="746125"/>
            </a:xfrm>
            <a:prstGeom prst="rect">
              <a:avLst/>
            </a:prstGeom>
          </p:spPr>
          <p:txBody>
            <a:bodyPr lIns="50800" tIns="50800" rIns="50800" bIns="50800" rtlCol="0" anchor="ctr"/>
            <a:lstStyle/>
            <a:p>
              <a:pPr algn="ctr">
                <a:lnSpc>
                  <a:spcPts val="6020"/>
                </a:lnSpc>
              </a:pPr>
              <a:r>
                <a:rPr lang="en-US" sz="4300">
                  <a:solidFill>
                    <a:srgbClr val="000000"/>
                  </a:solidFill>
                  <a:latin typeface="Playfair Display Bold"/>
                </a:rPr>
                <a:t>8.</a:t>
              </a:r>
            </a:p>
          </p:txBody>
        </p:sp>
      </p:grpSp>
      <p:grpSp>
        <p:nvGrpSpPr>
          <p:cNvPr id="56" name="Group 8">
            <a:extLst>
              <a:ext uri="{FF2B5EF4-FFF2-40B4-BE49-F238E27FC236}">
                <a16:creationId xmlns:a16="http://schemas.microsoft.com/office/drawing/2014/main" id="{FBBA6D92-F67A-3F69-BA2D-7DF82E4A7B17}"/>
              </a:ext>
            </a:extLst>
          </p:cNvPr>
          <p:cNvGrpSpPr/>
          <p:nvPr/>
        </p:nvGrpSpPr>
        <p:grpSpPr>
          <a:xfrm>
            <a:off x="12305506" y="4196824"/>
            <a:ext cx="1301010" cy="1301010"/>
            <a:chOff x="0" y="0"/>
            <a:chExt cx="812800" cy="812800"/>
          </a:xfrm>
        </p:grpSpPr>
        <p:sp>
          <p:nvSpPr>
            <p:cNvPr id="57" name="Freeform 9">
              <a:extLst>
                <a:ext uri="{FF2B5EF4-FFF2-40B4-BE49-F238E27FC236}">
                  <a16:creationId xmlns:a16="http://schemas.microsoft.com/office/drawing/2014/main" id="{7389DC7C-11A2-6383-80F0-99D29C97776F}"/>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2A0E1"/>
            </a:solidFill>
          </p:spPr>
          <p:txBody>
            <a:bodyPr/>
            <a:lstStyle/>
            <a:p>
              <a:endParaRPr lang="en-US"/>
            </a:p>
          </p:txBody>
        </p:sp>
        <p:sp>
          <p:nvSpPr>
            <p:cNvPr id="58" name="TextBox 10">
              <a:extLst>
                <a:ext uri="{FF2B5EF4-FFF2-40B4-BE49-F238E27FC236}">
                  <a16:creationId xmlns:a16="http://schemas.microsoft.com/office/drawing/2014/main" id="{0DE752D8-579F-0E33-A13B-8EA27A90828C}"/>
                </a:ext>
              </a:extLst>
            </p:cNvPr>
            <p:cNvSpPr txBox="1"/>
            <p:nvPr/>
          </p:nvSpPr>
          <p:spPr>
            <a:xfrm>
              <a:off x="76200" y="-9525"/>
              <a:ext cx="660400" cy="746125"/>
            </a:xfrm>
            <a:prstGeom prst="rect">
              <a:avLst/>
            </a:prstGeom>
          </p:spPr>
          <p:txBody>
            <a:bodyPr lIns="50800" tIns="50800" rIns="50800" bIns="50800" rtlCol="0" anchor="ctr"/>
            <a:lstStyle/>
            <a:p>
              <a:pPr algn="ctr">
                <a:lnSpc>
                  <a:spcPts val="6020"/>
                </a:lnSpc>
              </a:pPr>
              <a:r>
                <a:rPr lang="en-US" sz="4300">
                  <a:solidFill>
                    <a:srgbClr val="000000"/>
                  </a:solidFill>
                  <a:latin typeface="Playfair Display Bold"/>
                </a:rPr>
                <a:t>10.</a:t>
              </a:r>
            </a:p>
          </p:txBody>
        </p:sp>
      </p:grpSp>
      <p:grpSp>
        <p:nvGrpSpPr>
          <p:cNvPr id="59" name="Group 11">
            <a:extLst>
              <a:ext uri="{FF2B5EF4-FFF2-40B4-BE49-F238E27FC236}">
                <a16:creationId xmlns:a16="http://schemas.microsoft.com/office/drawing/2014/main" id="{AF872676-784A-C596-4B73-23551E74B050}"/>
              </a:ext>
            </a:extLst>
          </p:cNvPr>
          <p:cNvGrpSpPr/>
          <p:nvPr/>
        </p:nvGrpSpPr>
        <p:grpSpPr>
          <a:xfrm>
            <a:off x="7858792" y="5771767"/>
            <a:ext cx="516095" cy="516095"/>
            <a:chOff x="0" y="0"/>
            <a:chExt cx="812800" cy="812800"/>
          </a:xfrm>
        </p:grpSpPr>
        <p:sp>
          <p:nvSpPr>
            <p:cNvPr id="60" name="Freeform 12">
              <a:extLst>
                <a:ext uri="{FF2B5EF4-FFF2-40B4-BE49-F238E27FC236}">
                  <a16:creationId xmlns:a16="http://schemas.microsoft.com/office/drawing/2014/main" id="{AA22B7FA-D76B-6A94-53AA-E51DDD291D62}"/>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42424"/>
            </a:solidFill>
          </p:spPr>
          <p:txBody>
            <a:bodyPr/>
            <a:lstStyle/>
            <a:p>
              <a:endParaRPr lang="en-US"/>
            </a:p>
          </p:txBody>
        </p:sp>
        <p:sp>
          <p:nvSpPr>
            <p:cNvPr id="61" name="TextBox 13">
              <a:extLst>
                <a:ext uri="{FF2B5EF4-FFF2-40B4-BE49-F238E27FC236}">
                  <a16:creationId xmlns:a16="http://schemas.microsoft.com/office/drawing/2014/main" id="{66555E2C-675D-6E5E-C118-3CD2A111D066}"/>
                </a:ext>
              </a:extLst>
            </p:cNvPr>
            <p:cNvSpPr txBox="1"/>
            <p:nvPr/>
          </p:nvSpPr>
          <p:spPr>
            <a:xfrm>
              <a:off x="76200" y="19050"/>
              <a:ext cx="660400" cy="717550"/>
            </a:xfrm>
            <a:prstGeom prst="rect">
              <a:avLst/>
            </a:prstGeom>
          </p:spPr>
          <p:txBody>
            <a:bodyPr lIns="50800" tIns="50800" rIns="50800" bIns="50800" rtlCol="0" anchor="ctr"/>
            <a:lstStyle/>
            <a:p>
              <a:pPr algn="ctr">
                <a:lnSpc>
                  <a:spcPts val="3220"/>
                </a:lnSpc>
              </a:pPr>
              <a:endParaRPr/>
            </a:p>
          </p:txBody>
        </p:sp>
      </p:grpSp>
      <p:grpSp>
        <p:nvGrpSpPr>
          <p:cNvPr id="62" name="Group 14">
            <a:extLst>
              <a:ext uri="{FF2B5EF4-FFF2-40B4-BE49-F238E27FC236}">
                <a16:creationId xmlns:a16="http://schemas.microsoft.com/office/drawing/2014/main" id="{0447205A-C0CC-A2EF-EF36-1420350CD1A8}"/>
              </a:ext>
            </a:extLst>
          </p:cNvPr>
          <p:cNvGrpSpPr/>
          <p:nvPr/>
        </p:nvGrpSpPr>
        <p:grpSpPr>
          <a:xfrm>
            <a:off x="7832639" y="7922512"/>
            <a:ext cx="516095" cy="516095"/>
            <a:chOff x="0" y="0"/>
            <a:chExt cx="812800" cy="812800"/>
          </a:xfrm>
        </p:grpSpPr>
        <p:sp>
          <p:nvSpPr>
            <p:cNvPr id="63" name="Freeform 15">
              <a:extLst>
                <a:ext uri="{FF2B5EF4-FFF2-40B4-BE49-F238E27FC236}">
                  <a16:creationId xmlns:a16="http://schemas.microsoft.com/office/drawing/2014/main" id="{089D38C4-C1E9-E091-E18A-F69E1055540F}"/>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42424"/>
            </a:solidFill>
          </p:spPr>
          <p:txBody>
            <a:bodyPr/>
            <a:lstStyle/>
            <a:p>
              <a:endParaRPr lang="en-US"/>
            </a:p>
          </p:txBody>
        </p:sp>
        <p:sp>
          <p:nvSpPr>
            <p:cNvPr id="3072" name="TextBox 16">
              <a:extLst>
                <a:ext uri="{FF2B5EF4-FFF2-40B4-BE49-F238E27FC236}">
                  <a16:creationId xmlns:a16="http://schemas.microsoft.com/office/drawing/2014/main" id="{39700EEA-49D6-65BB-6008-2D08AAC78344}"/>
                </a:ext>
              </a:extLst>
            </p:cNvPr>
            <p:cNvSpPr txBox="1"/>
            <p:nvPr/>
          </p:nvSpPr>
          <p:spPr>
            <a:xfrm>
              <a:off x="76200" y="19050"/>
              <a:ext cx="660400" cy="717550"/>
            </a:xfrm>
            <a:prstGeom prst="rect">
              <a:avLst/>
            </a:prstGeom>
          </p:spPr>
          <p:txBody>
            <a:bodyPr lIns="50800" tIns="50800" rIns="50800" bIns="50800" rtlCol="0" anchor="ctr"/>
            <a:lstStyle/>
            <a:p>
              <a:pPr algn="ctr">
                <a:lnSpc>
                  <a:spcPts val="3220"/>
                </a:lnSpc>
              </a:pPr>
              <a:endParaRPr/>
            </a:p>
          </p:txBody>
        </p:sp>
      </p:grpSp>
      <p:grpSp>
        <p:nvGrpSpPr>
          <p:cNvPr id="3073" name="Group 17">
            <a:extLst>
              <a:ext uri="{FF2B5EF4-FFF2-40B4-BE49-F238E27FC236}">
                <a16:creationId xmlns:a16="http://schemas.microsoft.com/office/drawing/2014/main" id="{90E8539D-5623-E085-0626-58AC10353E44}"/>
              </a:ext>
            </a:extLst>
          </p:cNvPr>
          <p:cNvGrpSpPr/>
          <p:nvPr/>
        </p:nvGrpSpPr>
        <p:grpSpPr>
          <a:xfrm>
            <a:off x="13225065" y="4199199"/>
            <a:ext cx="516095" cy="516095"/>
            <a:chOff x="0" y="0"/>
            <a:chExt cx="812800" cy="812800"/>
          </a:xfrm>
        </p:grpSpPr>
        <p:sp>
          <p:nvSpPr>
            <p:cNvPr id="3074" name="Freeform 18">
              <a:extLst>
                <a:ext uri="{FF2B5EF4-FFF2-40B4-BE49-F238E27FC236}">
                  <a16:creationId xmlns:a16="http://schemas.microsoft.com/office/drawing/2014/main" id="{384DBE37-5DE9-973D-D55D-4EFC1BA06010}"/>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42424"/>
            </a:solidFill>
          </p:spPr>
          <p:txBody>
            <a:bodyPr/>
            <a:lstStyle/>
            <a:p>
              <a:endParaRPr lang="en-US"/>
            </a:p>
          </p:txBody>
        </p:sp>
        <p:sp>
          <p:nvSpPr>
            <p:cNvPr id="3075" name="TextBox 19">
              <a:extLst>
                <a:ext uri="{FF2B5EF4-FFF2-40B4-BE49-F238E27FC236}">
                  <a16:creationId xmlns:a16="http://schemas.microsoft.com/office/drawing/2014/main" id="{37F04680-E469-C9F8-9D1C-CFD7576360A9}"/>
                </a:ext>
              </a:extLst>
            </p:cNvPr>
            <p:cNvSpPr txBox="1"/>
            <p:nvPr/>
          </p:nvSpPr>
          <p:spPr>
            <a:xfrm>
              <a:off x="76200" y="19050"/>
              <a:ext cx="660400" cy="717550"/>
            </a:xfrm>
            <a:prstGeom prst="rect">
              <a:avLst/>
            </a:prstGeom>
          </p:spPr>
          <p:txBody>
            <a:bodyPr lIns="50800" tIns="50800" rIns="50800" bIns="50800" rtlCol="0" anchor="ctr"/>
            <a:lstStyle/>
            <a:p>
              <a:pPr algn="ctr">
                <a:lnSpc>
                  <a:spcPts val="3220"/>
                </a:lnSpc>
              </a:pPr>
              <a:endParaRPr/>
            </a:p>
          </p:txBody>
        </p:sp>
      </p:grpSp>
      <p:pic>
        <p:nvPicPr>
          <p:cNvPr id="3077" name="Picture 21">
            <a:extLst>
              <a:ext uri="{FF2B5EF4-FFF2-40B4-BE49-F238E27FC236}">
                <a16:creationId xmlns:a16="http://schemas.microsoft.com/office/drawing/2014/main" id="{8F39B1D5-46C2-EF8C-3403-5A99171B466C}"/>
              </a:ext>
            </a:extLst>
          </p:cNvPr>
          <p:cNvPicPr>
            <a:picLocks noChangeAspect="1"/>
          </p:cNvPicPr>
          <p:nvPr/>
        </p:nvPicPr>
        <p:blipFill>
          <a:blip r:embed="rId3"/>
          <a:srcRect/>
          <a:stretch>
            <a:fillRect/>
          </a:stretch>
        </p:blipFill>
        <p:spPr>
          <a:xfrm>
            <a:off x="6603194" y="7847130"/>
            <a:ext cx="1981524" cy="1486143"/>
          </a:xfrm>
          <a:prstGeom prst="rect">
            <a:avLst/>
          </a:prstGeom>
        </p:spPr>
      </p:pic>
      <p:pic>
        <p:nvPicPr>
          <p:cNvPr id="3079" name="Picture 22">
            <a:extLst>
              <a:ext uri="{FF2B5EF4-FFF2-40B4-BE49-F238E27FC236}">
                <a16:creationId xmlns:a16="http://schemas.microsoft.com/office/drawing/2014/main" id="{6B7A8F80-D31A-FF3D-3EC7-31634E3AD11C}"/>
              </a:ext>
            </a:extLst>
          </p:cNvPr>
          <p:cNvPicPr>
            <a:picLocks noChangeAspect="1"/>
          </p:cNvPicPr>
          <p:nvPr/>
        </p:nvPicPr>
        <p:blipFill>
          <a:blip r:embed="rId3"/>
          <a:srcRect/>
          <a:stretch>
            <a:fillRect/>
          </a:stretch>
        </p:blipFill>
        <p:spPr>
          <a:xfrm>
            <a:off x="6519882" y="5754146"/>
            <a:ext cx="1981524" cy="1486143"/>
          </a:xfrm>
          <a:prstGeom prst="rect">
            <a:avLst/>
          </a:prstGeom>
        </p:spPr>
      </p:pic>
      <p:sp>
        <p:nvSpPr>
          <p:cNvPr id="3080" name="TextBox 26">
            <a:extLst>
              <a:ext uri="{FF2B5EF4-FFF2-40B4-BE49-F238E27FC236}">
                <a16:creationId xmlns:a16="http://schemas.microsoft.com/office/drawing/2014/main" id="{804EF4D1-BE80-93D7-3EF8-323549445E2F}"/>
              </a:ext>
            </a:extLst>
          </p:cNvPr>
          <p:cNvSpPr txBox="1"/>
          <p:nvPr/>
        </p:nvSpPr>
        <p:spPr>
          <a:xfrm>
            <a:off x="8432560" y="7992381"/>
            <a:ext cx="4400503" cy="371897"/>
          </a:xfrm>
          <a:prstGeom prst="rect">
            <a:avLst/>
          </a:prstGeom>
        </p:spPr>
        <p:txBody>
          <a:bodyPr wrap="square" lIns="0" tIns="0" rIns="0" bIns="0" rtlCol="0" anchor="t">
            <a:spAutoFit/>
          </a:bodyPr>
          <a:lstStyle/>
          <a:p>
            <a:pPr marL="0" lvl="0" indent="0" algn="l">
              <a:lnSpc>
                <a:spcPts val="2940"/>
              </a:lnSpc>
              <a:spcBef>
                <a:spcPct val="0"/>
              </a:spcBef>
            </a:pPr>
            <a:r>
              <a:rPr lang="en-US" sz="2800" b="1" u="none">
                <a:solidFill>
                  <a:srgbClr val="000000"/>
                </a:solidFill>
                <a:latin typeface="Lato"/>
              </a:rPr>
              <a:t>compactness</a:t>
            </a:r>
            <a:endParaRPr lang="en-US" sz="2800" b="1" u="none" dirty="0">
              <a:solidFill>
                <a:srgbClr val="000000"/>
              </a:solidFill>
              <a:latin typeface="Lato"/>
            </a:endParaRPr>
          </a:p>
        </p:txBody>
      </p:sp>
      <p:sp>
        <p:nvSpPr>
          <p:cNvPr id="3081" name="TextBox 28">
            <a:extLst>
              <a:ext uri="{FF2B5EF4-FFF2-40B4-BE49-F238E27FC236}">
                <a16:creationId xmlns:a16="http://schemas.microsoft.com/office/drawing/2014/main" id="{82FECA74-710D-86FC-0996-7FA77A7F6479}"/>
              </a:ext>
            </a:extLst>
          </p:cNvPr>
          <p:cNvSpPr txBox="1"/>
          <p:nvPr/>
        </p:nvSpPr>
        <p:spPr>
          <a:xfrm>
            <a:off x="8483001" y="5836323"/>
            <a:ext cx="4737628" cy="371897"/>
          </a:xfrm>
          <a:prstGeom prst="rect">
            <a:avLst/>
          </a:prstGeom>
        </p:spPr>
        <p:txBody>
          <a:bodyPr wrap="square" lIns="0" tIns="0" rIns="0" bIns="0" rtlCol="0" anchor="t">
            <a:spAutoFit/>
          </a:bodyPr>
          <a:lstStyle/>
          <a:p>
            <a:pPr marL="0" lvl="0" indent="0">
              <a:lnSpc>
                <a:spcPts val="2940"/>
              </a:lnSpc>
              <a:spcBef>
                <a:spcPct val="0"/>
              </a:spcBef>
            </a:pPr>
            <a:r>
              <a:rPr lang="en-US" sz="2800" b="1">
                <a:solidFill>
                  <a:srgbClr val="000000"/>
                </a:solidFill>
                <a:latin typeface="Lato"/>
              </a:rPr>
              <a:t>smoothness</a:t>
            </a:r>
            <a:endParaRPr lang="en-US" sz="2800" b="1" u="none" dirty="0">
              <a:solidFill>
                <a:srgbClr val="000000"/>
              </a:solidFill>
              <a:latin typeface="Lato"/>
            </a:endParaRPr>
          </a:p>
        </p:txBody>
      </p:sp>
      <p:sp>
        <p:nvSpPr>
          <p:cNvPr id="3082" name="TextBox 29">
            <a:extLst>
              <a:ext uri="{FF2B5EF4-FFF2-40B4-BE49-F238E27FC236}">
                <a16:creationId xmlns:a16="http://schemas.microsoft.com/office/drawing/2014/main" id="{A758CEDA-3124-9727-2EAD-29A41FC4D1B6}"/>
              </a:ext>
            </a:extLst>
          </p:cNvPr>
          <p:cNvSpPr txBox="1"/>
          <p:nvPr/>
        </p:nvSpPr>
        <p:spPr>
          <a:xfrm>
            <a:off x="13789544" y="4265795"/>
            <a:ext cx="4495800" cy="371897"/>
          </a:xfrm>
          <a:prstGeom prst="rect">
            <a:avLst/>
          </a:prstGeom>
        </p:spPr>
        <p:txBody>
          <a:bodyPr wrap="square" lIns="0" tIns="0" rIns="0" bIns="0" rtlCol="0" anchor="t">
            <a:spAutoFit/>
          </a:bodyPr>
          <a:lstStyle/>
          <a:p>
            <a:pPr marL="0" lvl="0" indent="0" algn="l">
              <a:lnSpc>
                <a:spcPts val="2940"/>
              </a:lnSpc>
              <a:spcBef>
                <a:spcPct val="0"/>
              </a:spcBef>
            </a:pPr>
            <a:r>
              <a:rPr lang="en-US" sz="2800" b="1" u="none">
                <a:solidFill>
                  <a:srgbClr val="000000"/>
                </a:solidFill>
                <a:latin typeface="Lato"/>
              </a:rPr>
              <a:t>concave points</a:t>
            </a:r>
            <a:endParaRPr lang="en-US" sz="2800" b="1" u="none" dirty="0">
              <a:solidFill>
                <a:srgbClr val="000000"/>
              </a:solidFill>
              <a:latin typeface="Lato"/>
            </a:endParaRPr>
          </a:p>
        </p:txBody>
      </p:sp>
      <p:sp>
        <p:nvSpPr>
          <p:cNvPr id="3083" name="TextBox 3082">
            <a:extLst>
              <a:ext uri="{FF2B5EF4-FFF2-40B4-BE49-F238E27FC236}">
                <a16:creationId xmlns:a16="http://schemas.microsoft.com/office/drawing/2014/main" id="{6820AABC-91D4-8E98-3AED-1EF459158E95}"/>
              </a:ext>
            </a:extLst>
          </p:cNvPr>
          <p:cNvSpPr txBox="1"/>
          <p:nvPr/>
        </p:nvSpPr>
        <p:spPr>
          <a:xfrm>
            <a:off x="8367345" y="6290255"/>
            <a:ext cx="3136347" cy="646331"/>
          </a:xfrm>
          <a:prstGeom prst="rect">
            <a:avLst/>
          </a:prstGeom>
          <a:noFill/>
        </p:spPr>
        <p:txBody>
          <a:bodyPr wrap="square">
            <a:spAutoFit/>
          </a:bodyPr>
          <a:lstStyle/>
          <a:p>
            <a:r>
              <a:rPr lang="en-US" sz="1800" b="0" i="0" u="none" strike="noStrike">
                <a:solidFill>
                  <a:srgbClr val="000000"/>
                </a:solidFill>
                <a:effectLst/>
                <a:latin typeface="Arial" panose="020B0604020202020204" pitchFamily="34" charset="0"/>
              </a:rPr>
              <a:t>độ mịn (thay đổi cục bộ về độ dài bán kính).</a:t>
            </a:r>
            <a:endParaRPr lang="en-US" dirty="0"/>
          </a:p>
        </p:txBody>
      </p:sp>
      <p:sp>
        <p:nvSpPr>
          <p:cNvPr id="3084" name="TextBox 3083">
            <a:extLst>
              <a:ext uri="{FF2B5EF4-FFF2-40B4-BE49-F238E27FC236}">
                <a16:creationId xmlns:a16="http://schemas.microsoft.com/office/drawing/2014/main" id="{4B379172-352E-C427-5545-53702A7A996B}"/>
              </a:ext>
            </a:extLst>
          </p:cNvPr>
          <p:cNvSpPr txBox="1"/>
          <p:nvPr/>
        </p:nvSpPr>
        <p:spPr>
          <a:xfrm>
            <a:off x="8324393" y="8464588"/>
            <a:ext cx="2784485" cy="923330"/>
          </a:xfrm>
          <a:prstGeom prst="rect">
            <a:avLst/>
          </a:prstGeom>
          <a:noFill/>
        </p:spPr>
        <p:txBody>
          <a:bodyPr wrap="square">
            <a:spAutoFit/>
          </a:bodyPr>
          <a:lstStyle/>
          <a:p>
            <a:r>
              <a:rPr lang="da-DK" sz="1800" b="0" i="0" u="none" strike="noStrike">
                <a:solidFill>
                  <a:srgbClr val="000000"/>
                </a:solidFill>
                <a:effectLst/>
                <a:latin typeface="Arial" panose="020B0604020202020204" pitchFamily="34" charset="0"/>
              </a:rPr>
              <a:t>(perimeter^2 / area - 1.0) - nhỏ gọn (chu vi ^ 2 / diện tích - 1.0)</a:t>
            </a:r>
            <a:endParaRPr lang="en-US" dirty="0"/>
          </a:p>
        </p:txBody>
      </p:sp>
      <p:sp>
        <p:nvSpPr>
          <p:cNvPr id="3085" name="TextBox 3084">
            <a:extLst>
              <a:ext uri="{FF2B5EF4-FFF2-40B4-BE49-F238E27FC236}">
                <a16:creationId xmlns:a16="http://schemas.microsoft.com/office/drawing/2014/main" id="{1C355DE8-D44C-3B17-DB0C-0F991B36BF00}"/>
              </a:ext>
            </a:extLst>
          </p:cNvPr>
          <p:cNvSpPr txBox="1"/>
          <p:nvPr/>
        </p:nvSpPr>
        <p:spPr>
          <a:xfrm>
            <a:off x="13688669" y="4778721"/>
            <a:ext cx="3400939" cy="646331"/>
          </a:xfrm>
          <a:prstGeom prst="rect">
            <a:avLst/>
          </a:prstGeom>
          <a:noFill/>
        </p:spPr>
        <p:txBody>
          <a:bodyPr wrap="square">
            <a:spAutoFit/>
          </a:bodyPr>
          <a:lstStyle/>
          <a:p>
            <a:r>
              <a:rPr lang="vi-VN">
                <a:solidFill>
                  <a:srgbClr val="000000"/>
                </a:solidFill>
                <a:latin typeface="Arial" panose="020B0604020202020204" pitchFamily="34" charset="0"/>
              </a:rPr>
              <a:t>điểm lõm (số phần lõm của đường viền)</a:t>
            </a:r>
            <a:r>
              <a:rPr lang="en-US">
                <a:solidFill>
                  <a:srgbClr val="000000"/>
                </a:solidFill>
                <a:latin typeface="Arial" panose="020B0604020202020204" pitchFamily="34" charset="0"/>
              </a:rPr>
              <a:t>.</a:t>
            </a:r>
            <a:endParaRPr lang="en-US" dirty="0"/>
          </a:p>
        </p:txBody>
      </p:sp>
      <p:grpSp>
        <p:nvGrpSpPr>
          <p:cNvPr id="3129" name="Group 8">
            <a:extLst>
              <a:ext uri="{FF2B5EF4-FFF2-40B4-BE49-F238E27FC236}">
                <a16:creationId xmlns:a16="http://schemas.microsoft.com/office/drawing/2014/main" id="{FEB15968-8FE8-7291-4850-1DCFA97347BE}"/>
              </a:ext>
            </a:extLst>
          </p:cNvPr>
          <p:cNvGrpSpPr/>
          <p:nvPr/>
        </p:nvGrpSpPr>
        <p:grpSpPr>
          <a:xfrm>
            <a:off x="1851176" y="8015793"/>
            <a:ext cx="1301010" cy="1301010"/>
            <a:chOff x="0" y="0"/>
            <a:chExt cx="812800" cy="812800"/>
          </a:xfrm>
        </p:grpSpPr>
        <p:sp>
          <p:nvSpPr>
            <p:cNvPr id="3130" name="Freeform 9">
              <a:extLst>
                <a:ext uri="{FF2B5EF4-FFF2-40B4-BE49-F238E27FC236}">
                  <a16:creationId xmlns:a16="http://schemas.microsoft.com/office/drawing/2014/main" id="{6378AAB6-79D0-7FE9-A5A2-D54FBF933547}"/>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2A0E1"/>
            </a:solidFill>
          </p:spPr>
          <p:txBody>
            <a:bodyPr/>
            <a:lstStyle/>
            <a:p>
              <a:endParaRPr lang="en-US"/>
            </a:p>
          </p:txBody>
        </p:sp>
        <p:sp>
          <p:nvSpPr>
            <p:cNvPr id="3131" name="TextBox 10">
              <a:extLst>
                <a:ext uri="{FF2B5EF4-FFF2-40B4-BE49-F238E27FC236}">
                  <a16:creationId xmlns:a16="http://schemas.microsoft.com/office/drawing/2014/main" id="{BFE1DCFE-6B68-1228-2860-D5BAAE873285}"/>
                </a:ext>
              </a:extLst>
            </p:cNvPr>
            <p:cNvSpPr txBox="1"/>
            <p:nvPr/>
          </p:nvSpPr>
          <p:spPr>
            <a:xfrm>
              <a:off x="76200" y="-9525"/>
              <a:ext cx="660400" cy="746125"/>
            </a:xfrm>
            <a:prstGeom prst="rect">
              <a:avLst/>
            </a:prstGeom>
          </p:spPr>
          <p:txBody>
            <a:bodyPr lIns="50800" tIns="50800" rIns="50800" bIns="50800" rtlCol="0" anchor="ctr"/>
            <a:lstStyle/>
            <a:p>
              <a:pPr algn="ctr">
                <a:lnSpc>
                  <a:spcPts val="6020"/>
                </a:lnSpc>
              </a:pPr>
              <a:r>
                <a:rPr lang="en-US" sz="4300">
                  <a:solidFill>
                    <a:srgbClr val="000000"/>
                  </a:solidFill>
                  <a:latin typeface="Playfair Display Bold"/>
                </a:rPr>
                <a:t>4.</a:t>
              </a:r>
            </a:p>
          </p:txBody>
        </p:sp>
      </p:grpSp>
      <p:grpSp>
        <p:nvGrpSpPr>
          <p:cNvPr id="3132" name="Group 17">
            <a:extLst>
              <a:ext uri="{FF2B5EF4-FFF2-40B4-BE49-F238E27FC236}">
                <a16:creationId xmlns:a16="http://schemas.microsoft.com/office/drawing/2014/main" id="{CF49574A-0B9E-66DC-3BC7-8FA0312593DA}"/>
              </a:ext>
            </a:extLst>
          </p:cNvPr>
          <p:cNvGrpSpPr/>
          <p:nvPr/>
        </p:nvGrpSpPr>
        <p:grpSpPr>
          <a:xfrm>
            <a:off x="2770735" y="8018168"/>
            <a:ext cx="516095" cy="516095"/>
            <a:chOff x="0" y="0"/>
            <a:chExt cx="812800" cy="812800"/>
          </a:xfrm>
        </p:grpSpPr>
        <p:sp>
          <p:nvSpPr>
            <p:cNvPr id="3133" name="Freeform 18">
              <a:extLst>
                <a:ext uri="{FF2B5EF4-FFF2-40B4-BE49-F238E27FC236}">
                  <a16:creationId xmlns:a16="http://schemas.microsoft.com/office/drawing/2014/main" id="{E8D23EE0-DDCD-D513-99C2-77D6CEC3F89F}"/>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42424"/>
            </a:solidFill>
          </p:spPr>
          <p:txBody>
            <a:bodyPr/>
            <a:lstStyle/>
            <a:p>
              <a:endParaRPr lang="en-US"/>
            </a:p>
          </p:txBody>
        </p:sp>
        <p:sp>
          <p:nvSpPr>
            <p:cNvPr id="3134" name="TextBox 19">
              <a:extLst>
                <a:ext uri="{FF2B5EF4-FFF2-40B4-BE49-F238E27FC236}">
                  <a16:creationId xmlns:a16="http://schemas.microsoft.com/office/drawing/2014/main" id="{FBB76D18-AD82-1175-69AE-05636F68D595}"/>
                </a:ext>
              </a:extLst>
            </p:cNvPr>
            <p:cNvSpPr txBox="1"/>
            <p:nvPr/>
          </p:nvSpPr>
          <p:spPr>
            <a:xfrm>
              <a:off x="76200" y="19050"/>
              <a:ext cx="660400" cy="717550"/>
            </a:xfrm>
            <a:prstGeom prst="rect">
              <a:avLst/>
            </a:prstGeom>
          </p:spPr>
          <p:txBody>
            <a:bodyPr lIns="50800" tIns="50800" rIns="50800" bIns="50800" rtlCol="0" anchor="ctr"/>
            <a:lstStyle/>
            <a:p>
              <a:pPr algn="ctr">
                <a:lnSpc>
                  <a:spcPts val="3220"/>
                </a:lnSpc>
              </a:pPr>
              <a:endParaRPr/>
            </a:p>
          </p:txBody>
        </p:sp>
      </p:grpSp>
      <p:sp>
        <p:nvSpPr>
          <p:cNvPr id="3135" name="TextBox 29">
            <a:extLst>
              <a:ext uri="{FF2B5EF4-FFF2-40B4-BE49-F238E27FC236}">
                <a16:creationId xmlns:a16="http://schemas.microsoft.com/office/drawing/2014/main" id="{11DF5763-8242-AE71-CC55-87E6460A5823}"/>
              </a:ext>
            </a:extLst>
          </p:cNvPr>
          <p:cNvSpPr txBox="1"/>
          <p:nvPr/>
        </p:nvSpPr>
        <p:spPr>
          <a:xfrm>
            <a:off x="3398004" y="7982101"/>
            <a:ext cx="4495800" cy="371897"/>
          </a:xfrm>
          <a:prstGeom prst="rect">
            <a:avLst/>
          </a:prstGeom>
        </p:spPr>
        <p:txBody>
          <a:bodyPr wrap="square" lIns="0" tIns="0" rIns="0" bIns="0" rtlCol="0" anchor="t">
            <a:spAutoFit/>
          </a:bodyPr>
          <a:lstStyle/>
          <a:p>
            <a:pPr marL="0" lvl="0" indent="0" algn="l">
              <a:lnSpc>
                <a:spcPts val="2940"/>
              </a:lnSpc>
              <a:spcBef>
                <a:spcPct val="0"/>
              </a:spcBef>
            </a:pPr>
            <a:r>
              <a:rPr lang="en-US" sz="2800" b="1" u="none">
                <a:solidFill>
                  <a:srgbClr val="000000"/>
                </a:solidFill>
                <a:latin typeface="Lato"/>
              </a:rPr>
              <a:t>texture </a:t>
            </a:r>
            <a:endParaRPr lang="en-US" sz="2800" b="1" u="none" dirty="0">
              <a:solidFill>
                <a:srgbClr val="000000"/>
              </a:solidFill>
              <a:latin typeface="Lato"/>
            </a:endParaRPr>
          </a:p>
        </p:txBody>
      </p:sp>
      <p:sp>
        <p:nvSpPr>
          <p:cNvPr id="3136" name="TextBox 3135">
            <a:extLst>
              <a:ext uri="{FF2B5EF4-FFF2-40B4-BE49-F238E27FC236}">
                <a16:creationId xmlns:a16="http://schemas.microsoft.com/office/drawing/2014/main" id="{219170E8-E550-99AE-49D7-7E6013032262}"/>
              </a:ext>
            </a:extLst>
          </p:cNvPr>
          <p:cNvSpPr txBox="1"/>
          <p:nvPr/>
        </p:nvSpPr>
        <p:spPr>
          <a:xfrm>
            <a:off x="3334915" y="8468487"/>
            <a:ext cx="3203064" cy="646331"/>
          </a:xfrm>
          <a:prstGeom prst="rect">
            <a:avLst/>
          </a:prstGeom>
          <a:noFill/>
        </p:spPr>
        <p:txBody>
          <a:bodyPr wrap="square">
            <a:spAutoFit/>
          </a:bodyPr>
          <a:lstStyle/>
          <a:p>
            <a:r>
              <a:rPr lang="en-US">
                <a:solidFill>
                  <a:srgbClr val="000000"/>
                </a:solidFill>
                <a:latin typeface="Arial" panose="020B0604020202020204" pitchFamily="34" charset="0"/>
              </a:rPr>
              <a:t>Kết cấu (độ lệch chuẩn của các giá trị thang độ xám)</a:t>
            </a:r>
            <a:endParaRPr lang="en-US" dirty="0"/>
          </a:p>
        </p:txBody>
      </p:sp>
      <p:pic>
        <p:nvPicPr>
          <p:cNvPr id="3145" name="Picture 22">
            <a:extLst>
              <a:ext uri="{FF2B5EF4-FFF2-40B4-BE49-F238E27FC236}">
                <a16:creationId xmlns:a16="http://schemas.microsoft.com/office/drawing/2014/main" id="{6FD26A35-BFC7-25F7-120C-5DF34872105B}"/>
              </a:ext>
            </a:extLst>
          </p:cNvPr>
          <p:cNvPicPr>
            <a:picLocks noChangeAspect="1"/>
          </p:cNvPicPr>
          <p:nvPr/>
        </p:nvPicPr>
        <p:blipFill>
          <a:blip r:embed="rId3"/>
          <a:srcRect/>
          <a:stretch>
            <a:fillRect/>
          </a:stretch>
        </p:blipFill>
        <p:spPr>
          <a:xfrm>
            <a:off x="1485374" y="7807284"/>
            <a:ext cx="1981524" cy="1486143"/>
          </a:xfrm>
          <a:prstGeom prst="rect">
            <a:avLst/>
          </a:prstGeom>
        </p:spPr>
      </p:pic>
      <p:pic>
        <p:nvPicPr>
          <p:cNvPr id="3146" name="Picture 22">
            <a:extLst>
              <a:ext uri="{FF2B5EF4-FFF2-40B4-BE49-F238E27FC236}">
                <a16:creationId xmlns:a16="http://schemas.microsoft.com/office/drawing/2014/main" id="{8A0B5388-A1A3-8D12-1CA3-07EB67A6EC14}"/>
              </a:ext>
            </a:extLst>
          </p:cNvPr>
          <p:cNvPicPr>
            <a:picLocks noChangeAspect="1"/>
          </p:cNvPicPr>
          <p:nvPr/>
        </p:nvPicPr>
        <p:blipFill>
          <a:blip r:embed="rId3"/>
          <a:srcRect/>
          <a:stretch>
            <a:fillRect/>
          </a:stretch>
        </p:blipFill>
        <p:spPr>
          <a:xfrm>
            <a:off x="6418311" y="2082922"/>
            <a:ext cx="1981524" cy="1486143"/>
          </a:xfrm>
          <a:prstGeom prst="rect">
            <a:avLst/>
          </a:prstGeom>
        </p:spPr>
      </p:pic>
      <p:grpSp>
        <p:nvGrpSpPr>
          <p:cNvPr id="23" name="Group 2">
            <a:extLst>
              <a:ext uri="{FF2B5EF4-FFF2-40B4-BE49-F238E27FC236}">
                <a16:creationId xmlns:a16="http://schemas.microsoft.com/office/drawing/2014/main" id="{C1C90DF6-FD18-C458-88A4-9D2E989B5ADD}"/>
              </a:ext>
            </a:extLst>
          </p:cNvPr>
          <p:cNvGrpSpPr/>
          <p:nvPr/>
        </p:nvGrpSpPr>
        <p:grpSpPr>
          <a:xfrm>
            <a:off x="12280904" y="6071800"/>
            <a:ext cx="1301010" cy="1301010"/>
            <a:chOff x="0" y="0"/>
            <a:chExt cx="812800" cy="812800"/>
          </a:xfrm>
        </p:grpSpPr>
        <p:sp>
          <p:nvSpPr>
            <p:cNvPr id="24" name="Freeform 3">
              <a:extLst>
                <a:ext uri="{FF2B5EF4-FFF2-40B4-BE49-F238E27FC236}">
                  <a16:creationId xmlns:a16="http://schemas.microsoft.com/office/drawing/2014/main" id="{BCF0DC91-6CFF-8D9F-88B5-C9164F6823AD}"/>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2A0E1"/>
            </a:solidFill>
          </p:spPr>
          <p:txBody>
            <a:bodyPr/>
            <a:lstStyle/>
            <a:p>
              <a:endParaRPr lang="en-US"/>
            </a:p>
          </p:txBody>
        </p:sp>
        <p:sp>
          <p:nvSpPr>
            <p:cNvPr id="30" name="TextBox 4">
              <a:extLst>
                <a:ext uri="{FF2B5EF4-FFF2-40B4-BE49-F238E27FC236}">
                  <a16:creationId xmlns:a16="http://schemas.microsoft.com/office/drawing/2014/main" id="{209C6DEB-C807-9918-716F-1EF4B982C627}"/>
                </a:ext>
              </a:extLst>
            </p:cNvPr>
            <p:cNvSpPr txBox="1"/>
            <p:nvPr/>
          </p:nvSpPr>
          <p:spPr>
            <a:xfrm>
              <a:off x="76200" y="-9525"/>
              <a:ext cx="660400" cy="746125"/>
            </a:xfrm>
            <a:prstGeom prst="rect">
              <a:avLst/>
            </a:prstGeom>
          </p:spPr>
          <p:txBody>
            <a:bodyPr lIns="50800" tIns="50800" rIns="50800" bIns="50800" rtlCol="0" anchor="ctr"/>
            <a:lstStyle/>
            <a:p>
              <a:pPr algn="ctr">
                <a:lnSpc>
                  <a:spcPts val="6020"/>
                </a:lnSpc>
              </a:pPr>
              <a:r>
                <a:rPr lang="en-US" sz="4300">
                  <a:solidFill>
                    <a:srgbClr val="000000"/>
                  </a:solidFill>
                  <a:latin typeface="Playfair Display Bold"/>
                </a:rPr>
                <a:t>11.</a:t>
              </a:r>
            </a:p>
          </p:txBody>
        </p:sp>
      </p:grpSp>
      <p:grpSp>
        <p:nvGrpSpPr>
          <p:cNvPr id="32" name="Group 5">
            <a:extLst>
              <a:ext uri="{FF2B5EF4-FFF2-40B4-BE49-F238E27FC236}">
                <a16:creationId xmlns:a16="http://schemas.microsoft.com/office/drawing/2014/main" id="{5D615486-1738-9F8B-221B-CD4A0F202C97}"/>
              </a:ext>
            </a:extLst>
          </p:cNvPr>
          <p:cNvGrpSpPr/>
          <p:nvPr/>
        </p:nvGrpSpPr>
        <p:grpSpPr>
          <a:xfrm>
            <a:off x="12293322" y="7919013"/>
            <a:ext cx="1301010" cy="1316257"/>
            <a:chOff x="0" y="-9525"/>
            <a:chExt cx="812800" cy="822325"/>
          </a:xfrm>
        </p:grpSpPr>
        <p:sp>
          <p:nvSpPr>
            <p:cNvPr id="34" name="Freeform 6">
              <a:extLst>
                <a:ext uri="{FF2B5EF4-FFF2-40B4-BE49-F238E27FC236}">
                  <a16:creationId xmlns:a16="http://schemas.microsoft.com/office/drawing/2014/main" id="{3A379971-A517-86CC-1883-29A120A5764B}"/>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2A0E1"/>
            </a:solidFill>
          </p:spPr>
          <p:txBody>
            <a:bodyPr/>
            <a:lstStyle/>
            <a:p>
              <a:endParaRPr lang="en-US"/>
            </a:p>
          </p:txBody>
        </p:sp>
        <p:sp>
          <p:nvSpPr>
            <p:cNvPr id="35" name="TextBox 7">
              <a:extLst>
                <a:ext uri="{FF2B5EF4-FFF2-40B4-BE49-F238E27FC236}">
                  <a16:creationId xmlns:a16="http://schemas.microsoft.com/office/drawing/2014/main" id="{37F41121-6EB8-0055-B79F-675810595DFE}"/>
                </a:ext>
              </a:extLst>
            </p:cNvPr>
            <p:cNvSpPr txBox="1"/>
            <p:nvPr/>
          </p:nvSpPr>
          <p:spPr>
            <a:xfrm>
              <a:off x="76200" y="-9525"/>
              <a:ext cx="660400" cy="746125"/>
            </a:xfrm>
            <a:prstGeom prst="rect">
              <a:avLst/>
            </a:prstGeom>
          </p:spPr>
          <p:txBody>
            <a:bodyPr lIns="50800" tIns="50800" rIns="50800" bIns="50800" rtlCol="0" anchor="ctr"/>
            <a:lstStyle/>
            <a:p>
              <a:pPr algn="ctr">
                <a:lnSpc>
                  <a:spcPts val="6020"/>
                </a:lnSpc>
              </a:pPr>
              <a:r>
                <a:rPr lang="en-US" sz="4300">
                  <a:solidFill>
                    <a:srgbClr val="000000"/>
                  </a:solidFill>
                  <a:latin typeface="Playfair Display Bold"/>
                </a:rPr>
                <a:t>12.</a:t>
              </a:r>
            </a:p>
          </p:txBody>
        </p:sp>
      </p:grpSp>
      <p:grpSp>
        <p:nvGrpSpPr>
          <p:cNvPr id="36" name="Group 11">
            <a:extLst>
              <a:ext uri="{FF2B5EF4-FFF2-40B4-BE49-F238E27FC236}">
                <a16:creationId xmlns:a16="http://schemas.microsoft.com/office/drawing/2014/main" id="{60F44716-257E-46F9-1B9B-D2AE43968FEB}"/>
              </a:ext>
            </a:extLst>
          </p:cNvPr>
          <p:cNvGrpSpPr/>
          <p:nvPr/>
        </p:nvGrpSpPr>
        <p:grpSpPr>
          <a:xfrm>
            <a:off x="13078237" y="6139211"/>
            <a:ext cx="516095" cy="516095"/>
            <a:chOff x="0" y="0"/>
            <a:chExt cx="812800" cy="812800"/>
          </a:xfrm>
        </p:grpSpPr>
        <p:sp>
          <p:nvSpPr>
            <p:cNvPr id="37" name="Freeform 12">
              <a:extLst>
                <a:ext uri="{FF2B5EF4-FFF2-40B4-BE49-F238E27FC236}">
                  <a16:creationId xmlns:a16="http://schemas.microsoft.com/office/drawing/2014/main" id="{448C6AA5-B0A8-3BFD-5EA2-F0F4DE92BBEA}"/>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42424"/>
            </a:solidFill>
          </p:spPr>
          <p:txBody>
            <a:bodyPr/>
            <a:lstStyle/>
            <a:p>
              <a:endParaRPr lang="en-US"/>
            </a:p>
          </p:txBody>
        </p:sp>
        <p:sp>
          <p:nvSpPr>
            <p:cNvPr id="38" name="TextBox 13">
              <a:extLst>
                <a:ext uri="{FF2B5EF4-FFF2-40B4-BE49-F238E27FC236}">
                  <a16:creationId xmlns:a16="http://schemas.microsoft.com/office/drawing/2014/main" id="{45A5C001-EEF0-4EFC-5E2E-D57EF2EB5CD0}"/>
                </a:ext>
              </a:extLst>
            </p:cNvPr>
            <p:cNvSpPr txBox="1"/>
            <p:nvPr/>
          </p:nvSpPr>
          <p:spPr>
            <a:xfrm>
              <a:off x="76200" y="19050"/>
              <a:ext cx="660400" cy="717550"/>
            </a:xfrm>
            <a:prstGeom prst="rect">
              <a:avLst/>
            </a:prstGeom>
          </p:spPr>
          <p:txBody>
            <a:bodyPr lIns="50800" tIns="50800" rIns="50800" bIns="50800" rtlCol="0" anchor="ctr"/>
            <a:lstStyle/>
            <a:p>
              <a:pPr algn="ctr">
                <a:lnSpc>
                  <a:spcPts val="3220"/>
                </a:lnSpc>
              </a:pPr>
              <a:endParaRPr/>
            </a:p>
          </p:txBody>
        </p:sp>
      </p:grpSp>
      <p:grpSp>
        <p:nvGrpSpPr>
          <p:cNvPr id="39" name="Group 14">
            <a:extLst>
              <a:ext uri="{FF2B5EF4-FFF2-40B4-BE49-F238E27FC236}">
                <a16:creationId xmlns:a16="http://schemas.microsoft.com/office/drawing/2014/main" id="{551FC8AF-3387-5653-5C19-5CA76F895DA8}"/>
              </a:ext>
            </a:extLst>
          </p:cNvPr>
          <p:cNvGrpSpPr/>
          <p:nvPr/>
        </p:nvGrpSpPr>
        <p:grpSpPr>
          <a:xfrm>
            <a:off x="13070695" y="7938417"/>
            <a:ext cx="516095" cy="516095"/>
            <a:chOff x="0" y="0"/>
            <a:chExt cx="812800" cy="812800"/>
          </a:xfrm>
        </p:grpSpPr>
        <p:sp>
          <p:nvSpPr>
            <p:cNvPr id="40" name="Freeform 15">
              <a:extLst>
                <a:ext uri="{FF2B5EF4-FFF2-40B4-BE49-F238E27FC236}">
                  <a16:creationId xmlns:a16="http://schemas.microsoft.com/office/drawing/2014/main" id="{D871362C-229B-034C-2FF1-33183F0685CC}"/>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42424"/>
            </a:solidFill>
          </p:spPr>
          <p:txBody>
            <a:bodyPr/>
            <a:lstStyle/>
            <a:p>
              <a:endParaRPr lang="en-US"/>
            </a:p>
          </p:txBody>
        </p:sp>
        <p:sp>
          <p:nvSpPr>
            <p:cNvPr id="41" name="TextBox 16">
              <a:extLst>
                <a:ext uri="{FF2B5EF4-FFF2-40B4-BE49-F238E27FC236}">
                  <a16:creationId xmlns:a16="http://schemas.microsoft.com/office/drawing/2014/main" id="{EEBD1F2A-6495-C9CA-2804-EE6975B467CC}"/>
                </a:ext>
              </a:extLst>
            </p:cNvPr>
            <p:cNvSpPr txBox="1"/>
            <p:nvPr/>
          </p:nvSpPr>
          <p:spPr>
            <a:xfrm>
              <a:off x="76200" y="19050"/>
              <a:ext cx="660400" cy="717550"/>
            </a:xfrm>
            <a:prstGeom prst="rect">
              <a:avLst/>
            </a:prstGeom>
          </p:spPr>
          <p:txBody>
            <a:bodyPr lIns="50800" tIns="50800" rIns="50800" bIns="50800" rtlCol="0" anchor="ctr"/>
            <a:lstStyle/>
            <a:p>
              <a:pPr algn="ctr">
                <a:lnSpc>
                  <a:spcPts val="3220"/>
                </a:lnSpc>
              </a:pPr>
              <a:endParaRPr/>
            </a:p>
          </p:txBody>
        </p:sp>
      </p:grpSp>
      <p:pic>
        <p:nvPicPr>
          <p:cNvPr id="3137" name="Picture 21">
            <a:extLst>
              <a:ext uri="{FF2B5EF4-FFF2-40B4-BE49-F238E27FC236}">
                <a16:creationId xmlns:a16="http://schemas.microsoft.com/office/drawing/2014/main" id="{3D508D9B-1781-80B8-79B2-800884C1C5D9}"/>
              </a:ext>
            </a:extLst>
          </p:cNvPr>
          <p:cNvPicPr>
            <a:picLocks noChangeAspect="1"/>
          </p:cNvPicPr>
          <p:nvPr/>
        </p:nvPicPr>
        <p:blipFill>
          <a:blip r:embed="rId3"/>
          <a:srcRect/>
          <a:stretch>
            <a:fillRect/>
          </a:stretch>
        </p:blipFill>
        <p:spPr>
          <a:xfrm>
            <a:off x="12013702" y="4162427"/>
            <a:ext cx="1981524" cy="1486143"/>
          </a:xfrm>
          <a:prstGeom prst="rect">
            <a:avLst/>
          </a:prstGeom>
        </p:spPr>
      </p:pic>
      <p:pic>
        <p:nvPicPr>
          <p:cNvPr id="3138" name="Picture 22">
            <a:extLst>
              <a:ext uri="{FF2B5EF4-FFF2-40B4-BE49-F238E27FC236}">
                <a16:creationId xmlns:a16="http://schemas.microsoft.com/office/drawing/2014/main" id="{C06BDC20-1D5A-33E7-2ECF-A4143D186E44}"/>
              </a:ext>
            </a:extLst>
          </p:cNvPr>
          <p:cNvPicPr>
            <a:picLocks noChangeAspect="1"/>
          </p:cNvPicPr>
          <p:nvPr/>
        </p:nvPicPr>
        <p:blipFill>
          <a:blip r:embed="rId3"/>
          <a:srcRect/>
          <a:stretch>
            <a:fillRect/>
          </a:stretch>
        </p:blipFill>
        <p:spPr>
          <a:xfrm>
            <a:off x="11929065" y="6041232"/>
            <a:ext cx="1981524" cy="1486143"/>
          </a:xfrm>
          <a:prstGeom prst="rect">
            <a:avLst/>
          </a:prstGeom>
        </p:spPr>
      </p:pic>
      <p:sp>
        <p:nvSpPr>
          <p:cNvPr id="3139" name="TextBox 26">
            <a:extLst>
              <a:ext uri="{FF2B5EF4-FFF2-40B4-BE49-F238E27FC236}">
                <a16:creationId xmlns:a16="http://schemas.microsoft.com/office/drawing/2014/main" id="{600004E4-B539-5091-8AB0-E385CB6D15AD}"/>
              </a:ext>
            </a:extLst>
          </p:cNvPr>
          <p:cNvSpPr txBox="1"/>
          <p:nvPr/>
        </p:nvSpPr>
        <p:spPr>
          <a:xfrm>
            <a:off x="13670616" y="8008286"/>
            <a:ext cx="4400503" cy="371897"/>
          </a:xfrm>
          <a:prstGeom prst="rect">
            <a:avLst/>
          </a:prstGeom>
        </p:spPr>
        <p:txBody>
          <a:bodyPr wrap="square" lIns="0" tIns="0" rIns="0" bIns="0" rtlCol="0" anchor="t">
            <a:spAutoFit/>
          </a:bodyPr>
          <a:lstStyle/>
          <a:p>
            <a:pPr marL="0" lvl="0" indent="0" algn="l">
              <a:lnSpc>
                <a:spcPts val="2940"/>
              </a:lnSpc>
              <a:spcBef>
                <a:spcPct val="0"/>
              </a:spcBef>
            </a:pPr>
            <a:r>
              <a:rPr lang="en-US" sz="2800" b="1" u="none">
                <a:solidFill>
                  <a:srgbClr val="000000"/>
                </a:solidFill>
                <a:latin typeface="Lato"/>
              </a:rPr>
              <a:t>fractal dimension</a:t>
            </a:r>
            <a:endParaRPr lang="en-US" sz="2800" b="1" u="none" dirty="0">
              <a:solidFill>
                <a:srgbClr val="000000"/>
              </a:solidFill>
              <a:latin typeface="Lato"/>
            </a:endParaRPr>
          </a:p>
        </p:txBody>
      </p:sp>
      <p:sp>
        <p:nvSpPr>
          <p:cNvPr id="3140" name="TextBox 3139">
            <a:extLst>
              <a:ext uri="{FF2B5EF4-FFF2-40B4-BE49-F238E27FC236}">
                <a16:creationId xmlns:a16="http://schemas.microsoft.com/office/drawing/2014/main" id="{09235F90-1B2A-11BC-10AD-6D25719CF9BA}"/>
              </a:ext>
            </a:extLst>
          </p:cNvPr>
          <p:cNvSpPr txBox="1"/>
          <p:nvPr/>
        </p:nvSpPr>
        <p:spPr>
          <a:xfrm>
            <a:off x="13789544" y="6655306"/>
            <a:ext cx="3136347" cy="369332"/>
          </a:xfrm>
          <a:prstGeom prst="rect">
            <a:avLst/>
          </a:prstGeom>
          <a:noFill/>
        </p:spPr>
        <p:txBody>
          <a:bodyPr wrap="square">
            <a:spAutoFit/>
          </a:bodyPr>
          <a:lstStyle/>
          <a:p>
            <a:r>
              <a:rPr lang="en-US" sz="1800" b="0" i="0" u="none" strike="noStrike">
                <a:solidFill>
                  <a:srgbClr val="000000"/>
                </a:solidFill>
                <a:effectLst/>
                <a:latin typeface="Arial" panose="020B0604020202020204" pitchFamily="34" charset="0"/>
              </a:rPr>
              <a:t>sự đối xứng. </a:t>
            </a:r>
            <a:endParaRPr lang="en-US" dirty="0"/>
          </a:p>
        </p:txBody>
      </p:sp>
      <p:sp>
        <p:nvSpPr>
          <p:cNvPr id="3141" name="TextBox 3140">
            <a:extLst>
              <a:ext uri="{FF2B5EF4-FFF2-40B4-BE49-F238E27FC236}">
                <a16:creationId xmlns:a16="http://schemas.microsoft.com/office/drawing/2014/main" id="{99044021-4161-0ADC-46A3-D708C6B2B8AA}"/>
              </a:ext>
            </a:extLst>
          </p:cNvPr>
          <p:cNvSpPr txBox="1"/>
          <p:nvPr/>
        </p:nvSpPr>
        <p:spPr>
          <a:xfrm>
            <a:off x="13562449" y="8480493"/>
            <a:ext cx="2784485" cy="646331"/>
          </a:xfrm>
          <a:prstGeom prst="rect">
            <a:avLst/>
          </a:prstGeom>
          <a:noFill/>
        </p:spPr>
        <p:txBody>
          <a:bodyPr wrap="square">
            <a:spAutoFit/>
          </a:bodyPr>
          <a:lstStyle/>
          <a:p>
            <a:r>
              <a:rPr lang="vi-VN" sz="1800" b="0" i="0" u="none" strike="noStrike">
                <a:solidFill>
                  <a:srgbClr val="000000"/>
                </a:solidFill>
                <a:effectLst/>
                <a:latin typeface="Arial" panose="020B0604020202020204" pitchFamily="34" charset="0"/>
              </a:rPr>
              <a:t>kích thước fractal ("xấp xỉ đường bờ " - 1)</a:t>
            </a:r>
            <a:r>
              <a:rPr lang="en-US" sz="1800" b="0" i="0" u="none" strike="noStrike">
                <a:solidFill>
                  <a:srgbClr val="000000"/>
                </a:solidFill>
                <a:effectLst/>
                <a:latin typeface="Arial" panose="020B0604020202020204" pitchFamily="34" charset="0"/>
              </a:rPr>
              <a:t>.</a:t>
            </a:r>
            <a:endParaRPr lang="en-US" dirty="0"/>
          </a:p>
        </p:txBody>
      </p:sp>
      <p:sp>
        <p:nvSpPr>
          <p:cNvPr id="3192" name="TextBox 28">
            <a:extLst>
              <a:ext uri="{FF2B5EF4-FFF2-40B4-BE49-F238E27FC236}">
                <a16:creationId xmlns:a16="http://schemas.microsoft.com/office/drawing/2014/main" id="{9F29B096-4618-2741-AC0D-D4AA1F851C87}"/>
              </a:ext>
            </a:extLst>
          </p:cNvPr>
          <p:cNvSpPr txBox="1"/>
          <p:nvPr/>
        </p:nvSpPr>
        <p:spPr>
          <a:xfrm>
            <a:off x="13837704" y="6158101"/>
            <a:ext cx="4737628" cy="371897"/>
          </a:xfrm>
          <a:prstGeom prst="rect">
            <a:avLst/>
          </a:prstGeom>
        </p:spPr>
        <p:txBody>
          <a:bodyPr wrap="square" lIns="0" tIns="0" rIns="0" bIns="0" rtlCol="0" anchor="t">
            <a:spAutoFit/>
          </a:bodyPr>
          <a:lstStyle/>
          <a:p>
            <a:pPr marL="0" lvl="0" indent="0">
              <a:lnSpc>
                <a:spcPts val="2940"/>
              </a:lnSpc>
              <a:spcBef>
                <a:spcPct val="0"/>
              </a:spcBef>
            </a:pPr>
            <a:r>
              <a:rPr lang="en-US" sz="2800" b="1">
                <a:solidFill>
                  <a:srgbClr val="000000"/>
                </a:solidFill>
                <a:latin typeface="Lato"/>
              </a:rPr>
              <a:t>symmetry</a:t>
            </a:r>
            <a:endParaRPr lang="en-US" sz="2800" b="1" u="none" dirty="0">
              <a:solidFill>
                <a:srgbClr val="000000"/>
              </a:solidFill>
              <a:latin typeface="Lato"/>
            </a:endParaRPr>
          </a:p>
        </p:txBody>
      </p:sp>
      <p:grpSp>
        <p:nvGrpSpPr>
          <p:cNvPr id="3193" name="Group 8">
            <a:extLst>
              <a:ext uri="{FF2B5EF4-FFF2-40B4-BE49-F238E27FC236}">
                <a16:creationId xmlns:a16="http://schemas.microsoft.com/office/drawing/2014/main" id="{009E5B13-6F0B-C2E7-B21F-882AC4CB18B4}"/>
              </a:ext>
            </a:extLst>
          </p:cNvPr>
          <p:cNvGrpSpPr/>
          <p:nvPr/>
        </p:nvGrpSpPr>
        <p:grpSpPr>
          <a:xfrm>
            <a:off x="12344257" y="2357890"/>
            <a:ext cx="1301010" cy="1301010"/>
            <a:chOff x="0" y="0"/>
            <a:chExt cx="812800" cy="812800"/>
          </a:xfrm>
        </p:grpSpPr>
        <p:sp>
          <p:nvSpPr>
            <p:cNvPr id="3194" name="Freeform 9">
              <a:extLst>
                <a:ext uri="{FF2B5EF4-FFF2-40B4-BE49-F238E27FC236}">
                  <a16:creationId xmlns:a16="http://schemas.microsoft.com/office/drawing/2014/main" id="{5C2504B1-79ED-3DDD-F578-BA714DBDE187}"/>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2A0E1"/>
            </a:solidFill>
          </p:spPr>
          <p:txBody>
            <a:bodyPr/>
            <a:lstStyle/>
            <a:p>
              <a:endParaRPr lang="en-US"/>
            </a:p>
          </p:txBody>
        </p:sp>
        <p:sp>
          <p:nvSpPr>
            <p:cNvPr id="3195" name="TextBox 10">
              <a:extLst>
                <a:ext uri="{FF2B5EF4-FFF2-40B4-BE49-F238E27FC236}">
                  <a16:creationId xmlns:a16="http://schemas.microsoft.com/office/drawing/2014/main" id="{DD89475E-48FB-7948-2033-DB7418B0BC12}"/>
                </a:ext>
              </a:extLst>
            </p:cNvPr>
            <p:cNvSpPr txBox="1"/>
            <p:nvPr/>
          </p:nvSpPr>
          <p:spPr>
            <a:xfrm>
              <a:off x="76200" y="-9525"/>
              <a:ext cx="660400" cy="746125"/>
            </a:xfrm>
            <a:prstGeom prst="rect">
              <a:avLst/>
            </a:prstGeom>
          </p:spPr>
          <p:txBody>
            <a:bodyPr lIns="50800" tIns="50800" rIns="50800" bIns="50800" rtlCol="0" anchor="ctr"/>
            <a:lstStyle/>
            <a:p>
              <a:pPr algn="ctr">
                <a:lnSpc>
                  <a:spcPts val="6020"/>
                </a:lnSpc>
              </a:pPr>
              <a:r>
                <a:rPr lang="en-US" sz="4300">
                  <a:solidFill>
                    <a:srgbClr val="000000"/>
                  </a:solidFill>
                  <a:latin typeface="Playfair Display Bold"/>
                </a:rPr>
                <a:t>9.</a:t>
              </a:r>
            </a:p>
          </p:txBody>
        </p:sp>
      </p:grpSp>
      <p:grpSp>
        <p:nvGrpSpPr>
          <p:cNvPr id="3196" name="Group 17">
            <a:extLst>
              <a:ext uri="{FF2B5EF4-FFF2-40B4-BE49-F238E27FC236}">
                <a16:creationId xmlns:a16="http://schemas.microsoft.com/office/drawing/2014/main" id="{42BA9391-22DE-D89F-913C-1FAE6ED13A14}"/>
              </a:ext>
            </a:extLst>
          </p:cNvPr>
          <p:cNvGrpSpPr/>
          <p:nvPr/>
        </p:nvGrpSpPr>
        <p:grpSpPr>
          <a:xfrm>
            <a:off x="13263816" y="2360265"/>
            <a:ext cx="516095" cy="516095"/>
            <a:chOff x="0" y="0"/>
            <a:chExt cx="812800" cy="812800"/>
          </a:xfrm>
        </p:grpSpPr>
        <p:sp>
          <p:nvSpPr>
            <p:cNvPr id="3197" name="Freeform 18">
              <a:extLst>
                <a:ext uri="{FF2B5EF4-FFF2-40B4-BE49-F238E27FC236}">
                  <a16:creationId xmlns:a16="http://schemas.microsoft.com/office/drawing/2014/main" id="{90EF7057-704E-4149-C161-332B58222356}"/>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42424"/>
            </a:solidFill>
          </p:spPr>
          <p:txBody>
            <a:bodyPr/>
            <a:lstStyle/>
            <a:p>
              <a:endParaRPr lang="en-US"/>
            </a:p>
          </p:txBody>
        </p:sp>
        <p:sp>
          <p:nvSpPr>
            <p:cNvPr id="3198" name="TextBox 19">
              <a:extLst>
                <a:ext uri="{FF2B5EF4-FFF2-40B4-BE49-F238E27FC236}">
                  <a16:creationId xmlns:a16="http://schemas.microsoft.com/office/drawing/2014/main" id="{F0996C25-19F8-02BB-61D4-3A1C92C7CCAE}"/>
                </a:ext>
              </a:extLst>
            </p:cNvPr>
            <p:cNvSpPr txBox="1"/>
            <p:nvPr/>
          </p:nvSpPr>
          <p:spPr>
            <a:xfrm>
              <a:off x="76200" y="19050"/>
              <a:ext cx="660400" cy="717550"/>
            </a:xfrm>
            <a:prstGeom prst="rect">
              <a:avLst/>
            </a:prstGeom>
          </p:spPr>
          <p:txBody>
            <a:bodyPr lIns="50800" tIns="50800" rIns="50800" bIns="50800" rtlCol="0" anchor="ctr"/>
            <a:lstStyle/>
            <a:p>
              <a:pPr algn="ctr">
                <a:lnSpc>
                  <a:spcPts val="3220"/>
                </a:lnSpc>
              </a:pPr>
              <a:endParaRPr/>
            </a:p>
          </p:txBody>
        </p:sp>
      </p:grpSp>
      <p:pic>
        <p:nvPicPr>
          <p:cNvPr id="3199" name="Picture 20">
            <a:extLst>
              <a:ext uri="{FF2B5EF4-FFF2-40B4-BE49-F238E27FC236}">
                <a16:creationId xmlns:a16="http://schemas.microsoft.com/office/drawing/2014/main" id="{A0222478-0544-9E6D-CBA7-984AB1E1A382}"/>
              </a:ext>
            </a:extLst>
          </p:cNvPr>
          <p:cNvPicPr>
            <a:picLocks noChangeAspect="1"/>
          </p:cNvPicPr>
          <p:nvPr/>
        </p:nvPicPr>
        <p:blipFill>
          <a:blip r:embed="rId3"/>
          <a:srcRect/>
          <a:stretch>
            <a:fillRect/>
          </a:stretch>
        </p:blipFill>
        <p:spPr>
          <a:xfrm>
            <a:off x="11940647" y="2257172"/>
            <a:ext cx="1981524" cy="1486143"/>
          </a:xfrm>
          <a:prstGeom prst="rect">
            <a:avLst/>
          </a:prstGeom>
        </p:spPr>
      </p:pic>
      <p:sp>
        <p:nvSpPr>
          <p:cNvPr id="3078" name="TextBox 29">
            <a:extLst>
              <a:ext uri="{FF2B5EF4-FFF2-40B4-BE49-F238E27FC236}">
                <a16:creationId xmlns:a16="http://schemas.microsoft.com/office/drawing/2014/main" id="{36E55DD9-5290-D301-294A-8540425DC771}"/>
              </a:ext>
            </a:extLst>
          </p:cNvPr>
          <p:cNvSpPr txBox="1"/>
          <p:nvPr/>
        </p:nvSpPr>
        <p:spPr>
          <a:xfrm>
            <a:off x="13828295" y="2426861"/>
            <a:ext cx="4495800" cy="371897"/>
          </a:xfrm>
          <a:prstGeom prst="rect">
            <a:avLst/>
          </a:prstGeom>
        </p:spPr>
        <p:txBody>
          <a:bodyPr wrap="square" lIns="0" tIns="0" rIns="0" bIns="0" rtlCol="0" anchor="t">
            <a:spAutoFit/>
          </a:bodyPr>
          <a:lstStyle/>
          <a:p>
            <a:pPr marL="0" lvl="0" indent="0" algn="l">
              <a:lnSpc>
                <a:spcPts val="2940"/>
              </a:lnSpc>
              <a:spcBef>
                <a:spcPct val="0"/>
              </a:spcBef>
            </a:pPr>
            <a:r>
              <a:rPr lang="en-US" sz="2800" b="1" u="none">
                <a:solidFill>
                  <a:srgbClr val="000000"/>
                </a:solidFill>
                <a:latin typeface="Lato"/>
              </a:rPr>
              <a:t>concavity</a:t>
            </a:r>
            <a:endParaRPr lang="en-US" sz="2800" b="1" u="none" dirty="0">
              <a:solidFill>
                <a:srgbClr val="000000"/>
              </a:solidFill>
              <a:latin typeface="Lato"/>
            </a:endParaRPr>
          </a:p>
        </p:txBody>
      </p:sp>
      <p:sp>
        <p:nvSpPr>
          <p:cNvPr id="3086" name="TextBox 3085">
            <a:extLst>
              <a:ext uri="{FF2B5EF4-FFF2-40B4-BE49-F238E27FC236}">
                <a16:creationId xmlns:a16="http://schemas.microsoft.com/office/drawing/2014/main" id="{A8681218-C387-D410-7768-BC7865DACE79}"/>
              </a:ext>
            </a:extLst>
          </p:cNvPr>
          <p:cNvSpPr txBox="1"/>
          <p:nvPr/>
        </p:nvSpPr>
        <p:spPr>
          <a:xfrm>
            <a:off x="13727420" y="2939787"/>
            <a:ext cx="3400939" cy="646331"/>
          </a:xfrm>
          <a:prstGeom prst="rect">
            <a:avLst/>
          </a:prstGeom>
          <a:noFill/>
        </p:spPr>
        <p:txBody>
          <a:bodyPr wrap="square">
            <a:spAutoFit/>
          </a:bodyPr>
          <a:lstStyle/>
          <a:p>
            <a:r>
              <a:rPr lang="vi-VN">
                <a:solidFill>
                  <a:srgbClr val="000000"/>
                </a:solidFill>
                <a:latin typeface="Arial" panose="020B0604020202020204" pitchFamily="34" charset="0"/>
              </a:rPr>
              <a:t>lõm (mức độ nghiêm trọng của các phần lõm của đường viền)</a:t>
            </a:r>
            <a:r>
              <a:rPr lang="en-US">
                <a:solidFill>
                  <a:srgbClr val="000000"/>
                </a:solidFill>
                <a:latin typeface="Arial" panose="020B0604020202020204" pitchFamily="34" charset="0"/>
              </a:rPr>
              <a:t>.</a:t>
            </a:r>
            <a:endParaRPr lang="en-US" dirty="0"/>
          </a:p>
        </p:txBody>
      </p:sp>
      <p:grpSp>
        <p:nvGrpSpPr>
          <p:cNvPr id="3219" name="Group 8">
            <a:extLst>
              <a:ext uri="{FF2B5EF4-FFF2-40B4-BE49-F238E27FC236}">
                <a16:creationId xmlns:a16="http://schemas.microsoft.com/office/drawing/2014/main" id="{60780376-452B-1EA7-5CAA-631620C18243}"/>
              </a:ext>
            </a:extLst>
          </p:cNvPr>
          <p:cNvGrpSpPr/>
          <p:nvPr/>
        </p:nvGrpSpPr>
        <p:grpSpPr>
          <a:xfrm>
            <a:off x="6939233" y="3921714"/>
            <a:ext cx="1301010" cy="1301010"/>
            <a:chOff x="0" y="0"/>
            <a:chExt cx="812800" cy="812800"/>
          </a:xfrm>
        </p:grpSpPr>
        <p:sp>
          <p:nvSpPr>
            <p:cNvPr id="3220" name="Freeform 9">
              <a:extLst>
                <a:ext uri="{FF2B5EF4-FFF2-40B4-BE49-F238E27FC236}">
                  <a16:creationId xmlns:a16="http://schemas.microsoft.com/office/drawing/2014/main" id="{31924B91-6BF5-39BD-3C52-136CF31B7689}"/>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2A0E1"/>
            </a:solidFill>
          </p:spPr>
          <p:txBody>
            <a:bodyPr/>
            <a:lstStyle/>
            <a:p>
              <a:endParaRPr lang="en-US"/>
            </a:p>
          </p:txBody>
        </p:sp>
        <p:sp>
          <p:nvSpPr>
            <p:cNvPr id="3221" name="TextBox 10">
              <a:extLst>
                <a:ext uri="{FF2B5EF4-FFF2-40B4-BE49-F238E27FC236}">
                  <a16:creationId xmlns:a16="http://schemas.microsoft.com/office/drawing/2014/main" id="{83E878E5-6AA0-6C4C-ACE3-817A3523FB38}"/>
                </a:ext>
              </a:extLst>
            </p:cNvPr>
            <p:cNvSpPr txBox="1"/>
            <p:nvPr/>
          </p:nvSpPr>
          <p:spPr>
            <a:xfrm>
              <a:off x="76200" y="-9525"/>
              <a:ext cx="660400" cy="746125"/>
            </a:xfrm>
            <a:prstGeom prst="rect">
              <a:avLst/>
            </a:prstGeom>
          </p:spPr>
          <p:txBody>
            <a:bodyPr lIns="50800" tIns="50800" rIns="50800" bIns="50800" rtlCol="0" anchor="ctr"/>
            <a:lstStyle/>
            <a:p>
              <a:pPr algn="ctr">
                <a:lnSpc>
                  <a:spcPts val="6020"/>
                </a:lnSpc>
              </a:pPr>
              <a:r>
                <a:rPr lang="en-US" sz="4300">
                  <a:solidFill>
                    <a:srgbClr val="000000"/>
                  </a:solidFill>
                  <a:latin typeface="Playfair Display Bold"/>
                </a:rPr>
                <a:t>6.</a:t>
              </a:r>
            </a:p>
          </p:txBody>
        </p:sp>
      </p:grpSp>
      <p:grpSp>
        <p:nvGrpSpPr>
          <p:cNvPr id="3222" name="Group 17">
            <a:extLst>
              <a:ext uri="{FF2B5EF4-FFF2-40B4-BE49-F238E27FC236}">
                <a16:creationId xmlns:a16="http://schemas.microsoft.com/office/drawing/2014/main" id="{B8556522-6CC1-D972-1F10-998F7C9B752B}"/>
              </a:ext>
            </a:extLst>
          </p:cNvPr>
          <p:cNvGrpSpPr/>
          <p:nvPr/>
        </p:nvGrpSpPr>
        <p:grpSpPr>
          <a:xfrm>
            <a:off x="7858792" y="3924089"/>
            <a:ext cx="516095" cy="516095"/>
            <a:chOff x="0" y="0"/>
            <a:chExt cx="812800" cy="812800"/>
          </a:xfrm>
        </p:grpSpPr>
        <p:sp>
          <p:nvSpPr>
            <p:cNvPr id="3223" name="Freeform 18">
              <a:extLst>
                <a:ext uri="{FF2B5EF4-FFF2-40B4-BE49-F238E27FC236}">
                  <a16:creationId xmlns:a16="http://schemas.microsoft.com/office/drawing/2014/main" id="{E93CDD31-5915-EED5-10F9-28F8C60E84B3}"/>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42424"/>
            </a:solidFill>
          </p:spPr>
          <p:txBody>
            <a:bodyPr/>
            <a:lstStyle/>
            <a:p>
              <a:endParaRPr lang="en-US"/>
            </a:p>
          </p:txBody>
        </p:sp>
        <p:sp>
          <p:nvSpPr>
            <p:cNvPr id="3224" name="TextBox 19">
              <a:extLst>
                <a:ext uri="{FF2B5EF4-FFF2-40B4-BE49-F238E27FC236}">
                  <a16:creationId xmlns:a16="http://schemas.microsoft.com/office/drawing/2014/main" id="{69C62B07-0AF9-1107-EBD6-B0FB65E43BCF}"/>
                </a:ext>
              </a:extLst>
            </p:cNvPr>
            <p:cNvSpPr txBox="1"/>
            <p:nvPr/>
          </p:nvSpPr>
          <p:spPr>
            <a:xfrm>
              <a:off x="76200" y="19050"/>
              <a:ext cx="660400" cy="717550"/>
            </a:xfrm>
            <a:prstGeom prst="rect">
              <a:avLst/>
            </a:prstGeom>
          </p:spPr>
          <p:txBody>
            <a:bodyPr lIns="50800" tIns="50800" rIns="50800" bIns="50800" rtlCol="0" anchor="ctr"/>
            <a:lstStyle/>
            <a:p>
              <a:pPr algn="ctr">
                <a:lnSpc>
                  <a:spcPts val="3220"/>
                </a:lnSpc>
              </a:pPr>
              <a:endParaRPr/>
            </a:p>
          </p:txBody>
        </p:sp>
      </p:grpSp>
      <p:sp>
        <p:nvSpPr>
          <p:cNvPr id="3225" name="TextBox 29">
            <a:extLst>
              <a:ext uri="{FF2B5EF4-FFF2-40B4-BE49-F238E27FC236}">
                <a16:creationId xmlns:a16="http://schemas.microsoft.com/office/drawing/2014/main" id="{31305647-456C-56A7-FD98-DCEFD855FE34}"/>
              </a:ext>
            </a:extLst>
          </p:cNvPr>
          <p:cNvSpPr txBox="1"/>
          <p:nvPr/>
        </p:nvSpPr>
        <p:spPr>
          <a:xfrm>
            <a:off x="8480310" y="4021809"/>
            <a:ext cx="4495800" cy="371897"/>
          </a:xfrm>
          <a:prstGeom prst="rect">
            <a:avLst/>
          </a:prstGeom>
        </p:spPr>
        <p:txBody>
          <a:bodyPr wrap="square" lIns="0" tIns="0" rIns="0" bIns="0" rtlCol="0" anchor="t">
            <a:spAutoFit/>
          </a:bodyPr>
          <a:lstStyle/>
          <a:p>
            <a:pPr marL="0" lvl="0" indent="0" algn="l">
              <a:lnSpc>
                <a:spcPts val="2940"/>
              </a:lnSpc>
              <a:spcBef>
                <a:spcPct val="0"/>
              </a:spcBef>
            </a:pPr>
            <a:r>
              <a:rPr lang="en-US" sz="2800" b="1">
                <a:solidFill>
                  <a:srgbClr val="000000"/>
                </a:solidFill>
                <a:latin typeface="Lato"/>
              </a:rPr>
              <a:t>area</a:t>
            </a:r>
            <a:endParaRPr lang="en-US" sz="2800" b="1" u="none" dirty="0">
              <a:solidFill>
                <a:srgbClr val="000000"/>
              </a:solidFill>
              <a:latin typeface="Lato"/>
            </a:endParaRPr>
          </a:p>
        </p:txBody>
      </p:sp>
      <p:sp>
        <p:nvSpPr>
          <p:cNvPr id="3226" name="TextBox 3225">
            <a:extLst>
              <a:ext uri="{FF2B5EF4-FFF2-40B4-BE49-F238E27FC236}">
                <a16:creationId xmlns:a16="http://schemas.microsoft.com/office/drawing/2014/main" id="{50CB6B7C-995F-9715-041D-AADFF75B34DB}"/>
              </a:ext>
            </a:extLst>
          </p:cNvPr>
          <p:cNvSpPr txBox="1"/>
          <p:nvPr/>
        </p:nvSpPr>
        <p:spPr>
          <a:xfrm>
            <a:off x="8402692" y="4503611"/>
            <a:ext cx="3203064" cy="369332"/>
          </a:xfrm>
          <a:prstGeom prst="rect">
            <a:avLst/>
          </a:prstGeom>
          <a:noFill/>
        </p:spPr>
        <p:txBody>
          <a:bodyPr wrap="square">
            <a:spAutoFit/>
          </a:bodyPr>
          <a:lstStyle/>
          <a:p>
            <a:r>
              <a:rPr lang="en-US">
                <a:solidFill>
                  <a:srgbClr val="000000"/>
                </a:solidFill>
                <a:latin typeface="Arial" panose="020B0604020202020204" pitchFamily="34" charset="0"/>
              </a:rPr>
              <a:t>Diện tích.</a:t>
            </a:r>
            <a:endParaRPr lang="en-US" dirty="0"/>
          </a:p>
        </p:txBody>
      </p:sp>
      <p:pic>
        <p:nvPicPr>
          <p:cNvPr id="3227" name="Picture 22">
            <a:extLst>
              <a:ext uri="{FF2B5EF4-FFF2-40B4-BE49-F238E27FC236}">
                <a16:creationId xmlns:a16="http://schemas.microsoft.com/office/drawing/2014/main" id="{05C0DB9D-E392-3E3E-33D7-72DC7AB37586}"/>
              </a:ext>
            </a:extLst>
          </p:cNvPr>
          <p:cNvPicPr>
            <a:picLocks noChangeAspect="1"/>
          </p:cNvPicPr>
          <p:nvPr/>
        </p:nvPicPr>
        <p:blipFill>
          <a:blip r:embed="rId3"/>
          <a:srcRect/>
          <a:stretch>
            <a:fillRect/>
          </a:stretch>
        </p:blipFill>
        <p:spPr>
          <a:xfrm>
            <a:off x="6489428" y="3759749"/>
            <a:ext cx="1981524" cy="1486143"/>
          </a:xfrm>
          <a:prstGeom prst="rect">
            <a:avLst/>
          </a:prstGeom>
        </p:spPr>
      </p:pic>
      <p:pic>
        <p:nvPicPr>
          <p:cNvPr id="3076" name="Picture 20">
            <a:extLst>
              <a:ext uri="{FF2B5EF4-FFF2-40B4-BE49-F238E27FC236}">
                <a16:creationId xmlns:a16="http://schemas.microsoft.com/office/drawing/2014/main" id="{29315119-4D73-1639-806F-EF6B1328E9E3}"/>
              </a:ext>
            </a:extLst>
          </p:cNvPr>
          <p:cNvPicPr>
            <a:picLocks noChangeAspect="1"/>
          </p:cNvPicPr>
          <p:nvPr/>
        </p:nvPicPr>
        <p:blipFill>
          <a:blip r:embed="rId3"/>
          <a:srcRect/>
          <a:stretch>
            <a:fillRect/>
          </a:stretch>
        </p:blipFill>
        <p:spPr>
          <a:xfrm>
            <a:off x="11918585" y="7807283"/>
            <a:ext cx="1981524" cy="1486143"/>
          </a:xfrm>
          <a:prstGeom prst="rect">
            <a:avLst/>
          </a:prstGeom>
        </p:spPr>
      </p:pic>
    </p:spTree>
    <p:extLst>
      <p:ext uri="{BB962C8B-B14F-4D97-AF65-F5344CB8AC3E}">
        <p14:creationId xmlns:p14="http://schemas.microsoft.com/office/powerpoint/2010/main" val="60306655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barn(inVertical)">
                                      <p:cBhvr>
                                        <p:cTn id="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DEB979E1-9829-F311-FD8D-3CE597AFA192}"/>
              </a:ext>
            </a:extLst>
          </p:cNvPr>
          <p:cNvSpPr>
            <a:spLocks noGrp="1" noRot="1" noMove="1" noResize="1" noEditPoints="1" noAdjustHandles="1" noChangeArrowheads="1" noChangeShapeType="1"/>
          </p:cNvSpPr>
          <p:nvPr/>
        </p:nvSpPr>
        <p:spPr>
          <a:xfrm>
            <a:off x="-533400" y="-114300"/>
            <a:ext cx="18811164" cy="104013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grpSp>
        <p:nvGrpSpPr>
          <p:cNvPr id="5" name="Group 5"/>
          <p:cNvGrpSpPr/>
          <p:nvPr/>
        </p:nvGrpSpPr>
        <p:grpSpPr>
          <a:xfrm rot="2700000">
            <a:off x="5800664" y="-683403"/>
            <a:ext cx="9194687" cy="10474227"/>
            <a:chOff x="-188409" y="19050"/>
            <a:chExt cx="925009" cy="1060755"/>
          </a:xfrm>
        </p:grpSpPr>
        <p:sp>
          <p:nvSpPr>
            <p:cNvPr id="6" name="Freeform 6"/>
            <p:cNvSpPr/>
            <p:nvPr/>
          </p:nvSpPr>
          <p:spPr>
            <a:xfrm>
              <a:off x="-188409" y="267005"/>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2A0E1"/>
            </a:solidFill>
          </p:spPr>
          <p:txBody>
            <a:bodyPr/>
            <a:lstStyle/>
            <a:p>
              <a:endParaRPr lang="en-US"/>
            </a:p>
          </p:txBody>
        </p:sp>
        <p:sp>
          <p:nvSpPr>
            <p:cNvPr id="7" name="TextBox 7"/>
            <p:cNvSpPr txBox="1"/>
            <p:nvPr/>
          </p:nvSpPr>
          <p:spPr>
            <a:xfrm>
              <a:off x="76200" y="19050"/>
              <a:ext cx="660400" cy="717550"/>
            </a:xfrm>
            <a:prstGeom prst="rect">
              <a:avLst/>
            </a:prstGeom>
          </p:spPr>
          <p:txBody>
            <a:bodyPr lIns="50800" tIns="50800" rIns="50800" bIns="50800" rtlCol="0" anchor="ctr"/>
            <a:lstStyle/>
            <a:p>
              <a:pPr algn="ctr">
                <a:lnSpc>
                  <a:spcPts val="3220"/>
                </a:lnSpc>
              </a:pPr>
              <a:endParaRPr/>
            </a:p>
          </p:txBody>
        </p:sp>
      </p:grpSp>
      <p:grpSp>
        <p:nvGrpSpPr>
          <p:cNvPr id="11" name="Group 11"/>
          <p:cNvGrpSpPr/>
          <p:nvPr/>
        </p:nvGrpSpPr>
        <p:grpSpPr>
          <a:xfrm>
            <a:off x="5663833" y="1482653"/>
            <a:ext cx="6373368" cy="2748556"/>
            <a:chOff x="-1825449" y="38100"/>
            <a:chExt cx="2562049" cy="1104900"/>
          </a:xfrm>
        </p:grpSpPr>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2940"/>
                </a:lnSpc>
              </a:pPr>
              <a:endParaRPr/>
            </a:p>
          </p:txBody>
        </p:sp>
        <p:sp>
          <p:nvSpPr>
            <p:cNvPr id="12" name="Freeform 12"/>
            <p:cNvSpPr/>
            <p:nvPr/>
          </p:nvSpPr>
          <p:spPr>
            <a:xfrm>
              <a:off x="-1825449" y="33020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1">
                <a:lumMod val="20000"/>
                <a:lumOff val="80000"/>
              </a:schemeClr>
            </a:solidFill>
          </p:spPr>
          <p:txBody>
            <a:bodyPr/>
            <a:lstStyle/>
            <a:p>
              <a:endParaRPr lang="en-US">
                <a:solidFill>
                  <a:schemeClr val="accent6">
                    <a:lumMod val="50000"/>
                  </a:schemeClr>
                </a:solidFill>
              </a:endParaRPr>
            </a:p>
          </p:txBody>
        </p:sp>
      </p:grpSp>
      <p:grpSp>
        <p:nvGrpSpPr>
          <p:cNvPr id="14" name="Group 14"/>
          <p:cNvGrpSpPr/>
          <p:nvPr/>
        </p:nvGrpSpPr>
        <p:grpSpPr>
          <a:xfrm>
            <a:off x="11163263" y="2967068"/>
            <a:ext cx="1119616" cy="1119616"/>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42424"/>
            </a:solidFill>
          </p:spPr>
          <p:txBody>
            <a:bodyPr/>
            <a:lstStyle/>
            <a:p>
              <a:endParaRPr lang="en-US"/>
            </a:p>
          </p:txBody>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2940"/>
                </a:lnSpc>
              </a:pPr>
              <a:endParaRPr/>
            </a:p>
          </p:txBody>
        </p:sp>
      </p:grpSp>
      <p:sp>
        <p:nvSpPr>
          <p:cNvPr id="17" name="TextBox 17"/>
          <p:cNvSpPr txBox="1"/>
          <p:nvPr/>
        </p:nvSpPr>
        <p:spPr>
          <a:xfrm>
            <a:off x="5744646" y="4094467"/>
            <a:ext cx="6798708" cy="3577903"/>
          </a:xfrm>
          <a:prstGeom prst="rect">
            <a:avLst/>
          </a:prstGeom>
        </p:spPr>
        <p:txBody>
          <a:bodyPr wrap="square" lIns="0" tIns="0" rIns="0" bIns="0" rtlCol="0" anchor="t">
            <a:spAutoFit/>
          </a:bodyPr>
          <a:lstStyle/>
          <a:p>
            <a:pPr marL="0" lvl="0" indent="0" algn="ctr">
              <a:lnSpc>
                <a:spcPts val="9267"/>
              </a:lnSpc>
              <a:spcBef>
                <a:spcPct val="0"/>
              </a:spcBef>
            </a:pPr>
            <a:r>
              <a:rPr lang="en-US" sz="7988" b="1">
                <a:solidFill>
                  <a:schemeClr val="bg1"/>
                </a:solidFill>
                <a:latin typeface="Arial" panose="020B0604020202020204" pitchFamily="34" charset="0"/>
                <a:cs typeface="Arial" panose="020B0604020202020204" pitchFamily="34" charset="0"/>
              </a:rPr>
              <a:t>PHẦN 1. </a:t>
            </a:r>
          </a:p>
          <a:p>
            <a:pPr marL="0" lvl="0" indent="0" algn="ctr">
              <a:lnSpc>
                <a:spcPts val="9267"/>
              </a:lnSpc>
              <a:spcBef>
                <a:spcPct val="0"/>
              </a:spcBef>
            </a:pPr>
            <a:r>
              <a:rPr lang="en-US" sz="7988" b="1">
                <a:solidFill>
                  <a:schemeClr val="bg1"/>
                </a:solidFill>
                <a:latin typeface="Arial" panose="020B0604020202020204" pitchFamily="34" charset="0"/>
                <a:cs typeface="Arial" panose="020B0604020202020204" pitchFamily="34" charset="0"/>
              </a:rPr>
              <a:t>UNG THƯ VÚ CỦA SEER</a:t>
            </a:r>
            <a:endParaRPr lang="en-US" sz="7988" b="1" u="none">
              <a:solidFill>
                <a:schemeClr val="bg1"/>
              </a:solidFill>
              <a:latin typeface="Arial" panose="020B0604020202020204" pitchFamily="34" charset="0"/>
              <a:cs typeface="Arial" panose="020B0604020202020204" pitchFamily="34" charset="0"/>
            </a:endParaRPr>
          </a:p>
        </p:txBody>
      </p:sp>
      <p:pic>
        <p:nvPicPr>
          <p:cNvPr id="10" name="Picture 10"/>
          <p:cNvPicPr>
            <a:picLocks noChangeAspect="1"/>
          </p:cNvPicPr>
          <p:nvPr/>
        </p:nvPicPr>
        <p:blipFill>
          <a:blip r:embed="rId3"/>
          <a:srcRect/>
          <a:stretch>
            <a:fillRect/>
          </a:stretch>
        </p:blipFill>
        <p:spPr>
          <a:xfrm rot="17346409">
            <a:off x="7454562" y="644225"/>
            <a:ext cx="2745651" cy="2830568"/>
          </a:xfrm>
          <a:prstGeom prst="rect">
            <a:avLst/>
          </a:prstGeom>
        </p:spPr>
      </p:pic>
    </p:spTree>
    <p:extLst>
      <p:ext uri="{BB962C8B-B14F-4D97-AF65-F5344CB8AC3E}">
        <p14:creationId xmlns:p14="http://schemas.microsoft.com/office/powerpoint/2010/main" val="231969701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20"/>
          <p:cNvGrpSpPr/>
          <p:nvPr/>
        </p:nvGrpSpPr>
        <p:grpSpPr>
          <a:xfrm>
            <a:off x="15189568" y="8573284"/>
            <a:ext cx="1634560" cy="1634560"/>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6A6A6"/>
            </a:solidFill>
          </p:spPr>
          <p:txBody>
            <a:bodyPr/>
            <a:lstStyle/>
            <a:p>
              <a:endParaRPr lang="en-US"/>
            </a:p>
          </p:txBody>
        </p:sp>
        <p:sp>
          <p:nvSpPr>
            <p:cNvPr id="22" name="TextBox 22"/>
            <p:cNvSpPr txBox="1"/>
            <p:nvPr/>
          </p:nvSpPr>
          <p:spPr>
            <a:xfrm>
              <a:off x="76200" y="38100"/>
              <a:ext cx="660400" cy="698500"/>
            </a:xfrm>
            <a:prstGeom prst="rect">
              <a:avLst/>
            </a:prstGeom>
          </p:spPr>
          <p:txBody>
            <a:bodyPr lIns="50800" tIns="50800" rIns="50800" bIns="50800" rtlCol="0" anchor="ctr"/>
            <a:lstStyle/>
            <a:p>
              <a:pPr algn="ctr">
                <a:lnSpc>
                  <a:spcPts val="2940"/>
                </a:lnSpc>
              </a:pPr>
              <a:endParaRPr/>
            </a:p>
          </p:txBody>
        </p:sp>
      </p:grpSp>
      <p:pic>
        <p:nvPicPr>
          <p:cNvPr id="23" name="Picture 23"/>
          <p:cNvPicPr>
            <a:picLocks noChangeAspect="1"/>
          </p:cNvPicPr>
          <p:nvPr/>
        </p:nvPicPr>
        <p:blipFill>
          <a:blip r:embed="rId2"/>
          <a:srcRect/>
          <a:stretch>
            <a:fillRect/>
          </a:stretch>
        </p:blipFill>
        <p:spPr>
          <a:xfrm>
            <a:off x="14782514" y="9105639"/>
            <a:ext cx="1901763" cy="1991375"/>
          </a:xfrm>
          <a:prstGeom prst="rect">
            <a:avLst/>
          </a:prstGeom>
        </p:spPr>
      </p:pic>
      <p:sp>
        <p:nvSpPr>
          <p:cNvPr id="26" name="Freeform 26"/>
          <p:cNvSpPr/>
          <p:nvPr/>
        </p:nvSpPr>
        <p:spPr>
          <a:xfrm>
            <a:off x="-685800" y="7734300"/>
            <a:ext cx="3484245" cy="3484245"/>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2A0E1"/>
          </a:solidFill>
        </p:spPr>
        <p:txBody>
          <a:bodyPr/>
          <a:lstStyle/>
          <a:p>
            <a:endParaRPr lang="en-US"/>
          </a:p>
        </p:txBody>
      </p:sp>
      <p:sp>
        <p:nvSpPr>
          <p:cNvPr id="28" name="TextBox 28"/>
          <p:cNvSpPr txBox="1"/>
          <p:nvPr/>
        </p:nvSpPr>
        <p:spPr>
          <a:xfrm>
            <a:off x="1028700" y="1028700"/>
            <a:ext cx="15898495" cy="756361"/>
          </a:xfrm>
          <a:prstGeom prst="rect">
            <a:avLst/>
          </a:prstGeom>
        </p:spPr>
        <p:txBody>
          <a:bodyPr wrap="square" lIns="0" tIns="0" rIns="0" bIns="0" rtlCol="0" anchor="t">
            <a:spAutoFit/>
          </a:bodyPr>
          <a:lstStyle/>
          <a:p>
            <a:pPr marL="0" lvl="0" indent="0">
              <a:lnSpc>
                <a:spcPts val="5800"/>
              </a:lnSpc>
              <a:spcBef>
                <a:spcPct val="0"/>
              </a:spcBef>
            </a:pPr>
            <a:r>
              <a:rPr lang="en-US" sz="5000" b="1" u="none">
                <a:solidFill>
                  <a:srgbClr val="242424"/>
                </a:solidFill>
                <a:latin typeface="Arial" panose="020B0604020202020204" pitchFamily="34" charset="0"/>
                <a:cs typeface="Arial" panose="020B0604020202020204" pitchFamily="34" charset="0"/>
              </a:rPr>
              <a:t>2.1. </a:t>
            </a:r>
            <a:r>
              <a:rPr lang="en-US" sz="5000" b="1">
                <a:solidFill>
                  <a:srgbClr val="242424"/>
                </a:solidFill>
                <a:latin typeface="Arial" panose="020B0604020202020204" pitchFamily="34" charset="0"/>
                <a:cs typeface="Arial" panose="020B0604020202020204" pitchFamily="34" charset="0"/>
              </a:rPr>
              <a:t>Trích xuất và đọc dữ liệu</a:t>
            </a:r>
            <a:endParaRPr lang="en-US" sz="5000" b="1" u="none">
              <a:solidFill>
                <a:srgbClr val="242424"/>
              </a:solidFill>
              <a:latin typeface="Arial" panose="020B0604020202020204" pitchFamily="34" charset="0"/>
              <a:cs typeface="Arial" panose="020B0604020202020204" pitchFamily="34" charset="0"/>
            </a:endParaRPr>
          </a:p>
        </p:txBody>
      </p:sp>
      <p:pic>
        <p:nvPicPr>
          <p:cNvPr id="12" name="Picture 11">
            <a:extLst>
              <a:ext uri="{FF2B5EF4-FFF2-40B4-BE49-F238E27FC236}">
                <a16:creationId xmlns:a16="http://schemas.microsoft.com/office/drawing/2014/main" id="{9B67ECFC-A172-6CBB-C0E7-194B9CA159E8}"/>
              </a:ext>
            </a:extLst>
          </p:cNvPr>
          <p:cNvPicPr>
            <a:picLocks noChangeAspect="1"/>
          </p:cNvPicPr>
          <p:nvPr/>
        </p:nvPicPr>
        <p:blipFill>
          <a:blip r:embed="rId3"/>
          <a:stretch>
            <a:fillRect/>
          </a:stretch>
        </p:blipFill>
        <p:spPr>
          <a:xfrm>
            <a:off x="1600200" y="2324100"/>
            <a:ext cx="15104212" cy="2438400"/>
          </a:xfrm>
          <a:prstGeom prst="rect">
            <a:avLst/>
          </a:prstGeom>
        </p:spPr>
      </p:pic>
      <p:pic>
        <p:nvPicPr>
          <p:cNvPr id="14" name="Picture 13">
            <a:extLst>
              <a:ext uri="{FF2B5EF4-FFF2-40B4-BE49-F238E27FC236}">
                <a16:creationId xmlns:a16="http://schemas.microsoft.com/office/drawing/2014/main" id="{40DFF3E3-8101-BB41-6B36-DA8084F5A6F1}"/>
              </a:ext>
            </a:extLst>
          </p:cNvPr>
          <p:cNvPicPr>
            <a:picLocks noChangeAspect="1"/>
          </p:cNvPicPr>
          <p:nvPr/>
        </p:nvPicPr>
        <p:blipFill>
          <a:blip r:embed="rId4"/>
          <a:stretch>
            <a:fillRect/>
          </a:stretch>
        </p:blipFill>
        <p:spPr>
          <a:xfrm>
            <a:off x="1463872" y="5143500"/>
            <a:ext cx="15640050" cy="3619500"/>
          </a:xfrm>
          <a:prstGeom prst="rect">
            <a:avLst/>
          </a:prstGeom>
        </p:spPr>
      </p:pic>
    </p:spTree>
    <p:extLst>
      <p:ext uri="{BB962C8B-B14F-4D97-AF65-F5344CB8AC3E}">
        <p14:creationId xmlns:p14="http://schemas.microsoft.com/office/powerpoint/2010/main" val="38902613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20"/>
          <p:cNvGrpSpPr/>
          <p:nvPr/>
        </p:nvGrpSpPr>
        <p:grpSpPr>
          <a:xfrm>
            <a:off x="15189568" y="8573284"/>
            <a:ext cx="1634560" cy="1634560"/>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6A6A6"/>
            </a:solidFill>
          </p:spPr>
          <p:txBody>
            <a:bodyPr/>
            <a:lstStyle/>
            <a:p>
              <a:endParaRPr lang="en-US"/>
            </a:p>
          </p:txBody>
        </p:sp>
        <p:sp>
          <p:nvSpPr>
            <p:cNvPr id="22" name="TextBox 22"/>
            <p:cNvSpPr txBox="1"/>
            <p:nvPr/>
          </p:nvSpPr>
          <p:spPr>
            <a:xfrm>
              <a:off x="76200" y="38100"/>
              <a:ext cx="660400" cy="698500"/>
            </a:xfrm>
            <a:prstGeom prst="rect">
              <a:avLst/>
            </a:prstGeom>
          </p:spPr>
          <p:txBody>
            <a:bodyPr lIns="50800" tIns="50800" rIns="50800" bIns="50800" rtlCol="0" anchor="ctr"/>
            <a:lstStyle/>
            <a:p>
              <a:pPr algn="ctr">
                <a:lnSpc>
                  <a:spcPts val="2940"/>
                </a:lnSpc>
              </a:pPr>
              <a:endParaRPr/>
            </a:p>
          </p:txBody>
        </p:sp>
      </p:grpSp>
      <p:pic>
        <p:nvPicPr>
          <p:cNvPr id="23" name="Picture 23"/>
          <p:cNvPicPr>
            <a:picLocks noChangeAspect="1"/>
          </p:cNvPicPr>
          <p:nvPr/>
        </p:nvPicPr>
        <p:blipFill>
          <a:blip r:embed="rId2"/>
          <a:srcRect/>
          <a:stretch>
            <a:fillRect/>
          </a:stretch>
        </p:blipFill>
        <p:spPr>
          <a:xfrm>
            <a:off x="14782514" y="9105639"/>
            <a:ext cx="1901763" cy="1991375"/>
          </a:xfrm>
          <a:prstGeom prst="rect">
            <a:avLst/>
          </a:prstGeom>
        </p:spPr>
      </p:pic>
      <p:sp>
        <p:nvSpPr>
          <p:cNvPr id="26" name="Freeform 26"/>
          <p:cNvSpPr/>
          <p:nvPr/>
        </p:nvSpPr>
        <p:spPr>
          <a:xfrm>
            <a:off x="-685800" y="7734300"/>
            <a:ext cx="3484245" cy="3484245"/>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2A0E1"/>
          </a:solidFill>
        </p:spPr>
        <p:txBody>
          <a:bodyPr/>
          <a:lstStyle/>
          <a:p>
            <a:endParaRPr lang="en-US"/>
          </a:p>
        </p:txBody>
      </p:sp>
      <p:sp>
        <p:nvSpPr>
          <p:cNvPr id="28" name="TextBox 28"/>
          <p:cNvSpPr txBox="1"/>
          <p:nvPr/>
        </p:nvSpPr>
        <p:spPr>
          <a:xfrm>
            <a:off x="1028700" y="1028700"/>
            <a:ext cx="15898495" cy="756361"/>
          </a:xfrm>
          <a:prstGeom prst="rect">
            <a:avLst/>
          </a:prstGeom>
        </p:spPr>
        <p:txBody>
          <a:bodyPr wrap="square" lIns="0" tIns="0" rIns="0" bIns="0" rtlCol="0" anchor="t">
            <a:spAutoFit/>
          </a:bodyPr>
          <a:lstStyle/>
          <a:p>
            <a:pPr marL="0" lvl="0" indent="0">
              <a:lnSpc>
                <a:spcPts val="5800"/>
              </a:lnSpc>
              <a:spcBef>
                <a:spcPct val="0"/>
              </a:spcBef>
            </a:pPr>
            <a:r>
              <a:rPr lang="en-US" sz="5000" b="1" u="none">
                <a:solidFill>
                  <a:srgbClr val="242424"/>
                </a:solidFill>
                <a:latin typeface="Arial" panose="020B0604020202020204" pitchFamily="34" charset="0"/>
                <a:cs typeface="Arial" panose="020B0604020202020204" pitchFamily="34" charset="0"/>
              </a:rPr>
              <a:t>2.2. Tiền xử lý dữ liệu: </a:t>
            </a:r>
          </a:p>
        </p:txBody>
      </p:sp>
      <p:sp>
        <p:nvSpPr>
          <p:cNvPr id="3" name="TextBox 21"/>
          <p:cNvSpPr txBox="1"/>
          <p:nvPr/>
        </p:nvSpPr>
        <p:spPr>
          <a:xfrm>
            <a:off x="1828800" y="1714500"/>
            <a:ext cx="16199485" cy="851535"/>
          </a:xfrm>
          <a:prstGeom prst="rect">
            <a:avLst/>
          </a:prstGeom>
        </p:spPr>
        <p:txBody>
          <a:bodyPr wrap="square" lIns="0" tIns="0" rIns="0" bIns="0" rtlCol="0" anchor="t">
            <a:noAutofit/>
          </a:bodyPr>
          <a:lstStyle/>
          <a:p>
            <a:pPr marL="0" lvl="0" indent="0" algn="l">
              <a:lnSpc>
                <a:spcPts val="2800"/>
              </a:lnSpc>
              <a:spcBef>
                <a:spcPct val="0"/>
              </a:spcBef>
            </a:pPr>
            <a:endParaRPr lang="en-US" sz="4000" u="none">
              <a:solidFill>
                <a:srgbClr val="000000"/>
              </a:solidFill>
              <a:latin typeface="Arial" panose="020B0604020202020204" pitchFamily="34" charset="0"/>
              <a:cs typeface="Arial" panose="020B0604020202020204" pitchFamily="34" charset="0"/>
            </a:endParaRPr>
          </a:p>
          <a:p>
            <a:pPr marL="0" lvl="0" indent="0" algn="l">
              <a:lnSpc>
                <a:spcPct val="150000"/>
              </a:lnSpc>
              <a:spcBef>
                <a:spcPct val="0"/>
              </a:spcBef>
            </a:pPr>
            <a:r>
              <a:rPr lang="en-US" sz="2800" u="none">
                <a:solidFill>
                  <a:srgbClr val="000000"/>
                </a:solidFill>
                <a:latin typeface="Arial" panose="020B0604020202020204" pitchFamily="34" charset="0"/>
                <a:cs typeface="Arial" panose="020B0604020202020204" pitchFamily="34" charset="0"/>
              </a:rPr>
              <a:t>Kiểm tra xem có tồn tại giá trị na không?</a:t>
            </a:r>
          </a:p>
        </p:txBody>
      </p:sp>
      <p:pic>
        <p:nvPicPr>
          <p:cNvPr id="4" name="Picture 3"/>
          <p:cNvPicPr>
            <a:picLocks noChangeAspect="1"/>
          </p:cNvPicPr>
          <p:nvPr/>
        </p:nvPicPr>
        <p:blipFill>
          <a:blip r:embed="rId3"/>
          <a:stretch>
            <a:fillRect/>
          </a:stretch>
        </p:blipFill>
        <p:spPr>
          <a:xfrm>
            <a:off x="1905000" y="2857500"/>
            <a:ext cx="10229215" cy="3348990"/>
          </a:xfrm>
          <a:prstGeom prst="rect">
            <a:avLst/>
          </a:prstGeom>
        </p:spPr>
      </p:pic>
      <p:pic>
        <p:nvPicPr>
          <p:cNvPr id="5" name="Picture 4"/>
          <p:cNvPicPr>
            <a:picLocks noChangeAspect="1"/>
          </p:cNvPicPr>
          <p:nvPr/>
        </p:nvPicPr>
        <p:blipFill>
          <a:blip r:embed="rId4"/>
          <a:stretch>
            <a:fillRect/>
          </a:stretch>
        </p:blipFill>
        <p:spPr>
          <a:xfrm>
            <a:off x="3200400" y="6819900"/>
            <a:ext cx="12320905" cy="1517015"/>
          </a:xfrm>
          <a:prstGeom prst="rect">
            <a:avLst/>
          </a:prstGeom>
          <a:ln w="12700" cmpd="sng">
            <a:solidFill>
              <a:schemeClr val="tx1"/>
            </a:solidFill>
            <a:prstDash val="solid"/>
          </a:ln>
        </p:spPr>
      </p:pic>
      <p:grpSp>
        <p:nvGrpSpPr>
          <p:cNvPr id="2" name="Group 8">
            <a:extLst>
              <a:ext uri="{FF2B5EF4-FFF2-40B4-BE49-F238E27FC236}">
                <a16:creationId xmlns:a16="http://schemas.microsoft.com/office/drawing/2014/main" id="{8CAF5A18-8A66-5436-BE34-B066FE4B54FB}"/>
              </a:ext>
            </a:extLst>
          </p:cNvPr>
          <p:cNvGrpSpPr/>
          <p:nvPr/>
        </p:nvGrpSpPr>
        <p:grpSpPr>
          <a:xfrm>
            <a:off x="755557" y="2095500"/>
            <a:ext cx="692243" cy="692243"/>
            <a:chOff x="0" y="0"/>
            <a:chExt cx="812800" cy="812800"/>
          </a:xfrm>
          <a:solidFill>
            <a:schemeClr val="tx2">
              <a:lumMod val="40000"/>
              <a:lumOff val="60000"/>
            </a:schemeClr>
          </a:solidFill>
        </p:grpSpPr>
        <p:sp>
          <p:nvSpPr>
            <p:cNvPr id="6" name="Freeform 9">
              <a:extLst>
                <a:ext uri="{FF2B5EF4-FFF2-40B4-BE49-F238E27FC236}">
                  <a16:creationId xmlns:a16="http://schemas.microsoft.com/office/drawing/2014/main" id="{DBEC1A0D-4B00-B9CB-4AE1-07A0846EF893}"/>
                </a:ext>
              </a:extLst>
            </p:cNvPr>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grpFill/>
          </p:spPr>
          <p:txBody>
            <a:bodyPr/>
            <a:lstStyle/>
            <a:p>
              <a:endParaRPr lang="en-US"/>
            </a:p>
          </p:txBody>
        </p:sp>
        <p:sp>
          <p:nvSpPr>
            <p:cNvPr id="7" name="TextBox 10">
              <a:extLst>
                <a:ext uri="{FF2B5EF4-FFF2-40B4-BE49-F238E27FC236}">
                  <a16:creationId xmlns:a16="http://schemas.microsoft.com/office/drawing/2014/main" id="{B93E5671-C15C-6545-6F92-CE284B45CE05}"/>
                </a:ext>
              </a:extLst>
            </p:cNvPr>
            <p:cNvSpPr txBox="1"/>
            <p:nvPr/>
          </p:nvSpPr>
          <p:spPr>
            <a:xfrm>
              <a:off x="0" y="-38100"/>
              <a:ext cx="812800" cy="850900"/>
            </a:xfrm>
            <a:prstGeom prst="rect">
              <a:avLst/>
            </a:prstGeom>
            <a:solidFill>
              <a:srgbClr val="62A0E1"/>
            </a:solidFill>
          </p:spPr>
          <p:txBody>
            <a:bodyPr lIns="50800" tIns="50800" rIns="50800" bIns="50800" rtlCol="0" anchor="ctr"/>
            <a:lstStyle/>
            <a:p>
              <a:pPr marL="0" lvl="0" indent="0" algn="ctr">
                <a:lnSpc>
                  <a:spcPts val="2940"/>
                </a:lnSpc>
                <a:spcBef>
                  <a:spcPct val="0"/>
                </a:spcBef>
              </a:pPr>
              <a:endParaRPr lang="en-US" sz="2100">
                <a:solidFill>
                  <a:srgbClr val="242424"/>
                </a:solidFill>
                <a:latin typeface="Noto Sans Bold"/>
              </a:endParaRPr>
            </a:p>
          </p:txBody>
        </p:sp>
      </p:grpSp>
      <p:grpSp>
        <p:nvGrpSpPr>
          <p:cNvPr id="8" name="Group 17">
            <a:extLst>
              <a:ext uri="{FF2B5EF4-FFF2-40B4-BE49-F238E27FC236}">
                <a16:creationId xmlns:a16="http://schemas.microsoft.com/office/drawing/2014/main" id="{ED0C466D-E6BC-2004-6A7C-A3CC7FBB1426}"/>
              </a:ext>
            </a:extLst>
          </p:cNvPr>
          <p:cNvGrpSpPr/>
          <p:nvPr/>
        </p:nvGrpSpPr>
        <p:grpSpPr>
          <a:xfrm>
            <a:off x="1447800" y="2095500"/>
            <a:ext cx="266573" cy="692243"/>
            <a:chOff x="0" y="0"/>
            <a:chExt cx="312998" cy="812800"/>
          </a:xfrm>
        </p:grpSpPr>
        <p:sp>
          <p:nvSpPr>
            <p:cNvPr id="9" name="Freeform 18">
              <a:extLst>
                <a:ext uri="{FF2B5EF4-FFF2-40B4-BE49-F238E27FC236}">
                  <a16:creationId xmlns:a16="http://schemas.microsoft.com/office/drawing/2014/main" id="{2634CD57-4900-AF18-A7F7-6F04296B95C3}"/>
                </a:ext>
              </a:extLst>
            </p:cNvPr>
            <p:cNvSpPr/>
            <p:nvPr/>
          </p:nvSpPr>
          <p:spPr>
            <a:xfrm>
              <a:off x="0" y="0"/>
              <a:ext cx="312998" cy="812800"/>
            </a:xfrm>
            <a:custGeom>
              <a:avLst/>
              <a:gdLst/>
              <a:ahLst/>
              <a:cxnLst/>
              <a:rect l="l" t="t" r="r" b="b"/>
              <a:pathLst>
                <a:path w="312998" h="812800">
                  <a:moveTo>
                    <a:pt x="0" y="0"/>
                  </a:moveTo>
                  <a:lnTo>
                    <a:pt x="312998" y="0"/>
                  </a:lnTo>
                  <a:lnTo>
                    <a:pt x="312998" y="812800"/>
                  </a:lnTo>
                  <a:lnTo>
                    <a:pt x="0" y="812800"/>
                  </a:lnTo>
                  <a:close/>
                </a:path>
              </a:pathLst>
            </a:custGeom>
            <a:solidFill>
              <a:srgbClr val="242424"/>
            </a:solidFill>
          </p:spPr>
          <p:txBody>
            <a:bodyPr/>
            <a:lstStyle/>
            <a:p>
              <a:endParaRPr lang="en-US"/>
            </a:p>
          </p:txBody>
        </p:sp>
        <p:sp>
          <p:nvSpPr>
            <p:cNvPr id="10" name="TextBox 19">
              <a:extLst>
                <a:ext uri="{FF2B5EF4-FFF2-40B4-BE49-F238E27FC236}">
                  <a16:creationId xmlns:a16="http://schemas.microsoft.com/office/drawing/2014/main" id="{CB459C3C-05B6-D9A3-943E-9BAC2D085074}"/>
                </a:ext>
              </a:extLst>
            </p:cNvPr>
            <p:cNvSpPr txBox="1"/>
            <p:nvPr/>
          </p:nvSpPr>
          <p:spPr>
            <a:xfrm>
              <a:off x="0" y="-38100"/>
              <a:ext cx="812800" cy="850900"/>
            </a:xfrm>
            <a:prstGeom prst="rect">
              <a:avLst/>
            </a:prstGeom>
          </p:spPr>
          <p:txBody>
            <a:bodyPr lIns="50800" tIns="50800" rIns="50800" bIns="50800" rtlCol="0" anchor="ctr"/>
            <a:lstStyle/>
            <a:p>
              <a:pPr marL="0" lvl="0" indent="0" algn="ctr">
                <a:lnSpc>
                  <a:spcPts val="2940"/>
                </a:lnSpc>
                <a:spcBef>
                  <a:spcPct val="0"/>
                </a:spcBef>
              </a:pPr>
              <a:endParaRPr/>
            </a:p>
          </p:txBody>
        </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par>
                                <p:cTn id="8" presetID="16" presetClass="entr" presetSubtype="21"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barn(inVertical)">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20"/>
          <p:cNvGrpSpPr/>
          <p:nvPr/>
        </p:nvGrpSpPr>
        <p:grpSpPr>
          <a:xfrm>
            <a:off x="15189568" y="8573284"/>
            <a:ext cx="1634560" cy="1634560"/>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6A6A6"/>
            </a:solidFill>
          </p:spPr>
          <p:txBody>
            <a:bodyPr/>
            <a:lstStyle/>
            <a:p>
              <a:endParaRPr lang="en-US"/>
            </a:p>
          </p:txBody>
        </p:sp>
        <p:sp>
          <p:nvSpPr>
            <p:cNvPr id="22" name="TextBox 22"/>
            <p:cNvSpPr txBox="1"/>
            <p:nvPr/>
          </p:nvSpPr>
          <p:spPr>
            <a:xfrm>
              <a:off x="76200" y="38100"/>
              <a:ext cx="660400" cy="698500"/>
            </a:xfrm>
            <a:prstGeom prst="rect">
              <a:avLst/>
            </a:prstGeom>
          </p:spPr>
          <p:txBody>
            <a:bodyPr lIns="50800" tIns="50800" rIns="50800" bIns="50800" rtlCol="0" anchor="ctr"/>
            <a:lstStyle/>
            <a:p>
              <a:pPr algn="ctr">
                <a:lnSpc>
                  <a:spcPts val="2940"/>
                </a:lnSpc>
              </a:pPr>
              <a:endParaRPr/>
            </a:p>
          </p:txBody>
        </p:sp>
      </p:grpSp>
      <p:pic>
        <p:nvPicPr>
          <p:cNvPr id="23" name="Picture 23"/>
          <p:cNvPicPr>
            <a:picLocks noChangeAspect="1"/>
          </p:cNvPicPr>
          <p:nvPr/>
        </p:nvPicPr>
        <p:blipFill>
          <a:blip r:embed="rId2"/>
          <a:srcRect/>
          <a:stretch>
            <a:fillRect/>
          </a:stretch>
        </p:blipFill>
        <p:spPr>
          <a:xfrm>
            <a:off x="14782514" y="9105639"/>
            <a:ext cx="1901763" cy="1991375"/>
          </a:xfrm>
          <a:prstGeom prst="rect">
            <a:avLst/>
          </a:prstGeom>
        </p:spPr>
      </p:pic>
      <p:sp>
        <p:nvSpPr>
          <p:cNvPr id="26" name="Freeform 26"/>
          <p:cNvSpPr/>
          <p:nvPr/>
        </p:nvSpPr>
        <p:spPr>
          <a:xfrm>
            <a:off x="-685800" y="7734300"/>
            <a:ext cx="3484245" cy="3484245"/>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2A0E1"/>
          </a:solidFill>
        </p:spPr>
        <p:txBody>
          <a:bodyPr/>
          <a:lstStyle/>
          <a:p>
            <a:endParaRPr lang="en-US"/>
          </a:p>
        </p:txBody>
      </p:sp>
      <p:sp>
        <p:nvSpPr>
          <p:cNvPr id="3" name="TextBox 21"/>
          <p:cNvSpPr txBox="1"/>
          <p:nvPr/>
        </p:nvSpPr>
        <p:spPr>
          <a:xfrm>
            <a:off x="1752600" y="952500"/>
            <a:ext cx="16199485" cy="851535"/>
          </a:xfrm>
          <a:prstGeom prst="rect">
            <a:avLst/>
          </a:prstGeom>
        </p:spPr>
        <p:txBody>
          <a:bodyPr wrap="square" lIns="0" tIns="0" rIns="0" bIns="0" rtlCol="0" anchor="t">
            <a:noAutofit/>
          </a:bodyPr>
          <a:lstStyle/>
          <a:p>
            <a:pPr marL="0" lvl="0" indent="0" algn="l">
              <a:lnSpc>
                <a:spcPts val="2800"/>
              </a:lnSpc>
              <a:spcBef>
                <a:spcPct val="0"/>
              </a:spcBef>
            </a:pPr>
            <a:endParaRPr lang="en-US" sz="4000" u="none">
              <a:solidFill>
                <a:srgbClr val="000000"/>
              </a:solidFill>
              <a:latin typeface="Arial" panose="020B0604020202020204" pitchFamily="34" charset="0"/>
              <a:cs typeface="Arial" panose="020B0604020202020204" pitchFamily="34" charset="0"/>
            </a:endParaRPr>
          </a:p>
          <a:p>
            <a:pPr marL="0" lvl="0" indent="0" algn="l">
              <a:lnSpc>
                <a:spcPct val="150000"/>
              </a:lnSpc>
              <a:spcBef>
                <a:spcPct val="0"/>
              </a:spcBef>
            </a:pPr>
            <a:r>
              <a:rPr lang="en-US" sz="2800" u="none">
                <a:solidFill>
                  <a:srgbClr val="000000"/>
                </a:solidFill>
                <a:latin typeface="Arial" panose="020B0604020202020204" pitchFamily="34" charset="0"/>
                <a:cs typeface="Arial" panose="020B0604020202020204" pitchFamily="34" charset="0"/>
              </a:rPr>
              <a:t>Chuyển đổi các giá trị chữ thành số.</a:t>
            </a:r>
          </a:p>
        </p:txBody>
      </p:sp>
      <p:pic>
        <p:nvPicPr>
          <p:cNvPr id="2" name="Picture 1"/>
          <p:cNvPicPr>
            <a:picLocks noChangeAspect="1"/>
          </p:cNvPicPr>
          <p:nvPr/>
        </p:nvPicPr>
        <p:blipFill>
          <a:blip r:embed="rId3"/>
          <a:stretch>
            <a:fillRect/>
          </a:stretch>
        </p:blipFill>
        <p:spPr>
          <a:xfrm>
            <a:off x="1752600" y="2396490"/>
            <a:ext cx="14909165" cy="6176645"/>
          </a:xfrm>
          <a:prstGeom prst="rect">
            <a:avLst/>
          </a:prstGeom>
        </p:spPr>
      </p:pic>
      <p:grpSp>
        <p:nvGrpSpPr>
          <p:cNvPr id="4" name="Group 8">
            <a:extLst>
              <a:ext uri="{FF2B5EF4-FFF2-40B4-BE49-F238E27FC236}">
                <a16:creationId xmlns:a16="http://schemas.microsoft.com/office/drawing/2014/main" id="{679F3896-D525-65F9-905B-7EC6B660868C}"/>
              </a:ext>
            </a:extLst>
          </p:cNvPr>
          <p:cNvGrpSpPr/>
          <p:nvPr/>
        </p:nvGrpSpPr>
        <p:grpSpPr>
          <a:xfrm>
            <a:off x="609600" y="1333500"/>
            <a:ext cx="692243" cy="692243"/>
            <a:chOff x="0" y="0"/>
            <a:chExt cx="812800" cy="812800"/>
          </a:xfrm>
          <a:solidFill>
            <a:schemeClr val="tx2">
              <a:lumMod val="40000"/>
              <a:lumOff val="60000"/>
            </a:schemeClr>
          </a:solidFill>
        </p:grpSpPr>
        <p:sp>
          <p:nvSpPr>
            <p:cNvPr id="5" name="Freeform 9">
              <a:extLst>
                <a:ext uri="{FF2B5EF4-FFF2-40B4-BE49-F238E27FC236}">
                  <a16:creationId xmlns:a16="http://schemas.microsoft.com/office/drawing/2014/main" id="{C1DFBDC2-7AD8-996E-819E-9BAA66632CDD}"/>
                </a:ext>
              </a:extLst>
            </p:cNvPr>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grpFill/>
          </p:spPr>
          <p:txBody>
            <a:bodyPr/>
            <a:lstStyle/>
            <a:p>
              <a:endParaRPr lang="en-US"/>
            </a:p>
          </p:txBody>
        </p:sp>
        <p:sp>
          <p:nvSpPr>
            <p:cNvPr id="6" name="TextBox 10">
              <a:extLst>
                <a:ext uri="{FF2B5EF4-FFF2-40B4-BE49-F238E27FC236}">
                  <a16:creationId xmlns:a16="http://schemas.microsoft.com/office/drawing/2014/main" id="{53521826-0A31-D4A3-E8EF-43A3391808A0}"/>
                </a:ext>
              </a:extLst>
            </p:cNvPr>
            <p:cNvSpPr txBox="1"/>
            <p:nvPr/>
          </p:nvSpPr>
          <p:spPr>
            <a:xfrm>
              <a:off x="0" y="-38100"/>
              <a:ext cx="812800" cy="850900"/>
            </a:xfrm>
            <a:prstGeom prst="rect">
              <a:avLst/>
            </a:prstGeom>
            <a:solidFill>
              <a:srgbClr val="62A0E1"/>
            </a:solidFill>
          </p:spPr>
          <p:txBody>
            <a:bodyPr lIns="50800" tIns="50800" rIns="50800" bIns="50800" rtlCol="0" anchor="ctr"/>
            <a:lstStyle/>
            <a:p>
              <a:pPr marL="0" lvl="0" indent="0" algn="ctr">
                <a:lnSpc>
                  <a:spcPts val="2940"/>
                </a:lnSpc>
                <a:spcBef>
                  <a:spcPct val="0"/>
                </a:spcBef>
              </a:pPr>
              <a:endParaRPr lang="en-US" sz="2100">
                <a:solidFill>
                  <a:srgbClr val="242424"/>
                </a:solidFill>
                <a:latin typeface="Noto Sans Bold"/>
              </a:endParaRPr>
            </a:p>
          </p:txBody>
        </p:sp>
      </p:grpSp>
      <p:grpSp>
        <p:nvGrpSpPr>
          <p:cNvPr id="7" name="Group 17">
            <a:extLst>
              <a:ext uri="{FF2B5EF4-FFF2-40B4-BE49-F238E27FC236}">
                <a16:creationId xmlns:a16="http://schemas.microsoft.com/office/drawing/2014/main" id="{3A035E8B-3A73-6195-B860-63A65E0D130C}"/>
              </a:ext>
            </a:extLst>
          </p:cNvPr>
          <p:cNvGrpSpPr/>
          <p:nvPr/>
        </p:nvGrpSpPr>
        <p:grpSpPr>
          <a:xfrm>
            <a:off x="1301843" y="1333500"/>
            <a:ext cx="266573" cy="692243"/>
            <a:chOff x="0" y="0"/>
            <a:chExt cx="312998" cy="812800"/>
          </a:xfrm>
        </p:grpSpPr>
        <p:sp>
          <p:nvSpPr>
            <p:cNvPr id="8" name="Freeform 18">
              <a:extLst>
                <a:ext uri="{FF2B5EF4-FFF2-40B4-BE49-F238E27FC236}">
                  <a16:creationId xmlns:a16="http://schemas.microsoft.com/office/drawing/2014/main" id="{5481788D-F857-95C6-765C-E11C612AE462}"/>
                </a:ext>
              </a:extLst>
            </p:cNvPr>
            <p:cNvSpPr/>
            <p:nvPr/>
          </p:nvSpPr>
          <p:spPr>
            <a:xfrm>
              <a:off x="0" y="0"/>
              <a:ext cx="312998" cy="812800"/>
            </a:xfrm>
            <a:custGeom>
              <a:avLst/>
              <a:gdLst/>
              <a:ahLst/>
              <a:cxnLst/>
              <a:rect l="l" t="t" r="r" b="b"/>
              <a:pathLst>
                <a:path w="312998" h="812800">
                  <a:moveTo>
                    <a:pt x="0" y="0"/>
                  </a:moveTo>
                  <a:lnTo>
                    <a:pt x="312998" y="0"/>
                  </a:lnTo>
                  <a:lnTo>
                    <a:pt x="312998" y="812800"/>
                  </a:lnTo>
                  <a:lnTo>
                    <a:pt x="0" y="812800"/>
                  </a:lnTo>
                  <a:close/>
                </a:path>
              </a:pathLst>
            </a:custGeom>
            <a:solidFill>
              <a:srgbClr val="242424"/>
            </a:solidFill>
          </p:spPr>
          <p:txBody>
            <a:bodyPr/>
            <a:lstStyle/>
            <a:p>
              <a:endParaRPr lang="en-US"/>
            </a:p>
          </p:txBody>
        </p:sp>
        <p:sp>
          <p:nvSpPr>
            <p:cNvPr id="9" name="TextBox 19">
              <a:extLst>
                <a:ext uri="{FF2B5EF4-FFF2-40B4-BE49-F238E27FC236}">
                  <a16:creationId xmlns:a16="http://schemas.microsoft.com/office/drawing/2014/main" id="{C4CAAF07-C3C5-2AA9-4B1A-86357FBDD243}"/>
                </a:ext>
              </a:extLst>
            </p:cNvPr>
            <p:cNvSpPr txBox="1"/>
            <p:nvPr/>
          </p:nvSpPr>
          <p:spPr>
            <a:xfrm>
              <a:off x="0" y="-38100"/>
              <a:ext cx="812800" cy="850900"/>
            </a:xfrm>
            <a:prstGeom prst="rect">
              <a:avLst/>
            </a:prstGeom>
          </p:spPr>
          <p:txBody>
            <a:bodyPr lIns="50800" tIns="50800" rIns="50800" bIns="50800" rtlCol="0" anchor="ctr"/>
            <a:lstStyle/>
            <a:p>
              <a:pPr marL="0" lvl="0" indent="0" algn="ctr">
                <a:lnSpc>
                  <a:spcPts val="2940"/>
                </a:lnSpc>
                <a:spcBef>
                  <a:spcPct val="0"/>
                </a:spcBef>
              </a:pPr>
              <a:endParaRPr/>
            </a:p>
          </p:txBody>
        </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par>
                                <p:cTn id="8" presetID="16" presetClass="entr" presetSubtype="21"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barn(inVertical)">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20"/>
          <p:cNvGrpSpPr/>
          <p:nvPr/>
        </p:nvGrpSpPr>
        <p:grpSpPr>
          <a:xfrm>
            <a:off x="15189568" y="8573284"/>
            <a:ext cx="1634560" cy="1634560"/>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6A6A6"/>
            </a:solidFill>
          </p:spPr>
          <p:txBody>
            <a:bodyPr/>
            <a:lstStyle/>
            <a:p>
              <a:endParaRPr lang="en-US"/>
            </a:p>
          </p:txBody>
        </p:sp>
        <p:sp>
          <p:nvSpPr>
            <p:cNvPr id="22" name="TextBox 22"/>
            <p:cNvSpPr txBox="1"/>
            <p:nvPr/>
          </p:nvSpPr>
          <p:spPr>
            <a:xfrm>
              <a:off x="76200" y="38100"/>
              <a:ext cx="660400" cy="698500"/>
            </a:xfrm>
            <a:prstGeom prst="rect">
              <a:avLst/>
            </a:prstGeom>
          </p:spPr>
          <p:txBody>
            <a:bodyPr lIns="50800" tIns="50800" rIns="50800" bIns="50800" rtlCol="0" anchor="ctr"/>
            <a:lstStyle/>
            <a:p>
              <a:pPr algn="ctr">
                <a:lnSpc>
                  <a:spcPts val="2940"/>
                </a:lnSpc>
              </a:pPr>
              <a:endParaRPr/>
            </a:p>
          </p:txBody>
        </p:sp>
      </p:grpSp>
      <p:pic>
        <p:nvPicPr>
          <p:cNvPr id="23" name="Picture 23"/>
          <p:cNvPicPr>
            <a:picLocks noChangeAspect="1"/>
          </p:cNvPicPr>
          <p:nvPr/>
        </p:nvPicPr>
        <p:blipFill>
          <a:blip r:embed="rId3"/>
          <a:srcRect/>
          <a:stretch>
            <a:fillRect/>
          </a:stretch>
        </p:blipFill>
        <p:spPr>
          <a:xfrm>
            <a:off x="14782514" y="9105639"/>
            <a:ext cx="1901763" cy="1991375"/>
          </a:xfrm>
          <a:prstGeom prst="rect">
            <a:avLst/>
          </a:prstGeom>
        </p:spPr>
      </p:pic>
      <p:sp>
        <p:nvSpPr>
          <p:cNvPr id="26" name="Freeform 26"/>
          <p:cNvSpPr/>
          <p:nvPr/>
        </p:nvSpPr>
        <p:spPr>
          <a:xfrm>
            <a:off x="-668880" y="7683550"/>
            <a:ext cx="3484245" cy="3484245"/>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2A0E1"/>
          </a:solidFill>
        </p:spPr>
        <p:txBody>
          <a:bodyPr/>
          <a:lstStyle/>
          <a:p>
            <a:endParaRPr lang="en-US"/>
          </a:p>
        </p:txBody>
      </p:sp>
      <p:sp>
        <p:nvSpPr>
          <p:cNvPr id="3" name="TextBox 21"/>
          <p:cNvSpPr txBox="1"/>
          <p:nvPr/>
        </p:nvSpPr>
        <p:spPr>
          <a:xfrm>
            <a:off x="1561465" y="495300"/>
            <a:ext cx="16199485" cy="851535"/>
          </a:xfrm>
          <a:prstGeom prst="rect">
            <a:avLst/>
          </a:prstGeom>
        </p:spPr>
        <p:txBody>
          <a:bodyPr wrap="square" lIns="0" tIns="0" rIns="0" bIns="0" rtlCol="0" anchor="t">
            <a:noAutofit/>
          </a:bodyPr>
          <a:lstStyle/>
          <a:p>
            <a:pPr marL="0" lvl="0" indent="0" algn="l">
              <a:lnSpc>
                <a:spcPts val="2800"/>
              </a:lnSpc>
              <a:spcBef>
                <a:spcPct val="0"/>
              </a:spcBef>
            </a:pPr>
            <a:endParaRPr lang="en-US" sz="4000" u="none">
              <a:solidFill>
                <a:srgbClr val="000000"/>
              </a:solidFill>
              <a:latin typeface="Arial" panose="020B0604020202020204" pitchFamily="34" charset="0"/>
              <a:cs typeface="Arial" panose="020B0604020202020204" pitchFamily="34" charset="0"/>
            </a:endParaRPr>
          </a:p>
          <a:p>
            <a:pPr marL="0" lvl="0" indent="0" algn="l">
              <a:lnSpc>
                <a:spcPct val="150000"/>
              </a:lnSpc>
              <a:spcBef>
                <a:spcPct val="0"/>
              </a:spcBef>
            </a:pPr>
            <a:r>
              <a:rPr lang="en-US" sz="2800" u="none">
                <a:solidFill>
                  <a:srgbClr val="000000"/>
                </a:solidFill>
                <a:latin typeface="Arial" panose="020B0604020202020204" pitchFamily="34" charset="0"/>
                <a:cs typeface="Arial" panose="020B0604020202020204" pitchFamily="34" charset="0"/>
              </a:rPr>
              <a:t>Chuyển đổi các giá trị chữ thành số.</a:t>
            </a:r>
          </a:p>
        </p:txBody>
      </p:sp>
      <p:pic>
        <p:nvPicPr>
          <p:cNvPr id="2" name="Picture 1"/>
          <p:cNvPicPr>
            <a:picLocks noChangeAspect="1"/>
          </p:cNvPicPr>
          <p:nvPr/>
        </p:nvPicPr>
        <p:blipFill>
          <a:blip r:embed="rId4"/>
          <a:stretch>
            <a:fillRect/>
          </a:stretch>
        </p:blipFill>
        <p:spPr>
          <a:xfrm>
            <a:off x="1561465" y="1562100"/>
            <a:ext cx="14909165" cy="6176645"/>
          </a:xfrm>
          <a:prstGeom prst="rect">
            <a:avLst/>
          </a:prstGeom>
        </p:spPr>
      </p:pic>
      <p:pic>
        <p:nvPicPr>
          <p:cNvPr id="4" name="Picture 3"/>
          <p:cNvPicPr>
            <a:picLocks noChangeAspect="1"/>
          </p:cNvPicPr>
          <p:nvPr/>
        </p:nvPicPr>
        <p:blipFill>
          <a:blip r:embed="rId5"/>
          <a:stretch>
            <a:fillRect/>
          </a:stretch>
        </p:blipFill>
        <p:spPr>
          <a:xfrm>
            <a:off x="4779010" y="8115300"/>
            <a:ext cx="8583295" cy="1728470"/>
          </a:xfrm>
          <a:prstGeom prst="rect">
            <a:avLst/>
          </a:prstGeom>
          <a:ln w="12700" cmpd="sng">
            <a:solidFill>
              <a:schemeClr val="tx1"/>
            </a:solidFill>
            <a:prstDash val="solid"/>
          </a:ln>
        </p:spPr>
      </p:pic>
      <p:grpSp>
        <p:nvGrpSpPr>
          <p:cNvPr id="5" name="Group 8">
            <a:extLst>
              <a:ext uri="{FF2B5EF4-FFF2-40B4-BE49-F238E27FC236}">
                <a16:creationId xmlns:a16="http://schemas.microsoft.com/office/drawing/2014/main" id="{4C0CDA41-28E3-1D0D-4206-30DE5941F76C}"/>
              </a:ext>
            </a:extLst>
          </p:cNvPr>
          <p:cNvGrpSpPr/>
          <p:nvPr/>
        </p:nvGrpSpPr>
        <p:grpSpPr>
          <a:xfrm>
            <a:off x="381000" y="861327"/>
            <a:ext cx="692243" cy="692243"/>
            <a:chOff x="0" y="0"/>
            <a:chExt cx="812800" cy="812800"/>
          </a:xfrm>
          <a:solidFill>
            <a:schemeClr val="tx2">
              <a:lumMod val="40000"/>
              <a:lumOff val="60000"/>
            </a:schemeClr>
          </a:solidFill>
        </p:grpSpPr>
        <p:sp>
          <p:nvSpPr>
            <p:cNvPr id="6" name="Freeform 9">
              <a:extLst>
                <a:ext uri="{FF2B5EF4-FFF2-40B4-BE49-F238E27FC236}">
                  <a16:creationId xmlns:a16="http://schemas.microsoft.com/office/drawing/2014/main" id="{CE12BCD2-251D-267B-5347-CB4344914C81}"/>
                </a:ext>
              </a:extLst>
            </p:cNvPr>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grpFill/>
          </p:spPr>
          <p:txBody>
            <a:bodyPr/>
            <a:lstStyle/>
            <a:p>
              <a:endParaRPr lang="en-US"/>
            </a:p>
          </p:txBody>
        </p:sp>
        <p:sp>
          <p:nvSpPr>
            <p:cNvPr id="7" name="TextBox 10">
              <a:extLst>
                <a:ext uri="{FF2B5EF4-FFF2-40B4-BE49-F238E27FC236}">
                  <a16:creationId xmlns:a16="http://schemas.microsoft.com/office/drawing/2014/main" id="{E97BB891-8951-B2CE-32C8-61CA9DC2EBF0}"/>
                </a:ext>
              </a:extLst>
            </p:cNvPr>
            <p:cNvSpPr txBox="1"/>
            <p:nvPr/>
          </p:nvSpPr>
          <p:spPr>
            <a:xfrm>
              <a:off x="0" y="-38100"/>
              <a:ext cx="812800" cy="850900"/>
            </a:xfrm>
            <a:prstGeom prst="rect">
              <a:avLst/>
            </a:prstGeom>
            <a:solidFill>
              <a:srgbClr val="62A0E1"/>
            </a:solidFill>
          </p:spPr>
          <p:txBody>
            <a:bodyPr lIns="50800" tIns="50800" rIns="50800" bIns="50800" rtlCol="0" anchor="ctr"/>
            <a:lstStyle/>
            <a:p>
              <a:pPr marL="0" lvl="0" indent="0" algn="ctr">
                <a:lnSpc>
                  <a:spcPts val="2940"/>
                </a:lnSpc>
                <a:spcBef>
                  <a:spcPct val="0"/>
                </a:spcBef>
              </a:pPr>
              <a:endParaRPr lang="en-US" sz="2100">
                <a:solidFill>
                  <a:srgbClr val="242424"/>
                </a:solidFill>
                <a:latin typeface="Noto Sans Bold"/>
              </a:endParaRPr>
            </a:p>
          </p:txBody>
        </p:sp>
      </p:grpSp>
      <p:grpSp>
        <p:nvGrpSpPr>
          <p:cNvPr id="8" name="Group 17">
            <a:extLst>
              <a:ext uri="{FF2B5EF4-FFF2-40B4-BE49-F238E27FC236}">
                <a16:creationId xmlns:a16="http://schemas.microsoft.com/office/drawing/2014/main" id="{EC249717-9D99-BD2C-2859-F5029C830FD8}"/>
              </a:ext>
            </a:extLst>
          </p:cNvPr>
          <p:cNvGrpSpPr/>
          <p:nvPr/>
        </p:nvGrpSpPr>
        <p:grpSpPr>
          <a:xfrm>
            <a:off x="1073243" y="861327"/>
            <a:ext cx="266573" cy="692243"/>
            <a:chOff x="0" y="0"/>
            <a:chExt cx="312998" cy="812800"/>
          </a:xfrm>
        </p:grpSpPr>
        <p:sp>
          <p:nvSpPr>
            <p:cNvPr id="9" name="Freeform 18">
              <a:extLst>
                <a:ext uri="{FF2B5EF4-FFF2-40B4-BE49-F238E27FC236}">
                  <a16:creationId xmlns:a16="http://schemas.microsoft.com/office/drawing/2014/main" id="{35D43F9A-187F-F8E8-E83E-E298D82A6F39}"/>
                </a:ext>
              </a:extLst>
            </p:cNvPr>
            <p:cNvSpPr/>
            <p:nvPr/>
          </p:nvSpPr>
          <p:spPr>
            <a:xfrm>
              <a:off x="0" y="0"/>
              <a:ext cx="312998" cy="812800"/>
            </a:xfrm>
            <a:custGeom>
              <a:avLst/>
              <a:gdLst/>
              <a:ahLst/>
              <a:cxnLst/>
              <a:rect l="l" t="t" r="r" b="b"/>
              <a:pathLst>
                <a:path w="312998" h="812800">
                  <a:moveTo>
                    <a:pt x="0" y="0"/>
                  </a:moveTo>
                  <a:lnTo>
                    <a:pt x="312998" y="0"/>
                  </a:lnTo>
                  <a:lnTo>
                    <a:pt x="312998" y="812800"/>
                  </a:lnTo>
                  <a:lnTo>
                    <a:pt x="0" y="812800"/>
                  </a:lnTo>
                  <a:close/>
                </a:path>
              </a:pathLst>
            </a:custGeom>
            <a:solidFill>
              <a:srgbClr val="242424"/>
            </a:solidFill>
          </p:spPr>
          <p:txBody>
            <a:bodyPr/>
            <a:lstStyle/>
            <a:p>
              <a:endParaRPr lang="en-US"/>
            </a:p>
          </p:txBody>
        </p:sp>
        <p:sp>
          <p:nvSpPr>
            <p:cNvPr id="10" name="TextBox 19">
              <a:extLst>
                <a:ext uri="{FF2B5EF4-FFF2-40B4-BE49-F238E27FC236}">
                  <a16:creationId xmlns:a16="http://schemas.microsoft.com/office/drawing/2014/main" id="{93486620-715C-8C8D-08F5-132960309C31}"/>
                </a:ext>
              </a:extLst>
            </p:cNvPr>
            <p:cNvSpPr txBox="1"/>
            <p:nvPr/>
          </p:nvSpPr>
          <p:spPr>
            <a:xfrm>
              <a:off x="0" y="-38100"/>
              <a:ext cx="812800" cy="850900"/>
            </a:xfrm>
            <a:prstGeom prst="rect">
              <a:avLst/>
            </a:prstGeom>
          </p:spPr>
          <p:txBody>
            <a:bodyPr lIns="50800" tIns="50800" rIns="50800" bIns="50800" rtlCol="0" anchor="ctr"/>
            <a:lstStyle/>
            <a:p>
              <a:pPr marL="0" lvl="0" indent="0" algn="ctr">
                <a:lnSpc>
                  <a:spcPts val="2940"/>
                </a:lnSpc>
                <a:spcBef>
                  <a:spcPct val="0"/>
                </a:spcBef>
              </a:pPr>
              <a:endParaRPr/>
            </a:p>
          </p:txBody>
        </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par>
                                <p:cTn id="8" presetID="16" presetClass="entr" presetSubtype="21"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barn(inVertical)">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20"/>
          <p:cNvGrpSpPr/>
          <p:nvPr/>
        </p:nvGrpSpPr>
        <p:grpSpPr>
          <a:xfrm>
            <a:off x="15189568" y="8573284"/>
            <a:ext cx="1634560" cy="1634560"/>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6A6A6"/>
            </a:solidFill>
          </p:spPr>
          <p:txBody>
            <a:bodyPr/>
            <a:lstStyle/>
            <a:p>
              <a:endParaRPr lang="en-US"/>
            </a:p>
          </p:txBody>
        </p:sp>
        <p:sp>
          <p:nvSpPr>
            <p:cNvPr id="22" name="TextBox 22"/>
            <p:cNvSpPr txBox="1"/>
            <p:nvPr/>
          </p:nvSpPr>
          <p:spPr>
            <a:xfrm>
              <a:off x="76200" y="38100"/>
              <a:ext cx="660400" cy="698500"/>
            </a:xfrm>
            <a:prstGeom prst="rect">
              <a:avLst/>
            </a:prstGeom>
          </p:spPr>
          <p:txBody>
            <a:bodyPr lIns="50800" tIns="50800" rIns="50800" bIns="50800" rtlCol="0" anchor="ctr"/>
            <a:lstStyle/>
            <a:p>
              <a:pPr algn="ctr">
                <a:lnSpc>
                  <a:spcPts val="2940"/>
                </a:lnSpc>
              </a:pPr>
              <a:endParaRPr/>
            </a:p>
          </p:txBody>
        </p:sp>
      </p:grpSp>
      <p:pic>
        <p:nvPicPr>
          <p:cNvPr id="23" name="Picture 23"/>
          <p:cNvPicPr>
            <a:picLocks noChangeAspect="1"/>
          </p:cNvPicPr>
          <p:nvPr/>
        </p:nvPicPr>
        <p:blipFill>
          <a:blip r:embed="rId3"/>
          <a:srcRect/>
          <a:stretch>
            <a:fillRect/>
          </a:stretch>
        </p:blipFill>
        <p:spPr>
          <a:xfrm>
            <a:off x="14782514" y="9105639"/>
            <a:ext cx="1901763" cy="1991375"/>
          </a:xfrm>
          <a:prstGeom prst="rect">
            <a:avLst/>
          </a:prstGeom>
        </p:spPr>
      </p:pic>
      <p:sp>
        <p:nvSpPr>
          <p:cNvPr id="26" name="Freeform 26"/>
          <p:cNvSpPr/>
          <p:nvPr/>
        </p:nvSpPr>
        <p:spPr>
          <a:xfrm>
            <a:off x="-685800" y="7734300"/>
            <a:ext cx="3484245" cy="3484245"/>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2A0E1"/>
          </a:solidFill>
        </p:spPr>
        <p:txBody>
          <a:bodyPr/>
          <a:lstStyle/>
          <a:p>
            <a:endParaRPr lang="en-US"/>
          </a:p>
        </p:txBody>
      </p:sp>
      <p:sp>
        <p:nvSpPr>
          <p:cNvPr id="3" name="TextBox 21"/>
          <p:cNvSpPr txBox="1"/>
          <p:nvPr/>
        </p:nvSpPr>
        <p:spPr>
          <a:xfrm>
            <a:off x="1524000" y="495300"/>
            <a:ext cx="16199485" cy="851535"/>
          </a:xfrm>
          <a:prstGeom prst="rect">
            <a:avLst/>
          </a:prstGeom>
        </p:spPr>
        <p:txBody>
          <a:bodyPr wrap="square" lIns="0" tIns="0" rIns="0" bIns="0" rtlCol="0" anchor="t">
            <a:noAutofit/>
          </a:bodyPr>
          <a:lstStyle/>
          <a:p>
            <a:pPr marL="0" lvl="0" indent="0" algn="l">
              <a:lnSpc>
                <a:spcPts val="2800"/>
              </a:lnSpc>
              <a:spcBef>
                <a:spcPct val="0"/>
              </a:spcBef>
            </a:pPr>
            <a:endParaRPr lang="en-US" sz="4000" u="none">
              <a:solidFill>
                <a:srgbClr val="000000"/>
              </a:solidFill>
              <a:latin typeface="Arial" panose="020B0604020202020204" pitchFamily="34" charset="0"/>
              <a:cs typeface="Arial" panose="020B0604020202020204" pitchFamily="34" charset="0"/>
            </a:endParaRPr>
          </a:p>
          <a:p>
            <a:pPr marL="0" lvl="0" indent="0" algn="l">
              <a:lnSpc>
                <a:spcPct val="150000"/>
              </a:lnSpc>
              <a:spcBef>
                <a:spcPct val="0"/>
              </a:spcBef>
            </a:pPr>
            <a:r>
              <a:rPr lang="en-US" sz="2800" u="none">
                <a:solidFill>
                  <a:srgbClr val="000000"/>
                </a:solidFill>
                <a:latin typeface="Arial" panose="020B0604020202020204" pitchFamily="34" charset="0"/>
                <a:cs typeface="Arial" panose="020B0604020202020204" pitchFamily="34" charset="0"/>
              </a:rPr>
              <a:t>Chuyển đổi các giá trị chữ thành số.</a:t>
            </a:r>
          </a:p>
        </p:txBody>
      </p:sp>
      <p:pic>
        <p:nvPicPr>
          <p:cNvPr id="5" name="Picture 4"/>
          <p:cNvPicPr>
            <a:picLocks noChangeAspect="1"/>
          </p:cNvPicPr>
          <p:nvPr/>
        </p:nvPicPr>
        <p:blipFill>
          <a:blip r:embed="rId4"/>
          <a:stretch>
            <a:fillRect/>
          </a:stretch>
        </p:blipFill>
        <p:spPr>
          <a:xfrm>
            <a:off x="2743200" y="1866900"/>
            <a:ext cx="12582525" cy="6962775"/>
          </a:xfrm>
          <a:prstGeom prst="rect">
            <a:avLst/>
          </a:prstGeom>
        </p:spPr>
      </p:pic>
      <p:grpSp>
        <p:nvGrpSpPr>
          <p:cNvPr id="2" name="Group 8">
            <a:extLst>
              <a:ext uri="{FF2B5EF4-FFF2-40B4-BE49-F238E27FC236}">
                <a16:creationId xmlns:a16="http://schemas.microsoft.com/office/drawing/2014/main" id="{5CE4DB23-40DA-216C-1F53-F7E0C4FE22F7}"/>
              </a:ext>
            </a:extLst>
          </p:cNvPr>
          <p:cNvGrpSpPr/>
          <p:nvPr/>
        </p:nvGrpSpPr>
        <p:grpSpPr>
          <a:xfrm>
            <a:off x="381000" y="876300"/>
            <a:ext cx="692243" cy="692243"/>
            <a:chOff x="0" y="0"/>
            <a:chExt cx="812800" cy="812800"/>
          </a:xfrm>
          <a:solidFill>
            <a:schemeClr val="tx2">
              <a:lumMod val="40000"/>
              <a:lumOff val="60000"/>
            </a:schemeClr>
          </a:solidFill>
        </p:grpSpPr>
        <p:sp>
          <p:nvSpPr>
            <p:cNvPr id="4" name="Freeform 9">
              <a:extLst>
                <a:ext uri="{FF2B5EF4-FFF2-40B4-BE49-F238E27FC236}">
                  <a16:creationId xmlns:a16="http://schemas.microsoft.com/office/drawing/2014/main" id="{A559D695-75E9-F6D9-E535-E99D122DBC44}"/>
                </a:ext>
              </a:extLst>
            </p:cNvPr>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grpFill/>
          </p:spPr>
          <p:txBody>
            <a:bodyPr/>
            <a:lstStyle/>
            <a:p>
              <a:endParaRPr lang="en-US"/>
            </a:p>
          </p:txBody>
        </p:sp>
        <p:sp>
          <p:nvSpPr>
            <p:cNvPr id="6" name="TextBox 10">
              <a:extLst>
                <a:ext uri="{FF2B5EF4-FFF2-40B4-BE49-F238E27FC236}">
                  <a16:creationId xmlns:a16="http://schemas.microsoft.com/office/drawing/2014/main" id="{D088BBBC-2A46-7C81-887D-1F9CE3C6580E}"/>
                </a:ext>
              </a:extLst>
            </p:cNvPr>
            <p:cNvSpPr txBox="1"/>
            <p:nvPr/>
          </p:nvSpPr>
          <p:spPr>
            <a:xfrm>
              <a:off x="0" y="-38100"/>
              <a:ext cx="812800" cy="850900"/>
            </a:xfrm>
            <a:prstGeom prst="rect">
              <a:avLst/>
            </a:prstGeom>
            <a:solidFill>
              <a:srgbClr val="62A0E1"/>
            </a:solidFill>
          </p:spPr>
          <p:txBody>
            <a:bodyPr lIns="50800" tIns="50800" rIns="50800" bIns="50800" rtlCol="0" anchor="ctr"/>
            <a:lstStyle/>
            <a:p>
              <a:pPr marL="0" lvl="0" indent="0" algn="ctr">
                <a:lnSpc>
                  <a:spcPts val="2940"/>
                </a:lnSpc>
                <a:spcBef>
                  <a:spcPct val="0"/>
                </a:spcBef>
              </a:pPr>
              <a:endParaRPr lang="en-US" sz="2100">
                <a:solidFill>
                  <a:srgbClr val="242424"/>
                </a:solidFill>
                <a:latin typeface="Noto Sans Bold"/>
              </a:endParaRPr>
            </a:p>
          </p:txBody>
        </p:sp>
      </p:grpSp>
      <p:grpSp>
        <p:nvGrpSpPr>
          <p:cNvPr id="7" name="Group 17">
            <a:extLst>
              <a:ext uri="{FF2B5EF4-FFF2-40B4-BE49-F238E27FC236}">
                <a16:creationId xmlns:a16="http://schemas.microsoft.com/office/drawing/2014/main" id="{D9551BC1-7709-AB3E-E4E7-C035DFD2D5D7}"/>
              </a:ext>
            </a:extLst>
          </p:cNvPr>
          <p:cNvGrpSpPr/>
          <p:nvPr/>
        </p:nvGrpSpPr>
        <p:grpSpPr>
          <a:xfrm>
            <a:off x="1073243" y="876300"/>
            <a:ext cx="266573" cy="692243"/>
            <a:chOff x="0" y="0"/>
            <a:chExt cx="312998" cy="812800"/>
          </a:xfrm>
        </p:grpSpPr>
        <p:sp>
          <p:nvSpPr>
            <p:cNvPr id="8" name="Freeform 18">
              <a:extLst>
                <a:ext uri="{FF2B5EF4-FFF2-40B4-BE49-F238E27FC236}">
                  <a16:creationId xmlns:a16="http://schemas.microsoft.com/office/drawing/2014/main" id="{88C595FE-8947-64E3-BDB5-78FDE04A523E}"/>
                </a:ext>
              </a:extLst>
            </p:cNvPr>
            <p:cNvSpPr/>
            <p:nvPr/>
          </p:nvSpPr>
          <p:spPr>
            <a:xfrm>
              <a:off x="0" y="0"/>
              <a:ext cx="312998" cy="812800"/>
            </a:xfrm>
            <a:custGeom>
              <a:avLst/>
              <a:gdLst/>
              <a:ahLst/>
              <a:cxnLst/>
              <a:rect l="l" t="t" r="r" b="b"/>
              <a:pathLst>
                <a:path w="312998" h="812800">
                  <a:moveTo>
                    <a:pt x="0" y="0"/>
                  </a:moveTo>
                  <a:lnTo>
                    <a:pt x="312998" y="0"/>
                  </a:lnTo>
                  <a:lnTo>
                    <a:pt x="312998" y="812800"/>
                  </a:lnTo>
                  <a:lnTo>
                    <a:pt x="0" y="812800"/>
                  </a:lnTo>
                  <a:close/>
                </a:path>
              </a:pathLst>
            </a:custGeom>
            <a:solidFill>
              <a:srgbClr val="242424"/>
            </a:solidFill>
          </p:spPr>
          <p:txBody>
            <a:bodyPr/>
            <a:lstStyle/>
            <a:p>
              <a:endParaRPr lang="en-US"/>
            </a:p>
          </p:txBody>
        </p:sp>
        <p:sp>
          <p:nvSpPr>
            <p:cNvPr id="9" name="TextBox 19">
              <a:extLst>
                <a:ext uri="{FF2B5EF4-FFF2-40B4-BE49-F238E27FC236}">
                  <a16:creationId xmlns:a16="http://schemas.microsoft.com/office/drawing/2014/main" id="{79E5C718-678F-AE48-5492-15BCD9E0E835}"/>
                </a:ext>
              </a:extLst>
            </p:cNvPr>
            <p:cNvSpPr txBox="1"/>
            <p:nvPr/>
          </p:nvSpPr>
          <p:spPr>
            <a:xfrm>
              <a:off x="0" y="-38100"/>
              <a:ext cx="812800" cy="850900"/>
            </a:xfrm>
            <a:prstGeom prst="rect">
              <a:avLst/>
            </a:prstGeom>
          </p:spPr>
          <p:txBody>
            <a:bodyPr lIns="50800" tIns="50800" rIns="50800" bIns="50800" rtlCol="0" anchor="ctr"/>
            <a:lstStyle/>
            <a:p>
              <a:pPr marL="0" lvl="0" indent="0" algn="ctr">
                <a:lnSpc>
                  <a:spcPts val="2940"/>
                </a:lnSpc>
                <a:spcBef>
                  <a:spcPct val="0"/>
                </a:spcBef>
              </a:pPr>
              <a:endParaRPr/>
            </a:p>
          </p:txBody>
        </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par>
                                <p:cTn id="8" presetID="16" presetClass="entr" presetSubtype="21"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barn(inVertical)">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20"/>
          <p:cNvGrpSpPr/>
          <p:nvPr/>
        </p:nvGrpSpPr>
        <p:grpSpPr>
          <a:xfrm>
            <a:off x="15189568" y="8573284"/>
            <a:ext cx="1634560" cy="1634560"/>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6A6A6"/>
            </a:solidFill>
          </p:spPr>
          <p:txBody>
            <a:bodyPr/>
            <a:lstStyle/>
            <a:p>
              <a:endParaRPr lang="en-US"/>
            </a:p>
          </p:txBody>
        </p:sp>
        <p:sp>
          <p:nvSpPr>
            <p:cNvPr id="22" name="TextBox 22"/>
            <p:cNvSpPr txBox="1"/>
            <p:nvPr/>
          </p:nvSpPr>
          <p:spPr>
            <a:xfrm>
              <a:off x="76200" y="38100"/>
              <a:ext cx="660400" cy="698500"/>
            </a:xfrm>
            <a:prstGeom prst="rect">
              <a:avLst/>
            </a:prstGeom>
          </p:spPr>
          <p:txBody>
            <a:bodyPr lIns="50800" tIns="50800" rIns="50800" bIns="50800" rtlCol="0" anchor="ctr"/>
            <a:lstStyle/>
            <a:p>
              <a:pPr algn="ctr">
                <a:lnSpc>
                  <a:spcPts val="2940"/>
                </a:lnSpc>
              </a:pPr>
              <a:endParaRPr/>
            </a:p>
          </p:txBody>
        </p:sp>
      </p:grpSp>
      <p:pic>
        <p:nvPicPr>
          <p:cNvPr id="23" name="Picture 23"/>
          <p:cNvPicPr>
            <a:picLocks noChangeAspect="1"/>
          </p:cNvPicPr>
          <p:nvPr/>
        </p:nvPicPr>
        <p:blipFill>
          <a:blip r:embed="rId3"/>
          <a:srcRect/>
          <a:stretch>
            <a:fillRect/>
          </a:stretch>
        </p:blipFill>
        <p:spPr>
          <a:xfrm>
            <a:off x="14782514" y="9105639"/>
            <a:ext cx="1901763" cy="1991375"/>
          </a:xfrm>
          <a:prstGeom prst="rect">
            <a:avLst/>
          </a:prstGeom>
        </p:spPr>
      </p:pic>
      <p:sp>
        <p:nvSpPr>
          <p:cNvPr id="26" name="Freeform 26"/>
          <p:cNvSpPr/>
          <p:nvPr/>
        </p:nvSpPr>
        <p:spPr>
          <a:xfrm>
            <a:off x="-685800" y="7734300"/>
            <a:ext cx="3484245" cy="3484245"/>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2A0E1"/>
          </a:solidFill>
        </p:spPr>
        <p:txBody>
          <a:bodyPr/>
          <a:lstStyle/>
          <a:p>
            <a:endParaRPr lang="en-US"/>
          </a:p>
        </p:txBody>
      </p:sp>
      <p:sp>
        <p:nvSpPr>
          <p:cNvPr id="3" name="TextBox 21"/>
          <p:cNvSpPr txBox="1"/>
          <p:nvPr/>
        </p:nvSpPr>
        <p:spPr>
          <a:xfrm>
            <a:off x="1600200" y="266700"/>
            <a:ext cx="16199485" cy="851535"/>
          </a:xfrm>
          <a:prstGeom prst="rect">
            <a:avLst/>
          </a:prstGeom>
        </p:spPr>
        <p:txBody>
          <a:bodyPr wrap="square" lIns="0" tIns="0" rIns="0" bIns="0" rtlCol="0" anchor="t">
            <a:noAutofit/>
          </a:bodyPr>
          <a:lstStyle/>
          <a:p>
            <a:pPr marL="0" lvl="0" indent="0" algn="l">
              <a:lnSpc>
                <a:spcPts val="2800"/>
              </a:lnSpc>
              <a:spcBef>
                <a:spcPct val="0"/>
              </a:spcBef>
            </a:pPr>
            <a:endParaRPr lang="en-US" sz="4000" u="none">
              <a:solidFill>
                <a:srgbClr val="000000"/>
              </a:solidFill>
              <a:latin typeface="Arial" panose="020B0604020202020204" pitchFamily="34" charset="0"/>
              <a:cs typeface="Arial" panose="020B0604020202020204" pitchFamily="34" charset="0"/>
            </a:endParaRPr>
          </a:p>
          <a:p>
            <a:pPr marL="0" lvl="0" indent="0" algn="l">
              <a:lnSpc>
                <a:spcPct val="150000"/>
              </a:lnSpc>
              <a:spcBef>
                <a:spcPct val="0"/>
              </a:spcBef>
            </a:pPr>
            <a:r>
              <a:rPr lang="en-US" sz="2800" u="none">
                <a:solidFill>
                  <a:srgbClr val="000000"/>
                </a:solidFill>
                <a:latin typeface="Arial" panose="020B0604020202020204" pitchFamily="34" charset="0"/>
                <a:cs typeface="Arial" panose="020B0604020202020204" pitchFamily="34" charset="0"/>
              </a:rPr>
              <a:t>Chuyển đổi các giá trị chữ thành số.</a:t>
            </a:r>
          </a:p>
        </p:txBody>
      </p:sp>
      <p:pic>
        <p:nvPicPr>
          <p:cNvPr id="2" name="Picture 1"/>
          <p:cNvPicPr>
            <a:picLocks noChangeAspect="1"/>
          </p:cNvPicPr>
          <p:nvPr/>
        </p:nvPicPr>
        <p:blipFill>
          <a:blip r:embed="rId4"/>
          <a:stretch>
            <a:fillRect/>
          </a:stretch>
        </p:blipFill>
        <p:spPr>
          <a:xfrm>
            <a:off x="1676400" y="1562100"/>
            <a:ext cx="7543800" cy="1914525"/>
          </a:xfrm>
          <a:prstGeom prst="rect">
            <a:avLst/>
          </a:prstGeom>
        </p:spPr>
      </p:pic>
      <p:pic>
        <p:nvPicPr>
          <p:cNvPr id="4" name="Picture 3"/>
          <p:cNvPicPr>
            <a:picLocks noChangeAspect="1"/>
          </p:cNvPicPr>
          <p:nvPr/>
        </p:nvPicPr>
        <p:blipFill>
          <a:blip r:embed="rId5"/>
          <a:stretch>
            <a:fillRect/>
          </a:stretch>
        </p:blipFill>
        <p:spPr>
          <a:xfrm>
            <a:off x="4800600" y="3920490"/>
            <a:ext cx="8810625" cy="5572125"/>
          </a:xfrm>
          <a:prstGeom prst="rect">
            <a:avLst/>
          </a:prstGeom>
        </p:spPr>
      </p:pic>
      <p:grpSp>
        <p:nvGrpSpPr>
          <p:cNvPr id="5" name="Group 8">
            <a:extLst>
              <a:ext uri="{FF2B5EF4-FFF2-40B4-BE49-F238E27FC236}">
                <a16:creationId xmlns:a16="http://schemas.microsoft.com/office/drawing/2014/main" id="{BBF11026-A1A6-5E25-DA3E-D7CAED81DB9A}"/>
              </a:ext>
            </a:extLst>
          </p:cNvPr>
          <p:cNvGrpSpPr/>
          <p:nvPr/>
        </p:nvGrpSpPr>
        <p:grpSpPr>
          <a:xfrm>
            <a:off x="488315" y="647700"/>
            <a:ext cx="692243" cy="692243"/>
            <a:chOff x="0" y="0"/>
            <a:chExt cx="812800" cy="812800"/>
          </a:xfrm>
          <a:solidFill>
            <a:schemeClr val="tx2">
              <a:lumMod val="40000"/>
              <a:lumOff val="60000"/>
            </a:schemeClr>
          </a:solidFill>
        </p:grpSpPr>
        <p:sp>
          <p:nvSpPr>
            <p:cNvPr id="6" name="Freeform 9">
              <a:extLst>
                <a:ext uri="{FF2B5EF4-FFF2-40B4-BE49-F238E27FC236}">
                  <a16:creationId xmlns:a16="http://schemas.microsoft.com/office/drawing/2014/main" id="{D2839688-5080-79F4-BF59-DDF3AF1B7612}"/>
                </a:ext>
              </a:extLst>
            </p:cNvPr>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grpFill/>
          </p:spPr>
          <p:txBody>
            <a:bodyPr/>
            <a:lstStyle/>
            <a:p>
              <a:endParaRPr lang="en-US"/>
            </a:p>
          </p:txBody>
        </p:sp>
        <p:sp>
          <p:nvSpPr>
            <p:cNvPr id="7" name="TextBox 10">
              <a:extLst>
                <a:ext uri="{FF2B5EF4-FFF2-40B4-BE49-F238E27FC236}">
                  <a16:creationId xmlns:a16="http://schemas.microsoft.com/office/drawing/2014/main" id="{BB4D24A2-5C0D-DFED-11AF-7EE972A3F9D9}"/>
                </a:ext>
              </a:extLst>
            </p:cNvPr>
            <p:cNvSpPr txBox="1"/>
            <p:nvPr/>
          </p:nvSpPr>
          <p:spPr>
            <a:xfrm>
              <a:off x="0" y="-38100"/>
              <a:ext cx="812800" cy="850900"/>
            </a:xfrm>
            <a:prstGeom prst="rect">
              <a:avLst/>
            </a:prstGeom>
            <a:solidFill>
              <a:srgbClr val="62A0E1"/>
            </a:solidFill>
          </p:spPr>
          <p:txBody>
            <a:bodyPr lIns="50800" tIns="50800" rIns="50800" bIns="50800" rtlCol="0" anchor="ctr"/>
            <a:lstStyle/>
            <a:p>
              <a:pPr marL="0" lvl="0" indent="0" algn="ctr">
                <a:lnSpc>
                  <a:spcPts val="2940"/>
                </a:lnSpc>
                <a:spcBef>
                  <a:spcPct val="0"/>
                </a:spcBef>
              </a:pPr>
              <a:endParaRPr lang="en-US" sz="2100">
                <a:solidFill>
                  <a:srgbClr val="242424"/>
                </a:solidFill>
                <a:latin typeface="Noto Sans Bold"/>
              </a:endParaRPr>
            </a:p>
          </p:txBody>
        </p:sp>
      </p:grpSp>
      <p:grpSp>
        <p:nvGrpSpPr>
          <p:cNvPr id="8" name="Group 17">
            <a:extLst>
              <a:ext uri="{FF2B5EF4-FFF2-40B4-BE49-F238E27FC236}">
                <a16:creationId xmlns:a16="http://schemas.microsoft.com/office/drawing/2014/main" id="{676B9E70-7212-95A6-A30B-F372CD3C13D3}"/>
              </a:ext>
            </a:extLst>
          </p:cNvPr>
          <p:cNvGrpSpPr/>
          <p:nvPr/>
        </p:nvGrpSpPr>
        <p:grpSpPr>
          <a:xfrm>
            <a:off x="1180558" y="647700"/>
            <a:ext cx="266573" cy="692243"/>
            <a:chOff x="0" y="0"/>
            <a:chExt cx="312998" cy="812800"/>
          </a:xfrm>
        </p:grpSpPr>
        <p:sp>
          <p:nvSpPr>
            <p:cNvPr id="9" name="Freeform 18">
              <a:extLst>
                <a:ext uri="{FF2B5EF4-FFF2-40B4-BE49-F238E27FC236}">
                  <a16:creationId xmlns:a16="http://schemas.microsoft.com/office/drawing/2014/main" id="{6C37BC1F-34B2-7BAA-DAF5-5E9D50C0E247}"/>
                </a:ext>
              </a:extLst>
            </p:cNvPr>
            <p:cNvSpPr/>
            <p:nvPr/>
          </p:nvSpPr>
          <p:spPr>
            <a:xfrm>
              <a:off x="0" y="0"/>
              <a:ext cx="312998" cy="812800"/>
            </a:xfrm>
            <a:custGeom>
              <a:avLst/>
              <a:gdLst/>
              <a:ahLst/>
              <a:cxnLst/>
              <a:rect l="l" t="t" r="r" b="b"/>
              <a:pathLst>
                <a:path w="312998" h="812800">
                  <a:moveTo>
                    <a:pt x="0" y="0"/>
                  </a:moveTo>
                  <a:lnTo>
                    <a:pt x="312998" y="0"/>
                  </a:lnTo>
                  <a:lnTo>
                    <a:pt x="312998" y="812800"/>
                  </a:lnTo>
                  <a:lnTo>
                    <a:pt x="0" y="812800"/>
                  </a:lnTo>
                  <a:close/>
                </a:path>
              </a:pathLst>
            </a:custGeom>
            <a:solidFill>
              <a:srgbClr val="242424"/>
            </a:solidFill>
          </p:spPr>
          <p:txBody>
            <a:bodyPr/>
            <a:lstStyle/>
            <a:p>
              <a:endParaRPr lang="en-US"/>
            </a:p>
          </p:txBody>
        </p:sp>
        <p:sp>
          <p:nvSpPr>
            <p:cNvPr id="10" name="TextBox 19">
              <a:extLst>
                <a:ext uri="{FF2B5EF4-FFF2-40B4-BE49-F238E27FC236}">
                  <a16:creationId xmlns:a16="http://schemas.microsoft.com/office/drawing/2014/main" id="{61109CF2-92AB-E8C7-79C9-CC834B299BA3}"/>
                </a:ext>
              </a:extLst>
            </p:cNvPr>
            <p:cNvSpPr txBox="1"/>
            <p:nvPr/>
          </p:nvSpPr>
          <p:spPr>
            <a:xfrm>
              <a:off x="0" y="-38100"/>
              <a:ext cx="812800" cy="850900"/>
            </a:xfrm>
            <a:prstGeom prst="rect">
              <a:avLst/>
            </a:prstGeom>
          </p:spPr>
          <p:txBody>
            <a:bodyPr lIns="50800" tIns="50800" rIns="50800" bIns="50800" rtlCol="0" anchor="ctr"/>
            <a:lstStyle/>
            <a:p>
              <a:pPr marL="0" lvl="0" indent="0" algn="ctr">
                <a:lnSpc>
                  <a:spcPts val="2940"/>
                </a:lnSpc>
                <a:spcBef>
                  <a:spcPct val="0"/>
                </a:spcBef>
              </a:pPr>
              <a:endParaRPr/>
            </a:p>
          </p:txBody>
        </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par>
                                <p:cTn id="8" presetID="16" presetClass="entr" presetSubtype="21"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barn(inVertical)">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20"/>
          <p:cNvGrpSpPr/>
          <p:nvPr/>
        </p:nvGrpSpPr>
        <p:grpSpPr>
          <a:xfrm>
            <a:off x="15189568" y="8573284"/>
            <a:ext cx="1634560" cy="1634560"/>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6A6A6"/>
            </a:solidFill>
          </p:spPr>
          <p:txBody>
            <a:bodyPr/>
            <a:lstStyle/>
            <a:p>
              <a:endParaRPr lang="en-US"/>
            </a:p>
          </p:txBody>
        </p:sp>
        <p:sp>
          <p:nvSpPr>
            <p:cNvPr id="22" name="TextBox 22"/>
            <p:cNvSpPr txBox="1"/>
            <p:nvPr/>
          </p:nvSpPr>
          <p:spPr>
            <a:xfrm>
              <a:off x="76200" y="38100"/>
              <a:ext cx="660400" cy="698500"/>
            </a:xfrm>
            <a:prstGeom prst="rect">
              <a:avLst/>
            </a:prstGeom>
          </p:spPr>
          <p:txBody>
            <a:bodyPr lIns="50800" tIns="50800" rIns="50800" bIns="50800" rtlCol="0" anchor="ctr"/>
            <a:lstStyle/>
            <a:p>
              <a:pPr algn="ctr">
                <a:lnSpc>
                  <a:spcPts val="2940"/>
                </a:lnSpc>
              </a:pPr>
              <a:endParaRPr/>
            </a:p>
          </p:txBody>
        </p:sp>
      </p:grpSp>
      <p:pic>
        <p:nvPicPr>
          <p:cNvPr id="23" name="Picture 23"/>
          <p:cNvPicPr>
            <a:picLocks noChangeAspect="1"/>
          </p:cNvPicPr>
          <p:nvPr/>
        </p:nvPicPr>
        <p:blipFill>
          <a:blip r:embed="rId3"/>
          <a:srcRect/>
          <a:stretch>
            <a:fillRect/>
          </a:stretch>
        </p:blipFill>
        <p:spPr>
          <a:xfrm>
            <a:off x="14782514" y="9105639"/>
            <a:ext cx="1901763" cy="1991375"/>
          </a:xfrm>
          <a:prstGeom prst="rect">
            <a:avLst/>
          </a:prstGeom>
        </p:spPr>
      </p:pic>
      <p:sp>
        <p:nvSpPr>
          <p:cNvPr id="26" name="Freeform 26"/>
          <p:cNvSpPr/>
          <p:nvPr/>
        </p:nvSpPr>
        <p:spPr>
          <a:xfrm>
            <a:off x="-685800" y="7734300"/>
            <a:ext cx="3484245" cy="3484245"/>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6DBF8"/>
          </a:solidFill>
        </p:spPr>
        <p:txBody>
          <a:bodyPr/>
          <a:lstStyle/>
          <a:p>
            <a:endParaRPr lang="en-US"/>
          </a:p>
        </p:txBody>
      </p:sp>
      <p:pic>
        <p:nvPicPr>
          <p:cNvPr id="6" name="Picture 5"/>
          <p:cNvPicPr>
            <a:picLocks noChangeAspect="1"/>
          </p:cNvPicPr>
          <p:nvPr/>
        </p:nvPicPr>
        <p:blipFill>
          <a:blip r:embed="rId4"/>
          <a:stretch>
            <a:fillRect/>
          </a:stretch>
        </p:blipFill>
        <p:spPr>
          <a:xfrm>
            <a:off x="914400" y="647700"/>
            <a:ext cx="11515725" cy="2247900"/>
          </a:xfrm>
          <a:prstGeom prst="rect">
            <a:avLst/>
          </a:prstGeom>
        </p:spPr>
      </p:pic>
      <p:pic>
        <p:nvPicPr>
          <p:cNvPr id="7" name="Picture 6"/>
          <p:cNvPicPr>
            <a:picLocks noChangeAspect="1"/>
          </p:cNvPicPr>
          <p:nvPr/>
        </p:nvPicPr>
        <p:blipFill>
          <a:blip r:embed="rId5"/>
          <a:stretch>
            <a:fillRect/>
          </a:stretch>
        </p:blipFill>
        <p:spPr>
          <a:xfrm>
            <a:off x="1447800" y="3543300"/>
            <a:ext cx="15363825" cy="5562600"/>
          </a:xfrm>
          <a:prstGeom prst="rect">
            <a:avLst/>
          </a:prstGeom>
          <a:ln w="12700" cmpd="sng">
            <a:solidFill>
              <a:schemeClr val="tx1"/>
            </a:solidFill>
            <a:prstDash val="solid"/>
          </a:ln>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Freeform 15"/>
          <p:cNvSpPr/>
          <p:nvPr/>
        </p:nvSpPr>
        <p:spPr>
          <a:xfrm>
            <a:off x="13985240" y="-353804"/>
            <a:ext cx="2952115" cy="2952115"/>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2A0E1"/>
          </a:solidFill>
        </p:spPr>
        <p:txBody>
          <a:bodyPr/>
          <a:lstStyle/>
          <a:p>
            <a:endParaRPr lang="en-US"/>
          </a:p>
        </p:txBody>
      </p:sp>
      <p:sp>
        <p:nvSpPr>
          <p:cNvPr id="16" name="TextBox 16"/>
          <p:cNvSpPr txBox="1"/>
          <p:nvPr/>
        </p:nvSpPr>
        <p:spPr>
          <a:xfrm>
            <a:off x="7536180" y="-703580"/>
            <a:ext cx="2398395" cy="2536825"/>
          </a:xfrm>
          <a:prstGeom prst="rect">
            <a:avLst/>
          </a:prstGeom>
        </p:spPr>
        <p:txBody>
          <a:bodyPr lIns="50800" tIns="50800" rIns="50800" bIns="50800" rtlCol="0" anchor="ctr"/>
          <a:lstStyle/>
          <a:p>
            <a:pPr algn="ctr">
              <a:lnSpc>
                <a:spcPts val="2940"/>
              </a:lnSpc>
            </a:pPr>
            <a:endParaRPr/>
          </a:p>
        </p:txBody>
      </p:sp>
      <p:sp>
        <p:nvSpPr>
          <p:cNvPr id="18" name="Freeform 18"/>
          <p:cNvSpPr/>
          <p:nvPr/>
        </p:nvSpPr>
        <p:spPr>
          <a:xfrm>
            <a:off x="16811942" y="8496300"/>
            <a:ext cx="2952115" cy="2952115"/>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2A0E1"/>
          </a:solidFill>
        </p:spPr>
        <p:txBody>
          <a:bodyPr/>
          <a:lstStyle/>
          <a:p>
            <a:endParaRPr lang="en-US"/>
          </a:p>
        </p:txBody>
      </p:sp>
      <p:pic>
        <p:nvPicPr>
          <p:cNvPr id="20" name="Picture 20"/>
          <p:cNvPicPr>
            <a:picLocks noChangeAspect="1"/>
          </p:cNvPicPr>
          <p:nvPr/>
        </p:nvPicPr>
        <p:blipFill>
          <a:blip r:embed="rId2"/>
          <a:srcRect/>
          <a:stretch>
            <a:fillRect/>
          </a:stretch>
        </p:blipFill>
        <p:spPr>
          <a:xfrm>
            <a:off x="16081681" y="1583024"/>
            <a:ext cx="2006154" cy="1273908"/>
          </a:xfrm>
          <a:prstGeom prst="rect">
            <a:avLst/>
          </a:prstGeom>
        </p:spPr>
      </p:pic>
      <p:sp>
        <p:nvSpPr>
          <p:cNvPr id="21" name="TextBox 21"/>
          <p:cNvSpPr txBox="1"/>
          <p:nvPr/>
        </p:nvSpPr>
        <p:spPr>
          <a:xfrm>
            <a:off x="2456681" y="2885794"/>
            <a:ext cx="14249400" cy="1571905"/>
          </a:xfrm>
          <a:prstGeom prst="rect">
            <a:avLst/>
          </a:prstGeom>
        </p:spPr>
        <p:txBody>
          <a:bodyPr wrap="square" lIns="0" tIns="0" rIns="0" bIns="0" rtlCol="0" anchor="t">
            <a:spAutoFit/>
          </a:bodyPr>
          <a:lstStyle/>
          <a:p>
            <a:pPr marL="0" lvl="0" indent="0" algn="l">
              <a:lnSpc>
                <a:spcPts val="2800"/>
              </a:lnSpc>
              <a:spcBef>
                <a:spcPct val="0"/>
              </a:spcBef>
            </a:pPr>
            <a:endParaRPr lang="en-US" sz="4000" u="none">
              <a:solidFill>
                <a:srgbClr val="000000"/>
              </a:solidFill>
              <a:latin typeface="Arial" panose="020B0604020202020204" pitchFamily="34" charset="0"/>
              <a:cs typeface="Arial" panose="020B0604020202020204" pitchFamily="34" charset="0"/>
            </a:endParaRPr>
          </a:p>
          <a:p>
            <a:pPr marL="0" lvl="0" indent="0" algn="l">
              <a:lnSpc>
                <a:spcPct val="150000"/>
              </a:lnSpc>
              <a:spcBef>
                <a:spcPct val="0"/>
              </a:spcBef>
            </a:pPr>
            <a:r>
              <a:rPr lang="en-US" sz="2800" u="none">
                <a:solidFill>
                  <a:srgbClr val="000000"/>
                </a:solidFill>
                <a:latin typeface="Arial" panose="020B0604020202020204" pitchFamily="34" charset="0"/>
                <a:cs typeface="Arial" panose="020B0604020202020204" pitchFamily="34" charset="0"/>
              </a:rPr>
              <a:t>Tập các biểu thể hiện tỉ trọng của các thuộc tính trong tập dữ liệu Breast Cancer thu được từ bản cập nhật tháng 11 năm 2017 của Chương trình SEER của NCI </a:t>
            </a:r>
          </a:p>
        </p:txBody>
      </p:sp>
      <p:sp>
        <p:nvSpPr>
          <p:cNvPr id="23" name="TextBox 23"/>
          <p:cNvSpPr txBox="1"/>
          <p:nvPr/>
        </p:nvSpPr>
        <p:spPr>
          <a:xfrm>
            <a:off x="966355" y="2250159"/>
            <a:ext cx="5868702" cy="966470"/>
          </a:xfrm>
          <a:prstGeom prst="rect">
            <a:avLst/>
          </a:prstGeom>
        </p:spPr>
        <p:txBody>
          <a:bodyPr lIns="0" tIns="0" rIns="0" bIns="0" rtlCol="0" anchor="t">
            <a:spAutoFit/>
          </a:bodyPr>
          <a:lstStyle/>
          <a:p>
            <a:pPr marL="0" lvl="0" indent="0" algn="l">
              <a:lnSpc>
                <a:spcPts val="7540"/>
              </a:lnSpc>
              <a:spcBef>
                <a:spcPct val="0"/>
              </a:spcBef>
            </a:pPr>
            <a:r>
              <a:rPr lang="en-US" sz="6500" b="1" u="none">
                <a:solidFill>
                  <a:srgbClr val="242424"/>
                </a:solidFill>
                <a:latin typeface="Arial" panose="020B0604020202020204" pitchFamily="34" charset="0"/>
                <a:cs typeface="Arial" panose="020B0604020202020204" pitchFamily="34" charset="0"/>
              </a:rPr>
              <a:t>PIE CHART</a:t>
            </a:r>
          </a:p>
        </p:txBody>
      </p:sp>
      <p:pic>
        <p:nvPicPr>
          <p:cNvPr id="8" name="Picture 7"/>
          <p:cNvPicPr>
            <a:picLocks noChangeAspect="1"/>
          </p:cNvPicPr>
          <p:nvPr/>
        </p:nvPicPr>
        <p:blipFill>
          <a:blip r:embed="rId3"/>
          <a:stretch>
            <a:fillRect/>
          </a:stretch>
        </p:blipFill>
        <p:spPr>
          <a:xfrm>
            <a:off x="3053080" y="4762500"/>
            <a:ext cx="12182475" cy="4457700"/>
          </a:xfrm>
          <a:prstGeom prst="rect">
            <a:avLst/>
          </a:prstGeom>
        </p:spPr>
      </p:pic>
      <p:grpSp>
        <p:nvGrpSpPr>
          <p:cNvPr id="2" name="Group 8">
            <a:extLst>
              <a:ext uri="{FF2B5EF4-FFF2-40B4-BE49-F238E27FC236}">
                <a16:creationId xmlns:a16="http://schemas.microsoft.com/office/drawing/2014/main" id="{86FE5685-B278-2309-5374-6FEA821C8453}"/>
              </a:ext>
            </a:extLst>
          </p:cNvPr>
          <p:cNvGrpSpPr/>
          <p:nvPr/>
        </p:nvGrpSpPr>
        <p:grpSpPr>
          <a:xfrm>
            <a:off x="1212757" y="3594761"/>
            <a:ext cx="692243" cy="692243"/>
            <a:chOff x="0" y="0"/>
            <a:chExt cx="812800" cy="812800"/>
          </a:xfrm>
          <a:solidFill>
            <a:schemeClr val="tx2">
              <a:lumMod val="40000"/>
              <a:lumOff val="60000"/>
            </a:schemeClr>
          </a:solidFill>
        </p:grpSpPr>
        <p:sp>
          <p:nvSpPr>
            <p:cNvPr id="3" name="Freeform 9">
              <a:extLst>
                <a:ext uri="{FF2B5EF4-FFF2-40B4-BE49-F238E27FC236}">
                  <a16:creationId xmlns:a16="http://schemas.microsoft.com/office/drawing/2014/main" id="{1B1C38D9-16D7-3D54-822A-9A71054BB1AF}"/>
                </a:ext>
              </a:extLst>
            </p:cNvPr>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grpFill/>
          </p:spPr>
          <p:txBody>
            <a:bodyPr/>
            <a:lstStyle/>
            <a:p>
              <a:endParaRPr lang="en-US"/>
            </a:p>
          </p:txBody>
        </p:sp>
        <p:sp>
          <p:nvSpPr>
            <p:cNvPr id="4" name="TextBox 10">
              <a:extLst>
                <a:ext uri="{FF2B5EF4-FFF2-40B4-BE49-F238E27FC236}">
                  <a16:creationId xmlns:a16="http://schemas.microsoft.com/office/drawing/2014/main" id="{5BC0E74F-A328-F742-7DF7-CE22C0214FFA}"/>
                </a:ext>
              </a:extLst>
            </p:cNvPr>
            <p:cNvSpPr txBox="1"/>
            <p:nvPr/>
          </p:nvSpPr>
          <p:spPr>
            <a:xfrm>
              <a:off x="0" y="-38100"/>
              <a:ext cx="812800" cy="850900"/>
            </a:xfrm>
            <a:prstGeom prst="rect">
              <a:avLst/>
            </a:prstGeom>
            <a:solidFill>
              <a:srgbClr val="62A0E1"/>
            </a:solidFill>
          </p:spPr>
          <p:txBody>
            <a:bodyPr lIns="50800" tIns="50800" rIns="50800" bIns="50800" rtlCol="0" anchor="ctr"/>
            <a:lstStyle/>
            <a:p>
              <a:pPr marL="0" lvl="0" indent="0" algn="ctr">
                <a:lnSpc>
                  <a:spcPts val="2940"/>
                </a:lnSpc>
                <a:spcBef>
                  <a:spcPct val="0"/>
                </a:spcBef>
              </a:pPr>
              <a:endParaRPr lang="en-US" sz="2100">
                <a:solidFill>
                  <a:srgbClr val="242424"/>
                </a:solidFill>
                <a:latin typeface="Noto Sans Bold"/>
              </a:endParaRPr>
            </a:p>
          </p:txBody>
        </p:sp>
      </p:grpSp>
      <p:grpSp>
        <p:nvGrpSpPr>
          <p:cNvPr id="5" name="Group 17">
            <a:extLst>
              <a:ext uri="{FF2B5EF4-FFF2-40B4-BE49-F238E27FC236}">
                <a16:creationId xmlns:a16="http://schemas.microsoft.com/office/drawing/2014/main" id="{331FA6CE-04F2-1873-4661-462AFFFCF418}"/>
              </a:ext>
            </a:extLst>
          </p:cNvPr>
          <p:cNvGrpSpPr/>
          <p:nvPr/>
        </p:nvGrpSpPr>
        <p:grpSpPr>
          <a:xfrm>
            <a:off x="1905000" y="3594761"/>
            <a:ext cx="266573" cy="692243"/>
            <a:chOff x="0" y="0"/>
            <a:chExt cx="312998" cy="812800"/>
          </a:xfrm>
        </p:grpSpPr>
        <p:sp>
          <p:nvSpPr>
            <p:cNvPr id="6" name="Freeform 18">
              <a:extLst>
                <a:ext uri="{FF2B5EF4-FFF2-40B4-BE49-F238E27FC236}">
                  <a16:creationId xmlns:a16="http://schemas.microsoft.com/office/drawing/2014/main" id="{01A952A7-24EF-3C61-0247-FC4EBBA38E70}"/>
                </a:ext>
              </a:extLst>
            </p:cNvPr>
            <p:cNvSpPr/>
            <p:nvPr/>
          </p:nvSpPr>
          <p:spPr>
            <a:xfrm>
              <a:off x="0" y="0"/>
              <a:ext cx="312998" cy="812800"/>
            </a:xfrm>
            <a:custGeom>
              <a:avLst/>
              <a:gdLst/>
              <a:ahLst/>
              <a:cxnLst/>
              <a:rect l="l" t="t" r="r" b="b"/>
              <a:pathLst>
                <a:path w="312998" h="812800">
                  <a:moveTo>
                    <a:pt x="0" y="0"/>
                  </a:moveTo>
                  <a:lnTo>
                    <a:pt x="312998" y="0"/>
                  </a:lnTo>
                  <a:lnTo>
                    <a:pt x="312998" y="812800"/>
                  </a:lnTo>
                  <a:lnTo>
                    <a:pt x="0" y="812800"/>
                  </a:lnTo>
                  <a:close/>
                </a:path>
              </a:pathLst>
            </a:custGeom>
            <a:solidFill>
              <a:srgbClr val="242424"/>
            </a:solidFill>
          </p:spPr>
          <p:txBody>
            <a:bodyPr/>
            <a:lstStyle/>
            <a:p>
              <a:endParaRPr lang="en-US"/>
            </a:p>
          </p:txBody>
        </p:sp>
        <p:sp>
          <p:nvSpPr>
            <p:cNvPr id="7" name="TextBox 19">
              <a:extLst>
                <a:ext uri="{FF2B5EF4-FFF2-40B4-BE49-F238E27FC236}">
                  <a16:creationId xmlns:a16="http://schemas.microsoft.com/office/drawing/2014/main" id="{816400A2-381C-988C-97E4-28726B952988}"/>
                </a:ext>
              </a:extLst>
            </p:cNvPr>
            <p:cNvSpPr txBox="1"/>
            <p:nvPr/>
          </p:nvSpPr>
          <p:spPr>
            <a:xfrm>
              <a:off x="0" y="-38100"/>
              <a:ext cx="812800" cy="850900"/>
            </a:xfrm>
            <a:prstGeom prst="rect">
              <a:avLst/>
            </a:prstGeom>
          </p:spPr>
          <p:txBody>
            <a:bodyPr lIns="50800" tIns="50800" rIns="50800" bIns="50800" rtlCol="0" anchor="ctr"/>
            <a:lstStyle/>
            <a:p>
              <a:pPr marL="0" lvl="0" indent="0" algn="ctr">
                <a:lnSpc>
                  <a:spcPts val="2940"/>
                </a:lnSpc>
                <a:spcBef>
                  <a:spcPct val="0"/>
                </a:spcBef>
              </a:pPr>
              <a:endParaRPr/>
            </a:p>
          </p:txBody>
        </p:sp>
      </p:grpSp>
      <p:sp>
        <p:nvSpPr>
          <p:cNvPr id="9" name="TextBox 28">
            <a:extLst>
              <a:ext uri="{FF2B5EF4-FFF2-40B4-BE49-F238E27FC236}">
                <a16:creationId xmlns:a16="http://schemas.microsoft.com/office/drawing/2014/main" id="{A5806733-75E5-3CD8-A030-158F41669B09}"/>
              </a:ext>
            </a:extLst>
          </p:cNvPr>
          <p:cNvSpPr txBox="1"/>
          <p:nvPr/>
        </p:nvSpPr>
        <p:spPr>
          <a:xfrm>
            <a:off x="457200" y="1076884"/>
            <a:ext cx="15898495" cy="756361"/>
          </a:xfrm>
          <a:prstGeom prst="rect">
            <a:avLst/>
          </a:prstGeom>
        </p:spPr>
        <p:txBody>
          <a:bodyPr wrap="square" lIns="0" tIns="0" rIns="0" bIns="0" rtlCol="0" anchor="t">
            <a:spAutoFit/>
          </a:bodyPr>
          <a:lstStyle/>
          <a:p>
            <a:pPr marL="0" lvl="0" indent="0">
              <a:lnSpc>
                <a:spcPts val="5800"/>
              </a:lnSpc>
              <a:spcBef>
                <a:spcPct val="0"/>
              </a:spcBef>
            </a:pPr>
            <a:r>
              <a:rPr lang="en-US" sz="5000" b="1" u="none">
                <a:solidFill>
                  <a:srgbClr val="242424"/>
                </a:solidFill>
                <a:latin typeface="Arial" panose="020B0604020202020204" pitchFamily="34" charset="0"/>
                <a:cs typeface="Arial" panose="020B0604020202020204" pitchFamily="34" charset="0"/>
              </a:rPr>
              <a:t>2.</a:t>
            </a:r>
            <a:r>
              <a:rPr lang="en-US" sz="5000" b="1">
                <a:solidFill>
                  <a:srgbClr val="242424"/>
                </a:solidFill>
                <a:latin typeface="Arial" panose="020B0604020202020204" pitchFamily="34" charset="0"/>
                <a:cs typeface="Arial" panose="020B0604020202020204" pitchFamily="34" charset="0"/>
              </a:rPr>
              <a:t>3</a:t>
            </a:r>
            <a:r>
              <a:rPr lang="en-US" sz="5000" b="1" u="none">
                <a:solidFill>
                  <a:srgbClr val="242424"/>
                </a:solidFill>
                <a:latin typeface="Arial" panose="020B0604020202020204" pitchFamily="34" charset="0"/>
                <a:cs typeface="Arial" panose="020B0604020202020204" pitchFamily="34" charset="0"/>
              </a:rPr>
              <a:t>. Hiển thị dữ liệu lên biểu đồ: </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par>
                                <p:cTn id="8" presetID="16" presetClass="entr" presetSubtype="21"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arn(inVertical)">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DF0F0"/>
        </a:solidFill>
        <a:effectLst/>
      </p:bgPr>
    </p:bg>
    <p:spTree>
      <p:nvGrpSpPr>
        <p:cNvPr id="1" name=""/>
        <p:cNvGrpSpPr/>
        <p:nvPr/>
      </p:nvGrpSpPr>
      <p:grpSpPr>
        <a:xfrm>
          <a:off x="0" y="0"/>
          <a:ext cx="0" cy="0"/>
          <a:chOff x="0" y="0"/>
          <a:chExt cx="0" cy="0"/>
        </a:xfrm>
      </p:grpSpPr>
      <p:grpSp>
        <p:nvGrpSpPr>
          <p:cNvPr id="5" name="Group 5"/>
          <p:cNvGrpSpPr/>
          <p:nvPr/>
        </p:nvGrpSpPr>
        <p:grpSpPr>
          <a:xfrm rot="-386595">
            <a:off x="-755715" y="-1265537"/>
            <a:ext cx="4406044" cy="4406044"/>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2A0E1"/>
            </a:solidFill>
          </p:spPr>
          <p:txBody>
            <a:bodyPr/>
            <a:lstStyle/>
            <a:p>
              <a:endParaRPr lang="en-US"/>
            </a:p>
          </p:txBody>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940"/>
                </a:lnSpc>
              </a:pPr>
              <a:endParaRPr/>
            </a:p>
          </p:txBody>
        </p:sp>
      </p:grpSp>
      <p:pic>
        <p:nvPicPr>
          <p:cNvPr id="9" name="Picture 9"/>
          <p:cNvPicPr>
            <a:picLocks noChangeAspect="1"/>
          </p:cNvPicPr>
          <p:nvPr/>
        </p:nvPicPr>
        <p:blipFill>
          <a:blip r:embed="rId2"/>
          <a:srcRect/>
          <a:stretch>
            <a:fillRect/>
          </a:stretch>
        </p:blipFill>
        <p:spPr>
          <a:xfrm>
            <a:off x="12720103" y="-1866900"/>
            <a:ext cx="7982712" cy="8229600"/>
          </a:xfrm>
          <a:prstGeom prst="rect">
            <a:avLst/>
          </a:prstGeom>
        </p:spPr>
      </p:pic>
      <p:sp>
        <p:nvSpPr>
          <p:cNvPr id="16" name="TextBox 16"/>
          <p:cNvSpPr txBox="1"/>
          <p:nvPr/>
        </p:nvSpPr>
        <p:spPr>
          <a:xfrm>
            <a:off x="5152644" y="266700"/>
            <a:ext cx="7982712" cy="411331"/>
          </a:xfrm>
          <a:prstGeom prst="rect">
            <a:avLst/>
          </a:prstGeom>
        </p:spPr>
        <p:txBody>
          <a:bodyPr wrap="square" lIns="0" tIns="0" rIns="0" bIns="0" rtlCol="0" anchor="t">
            <a:spAutoFit/>
          </a:bodyPr>
          <a:lstStyle/>
          <a:p>
            <a:pPr algn="ctr">
              <a:lnSpc>
                <a:spcPts val="2940"/>
              </a:lnSpc>
              <a:spcBef>
                <a:spcPct val="0"/>
              </a:spcBef>
            </a:pPr>
            <a:r>
              <a:rPr lang="en-US" sz="4000">
                <a:latin typeface="Noto Sans Bold"/>
              </a:rPr>
              <a:t>NHÓM 10</a:t>
            </a:r>
            <a:endParaRPr lang="en-US" sz="4000" dirty="0">
              <a:latin typeface="Noto Sans Bold"/>
            </a:endParaRPr>
          </a:p>
        </p:txBody>
      </p:sp>
      <p:grpSp>
        <p:nvGrpSpPr>
          <p:cNvPr id="18" name="Group 18"/>
          <p:cNvGrpSpPr/>
          <p:nvPr/>
        </p:nvGrpSpPr>
        <p:grpSpPr>
          <a:xfrm rot="-386595">
            <a:off x="39899" y="1403228"/>
            <a:ext cx="1225515" cy="1225515"/>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42424"/>
            </a:solidFill>
          </p:spPr>
          <p:txBody>
            <a:bodyPr/>
            <a:lstStyle/>
            <a:p>
              <a:endParaRPr lang="en-US"/>
            </a:p>
          </p:txBody>
        </p:sp>
        <p:sp>
          <p:nvSpPr>
            <p:cNvPr id="20" name="TextBox 20"/>
            <p:cNvSpPr txBox="1"/>
            <p:nvPr/>
          </p:nvSpPr>
          <p:spPr>
            <a:xfrm>
              <a:off x="76200" y="38100"/>
              <a:ext cx="660400" cy="698500"/>
            </a:xfrm>
            <a:prstGeom prst="rect">
              <a:avLst/>
            </a:prstGeom>
          </p:spPr>
          <p:txBody>
            <a:bodyPr lIns="50800" tIns="50800" rIns="50800" bIns="50800" rtlCol="0" anchor="ctr"/>
            <a:lstStyle/>
            <a:p>
              <a:pPr algn="ctr">
                <a:lnSpc>
                  <a:spcPts val="2940"/>
                </a:lnSpc>
              </a:pPr>
              <a:endParaRPr/>
            </a:p>
          </p:txBody>
        </p:sp>
      </p:grpSp>
      <p:pic>
        <p:nvPicPr>
          <p:cNvPr id="8" name="Picture 8"/>
          <p:cNvPicPr>
            <a:picLocks noChangeAspect="1"/>
          </p:cNvPicPr>
          <p:nvPr/>
        </p:nvPicPr>
        <p:blipFill>
          <a:blip r:embed="rId3"/>
          <a:srcRect/>
          <a:stretch>
            <a:fillRect/>
          </a:stretch>
        </p:blipFill>
        <p:spPr>
          <a:xfrm>
            <a:off x="-1828800" y="7062855"/>
            <a:ext cx="6318942" cy="4960370"/>
          </a:xfrm>
          <a:prstGeom prst="rect">
            <a:avLst/>
          </a:prstGeom>
        </p:spPr>
      </p:pic>
      <p:graphicFrame>
        <p:nvGraphicFramePr>
          <p:cNvPr id="10" name="Table 9">
            <a:extLst>
              <a:ext uri="{FF2B5EF4-FFF2-40B4-BE49-F238E27FC236}">
                <a16:creationId xmlns:a16="http://schemas.microsoft.com/office/drawing/2014/main" id="{13F1AF31-23D6-8747-0B77-F4D0E83CCD0F}"/>
              </a:ext>
            </a:extLst>
          </p:cNvPr>
          <p:cNvGraphicFramePr>
            <a:graphicFrameLocks noGrp="1"/>
          </p:cNvGraphicFramePr>
          <p:nvPr>
            <p:extLst>
              <p:ext uri="{D42A27DB-BD31-4B8C-83A1-F6EECF244321}">
                <p14:modId xmlns:p14="http://schemas.microsoft.com/office/powerpoint/2010/main" val="2404547829"/>
              </p:ext>
            </p:extLst>
          </p:nvPr>
        </p:nvGraphicFramePr>
        <p:xfrm>
          <a:off x="234514" y="704144"/>
          <a:ext cx="17818972" cy="9347598"/>
        </p:xfrm>
        <a:graphic>
          <a:graphicData uri="http://schemas.openxmlformats.org/drawingml/2006/table">
            <a:tbl>
              <a:tblPr firstRow="1" bandRow="1">
                <a:tableStyleId>{5C22544A-7EE6-4342-B048-85BDC9FD1C3A}</a:tableStyleId>
              </a:tblPr>
              <a:tblGrid>
                <a:gridCol w="2180854">
                  <a:extLst>
                    <a:ext uri="{9D8B030D-6E8A-4147-A177-3AD203B41FA5}">
                      <a16:colId xmlns:a16="http://schemas.microsoft.com/office/drawing/2014/main" val="660934990"/>
                    </a:ext>
                  </a:extLst>
                </a:gridCol>
                <a:gridCol w="2988917">
                  <a:extLst>
                    <a:ext uri="{9D8B030D-6E8A-4147-A177-3AD203B41FA5}">
                      <a16:colId xmlns:a16="http://schemas.microsoft.com/office/drawing/2014/main" val="3106158640"/>
                    </a:ext>
                  </a:extLst>
                </a:gridCol>
                <a:gridCol w="12649201">
                  <a:extLst>
                    <a:ext uri="{9D8B030D-6E8A-4147-A177-3AD203B41FA5}">
                      <a16:colId xmlns:a16="http://schemas.microsoft.com/office/drawing/2014/main" val="4108812204"/>
                    </a:ext>
                  </a:extLst>
                </a:gridCol>
              </a:tblGrid>
              <a:tr h="915834">
                <a:tc>
                  <a:txBody>
                    <a:bodyPr/>
                    <a:lstStyle/>
                    <a:p>
                      <a:pPr algn="ctr"/>
                      <a:r>
                        <a:rPr lang="en-US" sz="3200"/>
                        <a:t>MSSV</a:t>
                      </a:r>
                    </a:p>
                  </a:txBody>
                  <a:tcPr anchor="ctr"/>
                </a:tc>
                <a:tc>
                  <a:txBody>
                    <a:bodyPr/>
                    <a:lstStyle/>
                    <a:p>
                      <a:pPr algn="ctr"/>
                      <a:r>
                        <a:rPr lang="en-US" sz="3200"/>
                        <a:t>HỌ TÊN</a:t>
                      </a:r>
                    </a:p>
                  </a:txBody>
                  <a:tcPr anchor="ctr"/>
                </a:tc>
                <a:tc>
                  <a:txBody>
                    <a:bodyPr/>
                    <a:lstStyle/>
                    <a:p>
                      <a:pPr algn="ctr"/>
                      <a:r>
                        <a:rPr lang="en-US" sz="3200"/>
                        <a:t>NHIỆM VỤ</a:t>
                      </a:r>
                    </a:p>
                  </a:txBody>
                  <a:tcPr anchor="ctr"/>
                </a:tc>
                <a:extLst>
                  <a:ext uri="{0D108BD9-81ED-4DB2-BD59-A6C34878D82A}">
                    <a16:rowId xmlns:a16="http://schemas.microsoft.com/office/drawing/2014/main" val="2719916110"/>
                  </a:ext>
                </a:extLst>
              </a:tr>
              <a:tr h="2143242">
                <a:tc>
                  <a:txBody>
                    <a:bodyPr/>
                    <a:lstStyle/>
                    <a:p>
                      <a:pPr algn="ctr"/>
                      <a:r>
                        <a:rPr lang="en-US" sz="2800" b="1"/>
                        <a:t>21133013</a:t>
                      </a:r>
                    </a:p>
                  </a:txBody>
                  <a:tcPr anchor="ctr"/>
                </a:tc>
                <a:tc>
                  <a:txBody>
                    <a:bodyPr/>
                    <a:lstStyle/>
                    <a:p>
                      <a:pPr algn="ctr"/>
                      <a:r>
                        <a:rPr lang="en-US" sz="2800" b="1"/>
                        <a:t>Đỗ Ngọc Chí Công</a:t>
                      </a:r>
                    </a:p>
                  </a:txBody>
                  <a:tcPr anchor="ctr"/>
                </a:tc>
                <a:tc>
                  <a:txBody>
                    <a:bodyPr/>
                    <a:lstStyle/>
                    <a:p>
                      <a:r>
                        <a:rPr lang="vi-VN" sz="2000">
                          <a:latin typeface="Times New Roman" panose="02020603050405020304" pitchFamily="18" charset="0"/>
                          <a:cs typeface="Times New Roman" panose="02020603050405020304" pitchFamily="18" charset="0"/>
                        </a:rPr>
                        <a:t>- Tiền xử lý dữ liệu kiểm tra có giá trị na hay không; và chuyển chuỗi thành số cho hai tập dữ liệu.</a:t>
                      </a:r>
                    </a:p>
                    <a:p>
                      <a:r>
                        <a:rPr lang="vi-VN" sz="2000">
                          <a:latin typeface="Times New Roman" panose="02020603050405020304" pitchFamily="18" charset="0"/>
                          <a:cs typeface="Times New Roman" panose="02020603050405020304" pitchFamily="18" charset="0"/>
                        </a:rPr>
                        <a:t>- Vẽ biểu pie thể hiện tỷ trọng cho các giá trị cho các thuộc tính cho tập dữ liệu đầu tiên.</a:t>
                      </a:r>
                    </a:p>
                    <a:p>
                      <a:r>
                        <a:rPr lang="vi-VN" sz="2000">
                          <a:latin typeface="Times New Roman" panose="02020603050405020304" pitchFamily="18" charset="0"/>
                          <a:cs typeface="Times New Roman" panose="02020603050405020304" pitchFamily="18" charset="0"/>
                        </a:rPr>
                        <a:t>- Vẽ biểu đồ cột thể hiện giá trị M và B cho tập dữ liệu thứ hai, vẽ biểu đồ tương quan cho tập dữ liệu thứ hai</a:t>
                      </a:r>
                    </a:p>
                    <a:p>
                      <a:r>
                        <a:rPr lang="vi-VN" sz="2000">
                          <a:latin typeface="Times New Roman" panose="02020603050405020304" pitchFamily="18" charset="0"/>
                          <a:cs typeface="Times New Roman" panose="02020603050405020304" pitchFamily="18" charset="0"/>
                        </a:rPr>
                        <a:t>- Giải quyết bài toán: Xây dựng mô hình dự đoán khối u là lành tính hay ác tính thông qua các chỉ số được nhập vào xử dụng RandomForest</a:t>
                      </a:r>
                    </a:p>
                    <a:p>
                      <a:r>
                        <a:rPr lang="vi-VN" sz="2000">
                          <a:latin typeface="Times New Roman" panose="02020603050405020304" pitchFamily="18" charset="0"/>
                          <a:cs typeface="Times New Roman" panose="02020603050405020304" pitchFamily="18" charset="0"/>
                        </a:rPr>
                        <a:t>- Tổng hợp file R Markdown.</a:t>
                      </a:r>
                      <a:endParaRPr lang="en-US" sz="200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791257629"/>
                  </a:ext>
                </a:extLst>
              </a:tr>
              <a:tr h="214324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b="1"/>
                        <a:t>21133006</a:t>
                      </a:r>
                    </a:p>
                  </a:txBody>
                  <a:tcPr anchor="ctr"/>
                </a:tc>
                <a:tc>
                  <a:txBody>
                    <a:bodyPr/>
                    <a:lstStyle/>
                    <a:p>
                      <a:pPr algn="ctr"/>
                      <a:r>
                        <a:rPr lang="en-US" sz="2800" b="1"/>
                        <a:t>Phan Cao Bằng</a:t>
                      </a:r>
                    </a:p>
                  </a:txBody>
                  <a:tcPr anchor="ctr"/>
                </a:tc>
                <a:tc>
                  <a:txBody>
                    <a:bodyPr/>
                    <a:lstStyle/>
                    <a:p>
                      <a:r>
                        <a:rPr lang="en-US" sz="2000">
                          <a:latin typeface="+mj-lt"/>
                        </a:rPr>
                        <a:t>- </a:t>
                      </a:r>
                      <a:r>
                        <a:rPr lang="vi-VN" sz="2000">
                          <a:latin typeface="+mj-lt"/>
                        </a:rPr>
                        <a:t>Biều đồ phân phối của trạng thái (Survived và Died) dưới sự ảnh hưởng của biến T.Stage và Age (Stacked Bar Chart). </a:t>
                      </a:r>
                    </a:p>
                    <a:p>
                      <a:r>
                        <a:rPr lang="en-US" sz="2000">
                          <a:latin typeface="+mj-lt"/>
                        </a:rPr>
                        <a:t>- </a:t>
                      </a:r>
                      <a:r>
                        <a:rPr lang="vi-VN" sz="2000">
                          <a:latin typeface="+mj-lt"/>
                        </a:rPr>
                        <a:t>Biều đồ so sánh sự chệnh lệch của các trạng thái (Status) và thể hiện mối quan hệ giữa các biếnAge, Survival.Months, T.Stage, N.Stage, Status (Scatter Plot)</a:t>
                      </a:r>
                      <a:r>
                        <a:rPr lang="en-US" sz="2000">
                          <a:latin typeface="+mj-lt"/>
                        </a:rPr>
                        <a:t>.</a:t>
                      </a:r>
                    </a:p>
                    <a:p>
                      <a:r>
                        <a:rPr lang="vi-VN" sz="2000">
                          <a:latin typeface="+mj-lt"/>
                        </a:rPr>
                        <a:t>- Giải quyết bài toán: Tạo ra mô hình để kiểm tra các thuộc tính: Dự đoán Sống hoặc Chết của người bệnh Ung thư vú dựa vào các nhân tố như Tuổi, Chủng tộc, Tình trạng Es/Pro và một số nhân tố khác có trong tệp dữ liệu sử dụng hồi quy Logarit.</a:t>
                      </a:r>
                      <a:endParaRPr lang="en-US" sz="2000">
                        <a:latin typeface="+mj-lt"/>
                      </a:endParaRPr>
                    </a:p>
                  </a:txBody>
                  <a:tcPr/>
                </a:tc>
                <a:extLst>
                  <a:ext uri="{0D108BD9-81ED-4DB2-BD59-A6C34878D82A}">
                    <a16:rowId xmlns:a16="http://schemas.microsoft.com/office/drawing/2014/main" val="3319683359"/>
                  </a:ext>
                </a:extLst>
              </a:tr>
              <a:tr h="243683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b="1"/>
                        <a:t>21133031</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b="1"/>
                        <a:t>Huỳnh Gia Hân</a:t>
                      </a:r>
                    </a:p>
                  </a:txBody>
                  <a:tcPr anchor="ctr"/>
                </a:tc>
                <a:tc>
                  <a:txBody>
                    <a:bodyPr/>
                    <a:lstStyle/>
                    <a:p>
                      <a:r>
                        <a:rPr lang="vi-VN" sz="2000">
                          <a:latin typeface="Times New Roman" panose="02020603050405020304" pitchFamily="18" charset="0"/>
                          <a:cs typeface="Times New Roman" panose="02020603050405020304" pitchFamily="18" charset="0"/>
                        </a:rPr>
                        <a:t>- Tìm kiếm dữ liệu.</a:t>
                      </a:r>
                    </a:p>
                    <a:p>
                      <a:r>
                        <a:rPr lang="vi-VN" sz="2000">
                          <a:latin typeface="Times New Roman" panose="02020603050405020304" pitchFamily="18" charset="0"/>
                          <a:cs typeface="Times New Roman" panose="02020603050405020304" pitchFamily="18" charset="0"/>
                        </a:rPr>
                        <a:t>- Vẽ biểu đồ thể hiện bán kính khối u, bán kinh sai số chuẩn khối u và bán kinh lớn nhất mà khối u có thể đạt được cho tập dữ liệu thứ hai (histogram). </a:t>
                      </a:r>
                    </a:p>
                    <a:p>
                      <a:r>
                        <a:rPr lang="vi-VN" sz="2000">
                          <a:latin typeface="Times New Roman" panose="02020603050405020304" pitchFamily="18" charset="0"/>
                          <a:cs typeface="Times New Roman" panose="02020603050405020304" pitchFamily="18" charset="0"/>
                        </a:rPr>
                        <a:t>- Vẽ biểu đồ thể hiện sự tương quan giữa của compactness_mean, concavity_mean, fractal_dimension_mean của tập dữ liệu thứ hai (bubble chart).</a:t>
                      </a:r>
                    </a:p>
                    <a:p>
                      <a:r>
                        <a:rPr lang="vi-VN" sz="2000">
                          <a:latin typeface="Times New Roman" panose="02020603050405020304" pitchFamily="18" charset="0"/>
                          <a:cs typeface="Times New Roman" panose="02020603050405020304" pitchFamily="18" charset="0"/>
                        </a:rPr>
                        <a:t>- Vẽ các biểu đồ cho kiểm định giả thuyết (Stacked bar</a:t>
                      </a:r>
                      <a:r>
                        <a:rPr lang="en-US" sz="2000">
                          <a:latin typeface="Times New Roman" panose="02020603050405020304" pitchFamily="18" charset="0"/>
                          <a:cs typeface="Times New Roman" panose="02020603050405020304" pitchFamily="18" charset="0"/>
                        </a:rPr>
                        <a:t> chart</a:t>
                      </a:r>
                      <a:r>
                        <a:rPr lang="vi-VN" sz="2000">
                          <a:latin typeface="Times New Roman" panose="02020603050405020304" pitchFamily="18" charset="0"/>
                          <a:cs typeface="Times New Roman" panose="02020603050405020304" pitchFamily="18" charset="0"/>
                        </a:rPr>
                        <a:t>).</a:t>
                      </a:r>
                    </a:p>
                    <a:p>
                      <a:r>
                        <a:rPr lang="vi-VN" sz="2000">
                          <a:latin typeface="Times New Roman" panose="02020603050405020304" pitchFamily="18" charset="0"/>
                          <a:cs typeface="Times New Roman" panose="02020603050405020304" pitchFamily="18" charset="0"/>
                        </a:rPr>
                        <a:t>- Làm các bài kiểm định giả thuyết.</a:t>
                      </a:r>
                    </a:p>
                    <a:p>
                      <a:r>
                        <a:rPr lang="vi-VN" sz="2000">
                          <a:latin typeface="Times New Roman" panose="02020603050405020304" pitchFamily="18" charset="0"/>
                          <a:cs typeface="Times New Roman" panose="02020603050405020304" pitchFamily="18" charset="0"/>
                        </a:rPr>
                        <a:t>- Tổng hợp file Powerpoint.</a:t>
                      </a:r>
                    </a:p>
                  </a:txBody>
                  <a:tcPr/>
                </a:tc>
                <a:extLst>
                  <a:ext uri="{0D108BD9-81ED-4DB2-BD59-A6C34878D82A}">
                    <a16:rowId xmlns:a16="http://schemas.microsoft.com/office/drawing/2014/main" val="1382804880"/>
                  </a:ext>
                </a:extLst>
              </a:tr>
              <a:tr h="155605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b="1"/>
                        <a:t>21133059</a:t>
                      </a:r>
                    </a:p>
                  </a:txBody>
                  <a:tcPr anchor="ctr"/>
                </a:tc>
                <a:tc>
                  <a:txBody>
                    <a:bodyPr/>
                    <a:lstStyle/>
                    <a:p>
                      <a:pPr algn="ctr"/>
                      <a:r>
                        <a:rPr lang="en-US" sz="2800" b="1"/>
                        <a:t>Trần Sĩ Nguyên</a:t>
                      </a:r>
                    </a:p>
                  </a:txBody>
                  <a:tcPr anchor="ctr"/>
                </a:tc>
                <a:tc>
                  <a:txBody>
                    <a:bodyPr/>
                    <a:lstStyle/>
                    <a:p>
                      <a:r>
                        <a:rPr lang="en-US" sz="2000">
                          <a:latin typeface="Times New Roman" panose="02020603050405020304" pitchFamily="18" charset="0"/>
                          <a:cs typeface="Times New Roman" panose="02020603050405020304" pitchFamily="18" charset="0"/>
                        </a:rPr>
                        <a:t>- Vẽ các biểu đồ:</a:t>
                      </a:r>
                    </a:p>
                    <a:p>
                      <a:r>
                        <a:rPr lang="en-US" sz="2000">
                          <a:latin typeface="Times New Roman" panose="02020603050405020304" pitchFamily="18" charset="0"/>
                          <a:cs typeface="Times New Roman" panose="02020603050405020304" pitchFamily="18" charset="0"/>
                        </a:rPr>
                        <a:t>   + Thống kế thời gian sống kể từ mắc bệnh theo tình trạng hôn nhân của những bênh nhân tử vong. </a:t>
                      </a:r>
                    </a:p>
                    <a:p>
                      <a:r>
                        <a:rPr lang="en-US" sz="2000">
                          <a:latin typeface="Times New Roman" panose="02020603050405020304" pitchFamily="18" charset="0"/>
                          <a:cs typeface="Times New Roman" panose="02020603050405020304" pitchFamily="18" charset="0"/>
                        </a:rPr>
                        <a:t>   + Thống kế thời gian sống kể từ mắc bệnh theo màu da của những bênh nhân tử vong.</a:t>
                      </a:r>
                    </a:p>
                    <a:p>
                      <a:r>
                        <a:rPr lang="en-US" sz="2000">
                          <a:latin typeface="Times New Roman" panose="02020603050405020304" pitchFamily="18" charset="0"/>
                          <a:cs typeface="Times New Roman" panose="02020603050405020304" pitchFamily="18" charset="0"/>
                        </a:rPr>
                        <a:t>- Giải quyết bài toán: Bài toán: Tạo mô hình để dự đoán Status(Dead or Alive) dựa trên Age, Estrogen.Status, X6th.Stage, Survival.Months sử dụng desicion tree.</a:t>
                      </a:r>
                    </a:p>
                  </a:txBody>
                  <a:tcPr/>
                </a:tc>
                <a:extLst>
                  <a:ext uri="{0D108BD9-81ED-4DB2-BD59-A6C34878D82A}">
                    <a16:rowId xmlns:a16="http://schemas.microsoft.com/office/drawing/2014/main" val="930352649"/>
                  </a:ext>
                </a:extLst>
              </a:tr>
            </a:tbl>
          </a:graphicData>
        </a:graphic>
      </p:graphicFrame>
    </p:spTree>
    <p:extLst>
      <p:ext uri="{BB962C8B-B14F-4D97-AF65-F5344CB8AC3E}">
        <p14:creationId xmlns:p14="http://schemas.microsoft.com/office/powerpoint/2010/main" val="420700724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971800" y="342900"/>
            <a:ext cx="12049125" cy="4905375"/>
          </a:xfrm>
          <a:prstGeom prst="rect">
            <a:avLst/>
          </a:prstGeom>
        </p:spPr>
      </p:pic>
      <p:pic>
        <p:nvPicPr>
          <p:cNvPr id="3" name="Picture 2"/>
          <p:cNvPicPr>
            <a:picLocks noChangeAspect="1"/>
          </p:cNvPicPr>
          <p:nvPr/>
        </p:nvPicPr>
        <p:blipFill>
          <a:blip r:embed="rId3"/>
          <a:stretch>
            <a:fillRect/>
          </a:stretch>
        </p:blipFill>
        <p:spPr>
          <a:xfrm>
            <a:off x="2590800" y="5448300"/>
            <a:ext cx="13072745" cy="4411980"/>
          </a:xfrm>
          <a:prstGeom prst="rect">
            <a:avLst/>
          </a:prstGeom>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273300" y="342900"/>
            <a:ext cx="13156565" cy="4787900"/>
          </a:xfrm>
          <a:prstGeom prst="rect">
            <a:avLst/>
          </a:prstGeom>
        </p:spPr>
      </p:pic>
      <p:pic>
        <p:nvPicPr>
          <p:cNvPr id="5" name="Picture 4"/>
          <p:cNvPicPr>
            <a:picLocks noChangeAspect="1"/>
          </p:cNvPicPr>
          <p:nvPr/>
        </p:nvPicPr>
        <p:blipFill>
          <a:blip r:embed="rId3"/>
          <a:stretch>
            <a:fillRect/>
          </a:stretch>
        </p:blipFill>
        <p:spPr>
          <a:xfrm>
            <a:off x="1981200" y="5295900"/>
            <a:ext cx="7403465" cy="4531360"/>
          </a:xfrm>
          <a:prstGeom prst="rect">
            <a:avLst/>
          </a:prstGeom>
        </p:spPr>
      </p:pic>
      <p:pic>
        <p:nvPicPr>
          <p:cNvPr id="6" name="Picture 5"/>
          <p:cNvPicPr>
            <a:picLocks noChangeAspect="1"/>
          </p:cNvPicPr>
          <p:nvPr/>
        </p:nvPicPr>
        <p:blipFill>
          <a:blip r:embed="rId4"/>
          <a:stretch>
            <a:fillRect/>
          </a:stretch>
        </p:blipFill>
        <p:spPr>
          <a:xfrm>
            <a:off x="9384665" y="5372100"/>
            <a:ext cx="6062980" cy="4400550"/>
          </a:xfrm>
          <a:prstGeom prst="rect">
            <a:avLst/>
          </a:prstGeom>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3">
            <a:extLst>
              <a:ext uri="{FF2B5EF4-FFF2-40B4-BE49-F238E27FC236}">
                <a16:creationId xmlns:a16="http://schemas.microsoft.com/office/drawing/2014/main" id="{2BA6B1D4-B0EC-6F54-42D9-B5A154E3E8C5}"/>
              </a:ext>
            </a:extLst>
          </p:cNvPr>
          <p:cNvSpPr txBox="1"/>
          <p:nvPr/>
        </p:nvSpPr>
        <p:spPr>
          <a:xfrm>
            <a:off x="966355" y="2250159"/>
            <a:ext cx="5868702" cy="961802"/>
          </a:xfrm>
          <a:prstGeom prst="rect">
            <a:avLst/>
          </a:prstGeom>
        </p:spPr>
        <p:txBody>
          <a:bodyPr lIns="0" tIns="0" rIns="0" bIns="0" rtlCol="0" anchor="t">
            <a:spAutoFit/>
          </a:bodyPr>
          <a:lstStyle/>
          <a:p>
            <a:pPr marL="0" lvl="0" indent="0" algn="l">
              <a:lnSpc>
                <a:spcPts val="7540"/>
              </a:lnSpc>
              <a:spcBef>
                <a:spcPct val="0"/>
              </a:spcBef>
            </a:pPr>
            <a:r>
              <a:rPr lang="en-US" sz="6500" b="1" u="none" dirty="0">
                <a:solidFill>
                  <a:srgbClr val="242424"/>
                </a:solidFill>
                <a:latin typeface="Arial" panose="020B0604020202020204" pitchFamily="34" charset="0"/>
                <a:cs typeface="Arial" panose="020B0604020202020204" pitchFamily="34" charset="0"/>
              </a:rPr>
              <a:t>BOX PLOT</a:t>
            </a:r>
          </a:p>
        </p:txBody>
      </p:sp>
      <p:sp>
        <p:nvSpPr>
          <p:cNvPr id="3" name="TextBox 28">
            <a:extLst>
              <a:ext uri="{FF2B5EF4-FFF2-40B4-BE49-F238E27FC236}">
                <a16:creationId xmlns:a16="http://schemas.microsoft.com/office/drawing/2014/main" id="{D9CB13FE-FC52-2934-AD9B-434ACD59EA63}"/>
              </a:ext>
            </a:extLst>
          </p:cNvPr>
          <p:cNvSpPr txBox="1"/>
          <p:nvPr/>
        </p:nvSpPr>
        <p:spPr>
          <a:xfrm>
            <a:off x="457200" y="1076884"/>
            <a:ext cx="15898495" cy="756361"/>
          </a:xfrm>
          <a:prstGeom prst="rect">
            <a:avLst/>
          </a:prstGeom>
        </p:spPr>
        <p:txBody>
          <a:bodyPr wrap="square" lIns="0" tIns="0" rIns="0" bIns="0" rtlCol="0" anchor="t">
            <a:spAutoFit/>
          </a:bodyPr>
          <a:lstStyle/>
          <a:p>
            <a:pPr marL="0" lvl="0" indent="0">
              <a:lnSpc>
                <a:spcPts val="5800"/>
              </a:lnSpc>
              <a:spcBef>
                <a:spcPct val="0"/>
              </a:spcBef>
            </a:pPr>
            <a:r>
              <a:rPr lang="en-US" sz="5000" b="1" u="none" dirty="0">
                <a:solidFill>
                  <a:srgbClr val="242424"/>
                </a:solidFill>
                <a:latin typeface="Arial" panose="020B0604020202020204" pitchFamily="34" charset="0"/>
                <a:cs typeface="Arial" panose="020B0604020202020204" pitchFamily="34" charset="0"/>
              </a:rPr>
              <a:t>2.</a:t>
            </a:r>
            <a:r>
              <a:rPr lang="en-US" sz="5000" b="1" dirty="0">
                <a:solidFill>
                  <a:srgbClr val="242424"/>
                </a:solidFill>
                <a:latin typeface="Arial" panose="020B0604020202020204" pitchFamily="34" charset="0"/>
                <a:cs typeface="Arial" panose="020B0604020202020204" pitchFamily="34" charset="0"/>
              </a:rPr>
              <a:t>3</a:t>
            </a:r>
            <a:r>
              <a:rPr lang="en-US" sz="5000" b="1" u="none" dirty="0">
                <a:solidFill>
                  <a:srgbClr val="242424"/>
                </a:solidFill>
                <a:latin typeface="Arial" panose="020B0604020202020204" pitchFamily="34" charset="0"/>
                <a:cs typeface="Arial" panose="020B0604020202020204" pitchFamily="34" charset="0"/>
              </a:rPr>
              <a:t>. </a:t>
            </a:r>
            <a:r>
              <a:rPr lang="en-US" sz="5000" b="1" u="none" dirty="0" err="1">
                <a:solidFill>
                  <a:srgbClr val="242424"/>
                </a:solidFill>
                <a:latin typeface="Arial" panose="020B0604020202020204" pitchFamily="34" charset="0"/>
                <a:cs typeface="Arial" panose="020B0604020202020204" pitchFamily="34" charset="0"/>
              </a:rPr>
              <a:t>Hiển</a:t>
            </a:r>
            <a:r>
              <a:rPr lang="en-US" sz="5000" b="1" u="none" dirty="0">
                <a:solidFill>
                  <a:srgbClr val="242424"/>
                </a:solidFill>
                <a:latin typeface="Arial" panose="020B0604020202020204" pitchFamily="34" charset="0"/>
                <a:cs typeface="Arial" panose="020B0604020202020204" pitchFamily="34" charset="0"/>
              </a:rPr>
              <a:t> </a:t>
            </a:r>
            <a:r>
              <a:rPr lang="en-US" sz="5000" b="1" u="none" dirty="0" err="1">
                <a:solidFill>
                  <a:srgbClr val="242424"/>
                </a:solidFill>
                <a:latin typeface="Arial" panose="020B0604020202020204" pitchFamily="34" charset="0"/>
                <a:cs typeface="Arial" panose="020B0604020202020204" pitchFamily="34" charset="0"/>
              </a:rPr>
              <a:t>thị</a:t>
            </a:r>
            <a:r>
              <a:rPr lang="en-US" sz="5000" b="1" u="none" dirty="0">
                <a:solidFill>
                  <a:srgbClr val="242424"/>
                </a:solidFill>
                <a:latin typeface="Arial" panose="020B0604020202020204" pitchFamily="34" charset="0"/>
                <a:cs typeface="Arial" panose="020B0604020202020204" pitchFamily="34" charset="0"/>
              </a:rPr>
              <a:t> </a:t>
            </a:r>
            <a:r>
              <a:rPr lang="en-US" sz="5000" b="1" u="none" dirty="0" err="1">
                <a:solidFill>
                  <a:srgbClr val="242424"/>
                </a:solidFill>
                <a:latin typeface="Arial" panose="020B0604020202020204" pitchFamily="34" charset="0"/>
                <a:cs typeface="Arial" panose="020B0604020202020204" pitchFamily="34" charset="0"/>
              </a:rPr>
              <a:t>dữ</a:t>
            </a:r>
            <a:r>
              <a:rPr lang="en-US" sz="5000" b="1" u="none" dirty="0">
                <a:solidFill>
                  <a:srgbClr val="242424"/>
                </a:solidFill>
                <a:latin typeface="Arial" panose="020B0604020202020204" pitchFamily="34" charset="0"/>
                <a:cs typeface="Arial" panose="020B0604020202020204" pitchFamily="34" charset="0"/>
              </a:rPr>
              <a:t> </a:t>
            </a:r>
            <a:r>
              <a:rPr lang="en-US" sz="5000" b="1" u="none" dirty="0" err="1">
                <a:solidFill>
                  <a:srgbClr val="242424"/>
                </a:solidFill>
                <a:latin typeface="Arial" panose="020B0604020202020204" pitchFamily="34" charset="0"/>
                <a:cs typeface="Arial" panose="020B0604020202020204" pitchFamily="34" charset="0"/>
              </a:rPr>
              <a:t>liệu</a:t>
            </a:r>
            <a:r>
              <a:rPr lang="en-US" sz="5000" b="1" u="none" dirty="0">
                <a:solidFill>
                  <a:srgbClr val="242424"/>
                </a:solidFill>
                <a:latin typeface="Arial" panose="020B0604020202020204" pitchFamily="34" charset="0"/>
                <a:cs typeface="Arial" panose="020B0604020202020204" pitchFamily="34" charset="0"/>
              </a:rPr>
              <a:t> </a:t>
            </a:r>
            <a:r>
              <a:rPr lang="en-US" sz="5000" b="1" u="none" dirty="0" err="1">
                <a:solidFill>
                  <a:srgbClr val="242424"/>
                </a:solidFill>
                <a:latin typeface="Arial" panose="020B0604020202020204" pitchFamily="34" charset="0"/>
                <a:cs typeface="Arial" panose="020B0604020202020204" pitchFamily="34" charset="0"/>
              </a:rPr>
              <a:t>lên</a:t>
            </a:r>
            <a:r>
              <a:rPr lang="en-US" sz="5000" b="1" u="none" dirty="0">
                <a:solidFill>
                  <a:srgbClr val="242424"/>
                </a:solidFill>
                <a:latin typeface="Arial" panose="020B0604020202020204" pitchFamily="34" charset="0"/>
                <a:cs typeface="Arial" panose="020B0604020202020204" pitchFamily="34" charset="0"/>
              </a:rPr>
              <a:t> </a:t>
            </a:r>
            <a:r>
              <a:rPr lang="en-US" sz="5000" b="1" u="none" dirty="0" err="1">
                <a:solidFill>
                  <a:srgbClr val="242424"/>
                </a:solidFill>
                <a:latin typeface="Arial" panose="020B0604020202020204" pitchFamily="34" charset="0"/>
                <a:cs typeface="Arial" panose="020B0604020202020204" pitchFamily="34" charset="0"/>
              </a:rPr>
              <a:t>biểu</a:t>
            </a:r>
            <a:r>
              <a:rPr lang="en-US" sz="5000" b="1" u="none" dirty="0">
                <a:solidFill>
                  <a:srgbClr val="242424"/>
                </a:solidFill>
                <a:latin typeface="Arial" panose="020B0604020202020204" pitchFamily="34" charset="0"/>
                <a:cs typeface="Arial" panose="020B0604020202020204" pitchFamily="34" charset="0"/>
              </a:rPr>
              <a:t> </a:t>
            </a:r>
            <a:r>
              <a:rPr lang="en-US" sz="5000" b="1" u="none" dirty="0" err="1">
                <a:solidFill>
                  <a:srgbClr val="242424"/>
                </a:solidFill>
                <a:latin typeface="Arial" panose="020B0604020202020204" pitchFamily="34" charset="0"/>
                <a:cs typeface="Arial" panose="020B0604020202020204" pitchFamily="34" charset="0"/>
              </a:rPr>
              <a:t>đồ</a:t>
            </a:r>
            <a:r>
              <a:rPr lang="en-US" sz="5000" b="1" u="none" dirty="0">
                <a:solidFill>
                  <a:srgbClr val="242424"/>
                </a:solidFill>
                <a:latin typeface="Arial" panose="020B0604020202020204" pitchFamily="34" charset="0"/>
                <a:cs typeface="Arial" panose="020B0604020202020204" pitchFamily="34" charset="0"/>
              </a:rPr>
              <a:t>: </a:t>
            </a:r>
          </a:p>
        </p:txBody>
      </p:sp>
      <p:sp>
        <p:nvSpPr>
          <p:cNvPr id="4" name="Freeform 15">
            <a:extLst>
              <a:ext uri="{FF2B5EF4-FFF2-40B4-BE49-F238E27FC236}">
                <a16:creationId xmlns:a16="http://schemas.microsoft.com/office/drawing/2014/main" id="{FD09401F-8C0D-B870-3A56-E0A0ADCFFB60}"/>
              </a:ext>
            </a:extLst>
          </p:cNvPr>
          <p:cNvSpPr/>
          <p:nvPr/>
        </p:nvSpPr>
        <p:spPr>
          <a:xfrm>
            <a:off x="13985240" y="-353804"/>
            <a:ext cx="2952115" cy="2952115"/>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2A0E1"/>
          </a:solidFill>
        </p:spPr>
        <p:txBody>
          <a:bodyPr/>
          <a:lstStyle/>
          <a:p>
            <a:endParaRPr lang="en-US"/>
          </a:p>
        </p:txBody>
      </p:sp>
      <p:sp>
        <p:nvSpPr>
          <p:cNvPr id="5" name="Freeform 18">
            <a:extLst>
              <a:ext uri="{FF2B5EF4-FFF2-40B4-BE49-F238E27FC236}">
                <a16:creationId xmlns:a16="http://schemas.microsoft.com/office/drawing/2014/main" id="{19B6FB8D-0FCA-491A-AC58-57E1EC60DE1B}"/>
              </a:ext>
            </a:extLst>
          </p:cNvPr>
          <p:cNvSpPr/>
          <p:nvPr/>
        </p:nvSpPr>
        <p:spPr>
          <a:xfrm>
            <a:off x="16811942" y="8496300"/>
            <a:ext cx="2952115" cy="2952115"/>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2A0E1"/>
          </a:solidFill>
        </p:spPr>
        <p:txBody>
          <a:bodyPr/>
          <a:lstStyle/>
          <a:p>
            <a:endParaRPr lang="en-US"/>
          </a:p>
        </p:txBody>
      </p:sp>
      <p:pic>
        <p:nvPicPr>
          <p:cNvPr id="6" name="Picture 20">
            <a:extLst>
              <a:ext uri="{FF2B5EF4-FFF2-40B4-BE49-F238E27FC236}">
                <a16:creationId xmlns:a16="http://schemas.microsoft.com/office/drawing/2014/main" id="{1FA8D560-7023-0B61-6EBB-7F258C8D2631}"/>
              </a:ext>
            </a:extLst>
          </p:cNvPr>
          <p:cNvPicPr>
            <a:picLocks noChangeAspect="1"/>
          </p:cNvPicPr>
          <p:nvPr/>
        </p:nvPicPr>
        <p:blipFill>
          <a:blip r:embed="rId2"/>
          <a:srcRect/>
          <a:stretch>
            <a:fillRect/>
          </a:stretch>
        </p:blipFill>
        <p:spPr>
          <a:xfrm>
            <a:off x="16081681" y="1583024"/>
            <a:ext cx="2006154" cy="1273908"/>
          </a:xfrm>
          <a:prstGeom prst="rect">
            <a:avLst/>
          </a:prstGeom>
        </p:spPr>
      </p:pic>
      <p:pic>
        <p:nvPicPr>
          <p:cNvPr id="7" name="Picture 6">
            <a:extLst>
              <a:ext uri="{FF2B5EF4-FFF2-40B4-BE49-F238E27FC236}">
                <a16:creationId xmlns:a16="http://schemas.microsoft.com/office/drawing/2014/main" id="{8C74071F-53CD-CEB0-101D-3D972A219AB3}"/>
              </a:ext>
            </a:extLst>
          </p:cNvPr>
          <p:cNvPicPr>
            <a:picLocks noChangeAspect="1"/>
          </p:cNvPicPr>
          <p:nvPr/>
        </p:nvPicPr>
        <p:blipFill>
          <a:blip r:embed="rId3"/>
          <a:stretch>
            <a:fillRect/>
          </a:stretch>
        </p:blipFill>
        <p:spPr>
          <a:xfrm>
            <a:off x="228600" y="3596807"/>
            <a:ext cx="8596553" cy="5254522"/>
          </a:xfrm>
          <a:prstGeom prst="rect">
            <a:avLst/>
          </a:prstGeom>
        </p:spPr>
      </p:pic>
      <p:pic>
        <p:nvPicPr>
          <p:cNvPr id="8" name="Picture 7">
            <a:extLst>
              <a:ext uri="{FF2B5EF4-FFF2-40B4-BE49-F238E27FC236}">
                <a16:creationId xmlns:a16="http://schemas.microsoft.com/office/drawing/2014/main" id="{A0E678F0-4AF0-5F49-536A-5AFA9BBD4F33}"/>
              </a:ext>
            </a:extLst>
          </p:cNvPr>
          <p:cNvPicPr>
            <a:picLocks noChangeAspect="1"/>
          </p:cNvPicPr>
          <p:nvPr/>
        </p:nvPicPr>
        <p:blipFill>
          <a:blip r:embed="rId4"/>
          <a:stretch>
            <a:fillRect/>
          </a:stretch>
        </p:blipFill>
        <p:spPr>
          <a:xfrm>
            <a:off x="8843522" y="3596807"/>
            <a:ext cx="9022080" cy="5529981"/>
          </a:xfrm>
          <a:prstGeom prst="rect">
            <a:avLst/>
          </a:prstGeom>
        </p:spPr>
      </p:pic>
    </p:spTree>
    <p:extLst>
      <p:ext uri="{BB962C8B-B14F-4D97-AF65-F5344CB8AC3E}">
        <p14:creationId xmlns:p14="http://schemas.microsoft.com/office/powerpoint/2010/main" val="366111328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1"/>
          <p:cNvPicPr>
            <a:picLocks noChangeAspect="1"/>
          </p:cNvPicPr>
          <p:nvPr/>
        </p:nvPicPr>
        <p:blipFill>
          <a:blip r:embed="rId2"/>
          <a:srcRect/>
          <a:stretch>
            <a:fillRect/>
          </a:stretch>
        </p:blipFill>
        <p:spPr>
          <a:xfrm>
            <a:off x="6553200" y="2002070"/>
            <a:ext cx="1981524" cy="1486143"/>
          </a:xfrm>
          <a:prstGeom prst="rect">
            <a:avLst/>
          </a:prstGeom>
        </p:spPr>
      </p:pic>
      <p:pic>
        <p:nvPicPr>
          <p:cNvPr id="22" name="Picture 22"/>
          <p:cNvPicPr>
            <a:picLocks noChangeAspect="1"/>
          </p:cNvPicPr>
          <p:nvPr/>
        </p:nvPicPr>
        <p:blipFill>
          <a:blip r:embed="rId2"/>
          <a:srcRect/>
          <a:stretch>
            <a:fillRect/>
          </a:stretch>
        </p:blipFill>
        <p:spPr>
          <a:xfrm>
            <a:off x="12369274" y="2008205"/>
            <a:ext cx="1981524" cy="1486143"/>
          </a:xfrm>
          <a:prstGeom prst="rect">
            <a:avLst/>
          </a:prstGeom>
        </p:spPr>
      </p:pic>
      <p:sp>
        <p:nvSpPr>
          <p:cNvPr id="23" name="TextBox 23"/>
          <p:cNvSpPr txBox="1"/>
          <p:nvPr/>
        </p:nvSpPr>
        <p:spPr>
          <a:xfrm>
            <a:off x="895238" y="545555"/>
            <a:ext cx="11315924" cy="743793"/>
          </a:xfrm>
          <a:prstGeom prst="rect">
            <a:avLst/>
          </a:prstGeom>
        </p:spPr>
        <p:txBody>
          <a:bodyPr wrap="square" lIns="0" tIns="0" rIns="0" bIns="0" rtlCol="0" anchor="t">
            <a:spAutoFit/>
          </a:bodyPr>
          <a:lstStyle/>
          <a:p>
            <a:pPr lvl="0">
              <a:lnSpc>
                <a:spcPts val="5800"/>
              </a:lnSpc>
              <a:spcBef>
                <a:spcPct val="0"/>
              </a:spcBef>
            </a:pPr>
            <a:r>
              <a:rPr lang="en-US" sz="5000" b="1" dirty="0">
                <a:solidFill>
                  <a:srgbClr val="242424"/>
                </a:solidFill>
                <a:latin typeface="Arial" panose="020B0604020202020204" pitchFamily="34" charset="0"/>
                <a:cs typeface="Arial" panose="020B0604020202020204" pitchFamily="34" charset="0"/>
              </a:rPr>
              <a:t>2.3. </a:t>
            </a:r>
            <a:r>
              <a:rPr lang="en-US" sz="5000" b="1" dirty="0" err="1">
                <a:solidFill>
                  <a:srgbClr val="242424"/>
                </a:solidFill>
                <a:latin typeface="Arial" panose="020B0604020202020204" pitchFamily="34" charset="0"/>
                <a:cs typeface="Arial" panose="020B0604020202020204" pitchFamily="34" charset="0"/>
              </a:rPr>
              <a:t>Hiển</a:t>
            </a:r>
            <a:r>
              <a:rPr lang="en-US" sz="5000" b="1" dirty="0">
                <a:solidFill>
                  <a:srgbClr val="242424"/>
                </a:solidFill>
                <a:latin typeface="Arial" panose="020B0604020202020204" pitchFamily="34" charset="0"/>
                <a:cs typeface="Arial" panose="020B0604020202020204" pitchFamily="34" charset="0"/>
              </a:rPr>
              <a:t> </a:t>
            </a:r>
            <a:r>
              <a:rPr lang="en-US" sz="5000" b="1" dirty="0" err="1">
                <a:solidFill>
                  <a:srgbClr val="242424"/>
                </a:solidFill>
                <a:latin typeface="Arial" panose="020B0604020202020204" pitchFamily="34" charset="0"/>
                <a:cs typeface="Arial" panose="020B0604020202020204" pitchFamily="34" charset="0"/>
              </a:rPr>
              <a:t>thị</a:t>
            </a:r>
            <a:r>
              <a:rPr lang="en-US" sz="5000" b="1" dirty="0">
                <a:solidFill>
                  <a:srgbClr val="242424"/>
                </a:solidFill>
                <a:latin typeface="Arial" panose="020B0604020202020204" pitchFamily="34" charset="0"/>
                <a:cs typeface="Arial" panose="020B0604020202020204" pitchFamily="34" charset="0"/>
              </a:rPr>
              <a:t> </a:t>
            </a:r>
            <a:r>
              <a:rPr lang="en-US" sz="5000" b="1" dirty="0" err="1">
                <a:solidFill>
                  <a:srgbClr val="242424"/>
                </a:solidFill>
                <a:latin typeface="Arial" panose="020B0604020202020204" pitchFamily="34" charset="0"/>
                <a:cs typeface="Arial" panose="020B0604020202020204" pitchFamily="34" charset="0"/>
              </a:rPr>
              <a:t>dữ</a:t>
            </a:r>
            <a:r>
              <a:rPr lang="en-US" sz="5000" b="1" dirty="0">
                <a:solidFill>
                  <a:srgbClr val="242424"/>
                </a:solidFill>
                <a:latin typeface="Arial" panose="020B0604020202020204" pitchFamily="34" charset="0"/>
                <a:cs typeface="Arial" panose="020B0604020202020204" pitchFamily="34" charset="0"/>
              </a:rPr>
              <a:t> </a:t>
            </a:r>
            <a:r>
              <a:rPr lang="en-US" sz="5000" b="1" dirty="0" err="1">
                <a:solidFill>
                  <a:srgbClr val="242424"/>
                </a:solidFill>
                <a:latin typeface="Arial" panose="020B0604020202020204" pitchFamily="34" charset="0"/>
                <a:cs typeface="Arial" panose="020B0604020202020204" pitchFamily="34" charset="0"/>
              </a:rPr>
              <a:t>liệu</a:t>
            </a:r>
            <a:r>
              <a:rPr lang="en-US" sz="5000" b="1" dirty="0">
                <a:solidFill>
                  <a:srgbClr val="242424"/>
                </a:solidFill>
                <a:latin typeface="Arial" panose="020B0604020202020204" pitchFamily="34" charset="0"/>
                <a:cs typeface="Arial" panose="020B0604020202020204" pitchFamily="34" charset="0"/>
              </a:rPr>
              <a:t> </a:t>
            </a:r>
            <a:r>
              <a:rPr lang="en-US" sz="5000" b="1" dirty="0" err="1">
                <a:solidFill>
                  <a:srgbClr val="242424"/>
                </a:solidFill>
                <a:latin typeface="Arial" panose="020B0604020202020204" pitchFamily="34" charset="0"/>
                <a:cs typeface="Arial" panose="020B0604020202020204" pitchFamily="34" charset="0"/>
              </a:rPr>
              <a:t>lên</a:t>
            </a:r>
            <a:r>
              <a:rPr lang="en-US" sz="5000" b="1" dirty="0">
                <a:solidFill>
                  <a:srgbClr val="242424"/>
                </a:solidFill>
                <a:latin typeface="Arial" panose="020B0604020202020204" pitchFamily="34" charset="0"/>
                <a:cs typeface="Arial" panose="020B0604020202020204" pitchFamily="34" charset="0"/>
              </a:rPr>
              <a:t> </a:t>
            </a:r>
            <a:r>
              <a:rPr lang="en-US" sz="5000" b="1" dirty="0" err="1">
                <a:solidFill>
                  <a:srgbClr val="242424"/>
                </a:solidFill>
                <a:latin typeface="Arial" panose="020B0604020202020204" pitchFamily="34" charset="0"/>
                <a:cs typeface="Arial" panose="020B0604020202020204" pitchFamily="34" charset="0"/>
              </a:rPr>
              <a:t>biểu</a:t>
            </a:r>
            <a:r>
              <a:rPr lang="en-US" sz="5000" b="1" dirty="0">
                <a:solidFill>
                  <a:srgbClr val="242424"/>
                </a:solidFill>
                <a:latin typeface="Arial" panose="020B0604020202020204" pitchFamily="34" charset="0"/>
                <a:cs typeface="Arial" panose="020B0604020202020204" pitchFamily="34" charset="0"/>
              </a:rPr>
              <a:t> </a:t>
            </a:r>
            <a:r>
              <a:rPr lang="en-US" sz="5000" b="1" dirty="0" err="1">
                <a:solidFill>
                  <a:srgbClr val="242424"/>
                </a:solidFill>
                <a:latin typeface="Arial" panose="020B0604020202020204" pitchFamily="34" charset="0"/>
                <a:cs typeface="Arial" panose="020B0604020202020204" pitchFamily="34" charset="0"/>
              </a:rPr>
              <a:t>đồ</a:t>
            </a:r>
            <a:r>
              <a:rPr lang="en-US" sz="5000" b="1" dirty="0">
                <a:solidFill>
                  <a:srgbClr val="242424"/>
                </a:solidFill>
                <a:latin typeface="Arial" panose="020B0604020202020204" pitchFamily="34" charset="0"/>
                <a:cs typeface="Arial" panose="020B0604020202020204" pitchFamily="34" charset="0"/>
              </a:rPr>
              <a:t>: </a:t>
            </a:r>
          </a:p>
        </p:txBody>
      </p:sp>
      <p:pic>
        <p:nvPicPr>
          <p:cNvPr id="3" name="Picture 2">
            <a:extLst>
              <a:ext uri="{FF2B5EF4-FFF2-40B4-BE49-F238E27FC236}">
                <a16:creationId xmlns:a16="http://schemas.microsoft.com/office/drawing/2014/main" id="{5BFC32EF-4CF9-4E0F-FBDC-64BA08649654}"/>
              </a:ext>
            </a:extLst>
          </p:cNvPr>
          <p:cNvPicPr>
            <a:picLocks noChangeAspect="1"/>
          </p:cNvPicPr>
          <p:nvPr/>
        </p:nvPicPr>
        <p:blipFill>
          <a:blip r:embed="rId3"/>
          <a:stretch>
            <a:fillRect/>
          </a:stretch>
        </p:blipFill>
        <p:spPr>
          <a:xfrm>
            <a:off x="381000" y="3619500"/>
            <a:ext cx="9211833" cy="5721701"/>
          </a:xfrm>
          <a:prstGeom prst="rect">
            <a:avLst/>
          </a:prstGeom>
        </p:spPr>
      </p:pic>
      <p:pic>
        <p:nvPicPr>
          <p:cNvPr id="6" name="Picture 5">
            <a:extLst>
              <a:ext uri="{FF2B5EF4-FFF2-40B4-BE49-F238E27FC236}">
                <a16:creationId xmlns:a16="http://schemas.microsoft.com/office/drawing/2014/main" id="{5925EC16-9F6D-EA7C-8F06-98E359266C83}"/>
              </a:ext>
            </a:extLst>
          </p:cNvPr>
          <p:cNvPicPr>
            <a:picLocks noChangeAspect="1"/>
          </p:cNvPicPr>
          <p:nvPr/>
        </p:nvPicPr>
        <p:blipFill>
          <a:blip r:embed="rId4"/>
          <a:stretch>
            <a:fillRect/>
          </a:stretch>
        </p:blipFill>
        <p:spPr>
          <a:xfrm>
            <a:off x="8686800" y="3751471"/>
            <a:ext cx="8839200" cy="5516880"/>
          </a:xfrm>
          <a:prstGeom prst="rect">
            <a:avLst/>
          </a:prstGeom>
        </p:spPr>
      </p:pic>
      <p:sp>
        <p:nvSpPr>
          <p:cNvPr id="5" name="TextBox 23">
            <a:extLst>
              <a:ext uri="{FF2B5EF4-FFF2-40B4-BE49-F238E27FC236}">
                <a16:creationId xmlns:a16="http://schemas.microsoft.com/office/drawing/2014/main" id="{90B8402E-7A61-90BE-53A8-3B3FC6EFF32B}"/>
              </a:ext>
            </a:extLst>
          </p:cNvPr>
          <p:cNvSpPr txBox="1"/>
          <p:nvPr/>
        </p:nvSpPr>
        <p:spPr>
          <a:xfrm>
            <a:off x="990600" y="1783339"/>
            <a:ext cx="8406245" cy="961802"/>
          </a:xfrm>
          <a:prstGeom prst="rect">
            <a:avLst/>
          </a:prstGeom>
        </p:spPr>
        <p:txBody>
          <a:bodyPr wrap="square" lIns="0" tIns="0" rIns="0" bIns="0" rtlCol="0" anchor="t">
            <a:spAutoFit/>
          </a:bodyPr>
          <a:lstStyle/>
          <a:p>
            <a:pPr marL="0" lvl="0" indent="0" algn="l">
              <a:lnSpc>
                <a:spcPts val="7540"/>
              </a:lnSpc>
              <a:spcBef>
                <a:spcPct val="0"/>
              </a:spcBef>
            </a:pPr>
            <a:r>
              <a:rPr lang="en-US" sz="6500" b="1" u="none" dirty="0">
                <a:solidFill>
                  <a:srgbClr val="242424"/>
                </a:solidFill>
                <a:latin typeface="Arial" panose="020B0604020202020204" pitchFamily="34" charset="0"/>
                <a:cs typeface="Arial" panose="020B0604020202020204" pitchFamily="34" charset="0"/>
              </a:rPr>
              <a:t>SCATTER PLOT</a:t>
            </a:r>
          </a:p>
        </p:txBody>
      </p:sp>
    </p:spTree>
    <p:extLst>
      <p:ext uri="{BB962C8B-B14F-4D97-AF65-F5344CB8AC3E}">
        <p14:creationId xmlns:p14="http://schemas.microsoft.com/office/powerpoint/2010/main" val="131053987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par>
                                <p:cTn id="11" presetID="10" presetClass="entr" presetSubtype="0"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1"/>
          <p:cNvPicPr>
            <a:picLocks noChangeAspect="1"/>
          </p:cNvPicPr>
          <p:nvPr/>
        </p:nvPicPr>
        <p:blipFill>
          <a:blip r:embed="rId2"/>
          <a:srcRect/>
          <a:stretch>
            <a:fillRect/>
          </a:stretch>
        </p:blipFill>
        <p:spPr>
          <a:xfrm>
            <a:off x="6553200" y="2002070"/>
            <a:ext cx="1981524" cy="1486143"/>
          </a:xfrm>
          <a:prstGeom prst="rect">
            <a:avLst/>
          </a:prstGeom>
        </p:spPr>
      </p:pic>
      <p:pic>
        <p:nvPicPr>
          <p:cNvPr id="22" name="Picture 22"/>
          <p:cNvPicPr>
            <a:picLocks noChangeAspect="1"/>
          </p:cNvPicPr>
          <p:nvPr/>
        </p:nvPicPr>
        <p:blipFill>
          <a:blip r:embed="rId2"/>
          <a:srcRect/>
          <a:stretch>
            <a:fillRect/>
          </a:stretch>
        </p:blipFill>
        <p:spPr>
          <a:xfrm>
            <a:off x="12369274" y="2008205"/>
            <a:ext cx="1981524" cy="1486143"/>
          </a:xfrm>
          <a:prstGeom prst="rect">
            <a:avLst/>
          </a:prstGeom>
        </p:spPr>
      </p:pic>
      <p:pic>
        <p:nvPicPr>
          <p:cNvPr id="4" name="Picture 3">
            <a:extLst>
              <a:ext uri="{FF2B5EF4-FFF2-40B4-BE49-F238E27FC236}">
                <a16:creationId xmlns:a16="http://schemas.microsoft.com/office/drawing/2014/main" id="{D372E891-7A42-17CC-36BC-2ABB38ACBACF}"/>
              </a:ext>
            </a:extLst>
          </p:cNvPr>
          <p:cNvPicPr>
            <a:picLocks noChangeAspect="1"/>
          </p:cNvPicPr>
          <p:nvPr/>
        </p:nvPicPr>
        <p:blipFill>
          <a:blip r:embed="rId3"/>
          <a:stretch>
            <a:fillRect/>
          </a:stretch>
        </p:blipFill>
        <p:spPr>
          <a:xfrm>
            <a:off x="609600" y="3950382"/>
            <a:ext cx="9200928" cy="5696812"/>
          </a:xfrm>
          <a:prstGeom prst="rect">
            <a:avLst/>
          </a:prstGeom>
        </p:spPr>
      </p:pic>
      <p:pic>
        <p:nvPicPr>
          <p:cNvPr id="7" name="Picture 6">
            <a:extLst>
              <a:ext uri="{FF2B5EF4-FFF2-40B4-BE49-F238E27FC236}">
                <a16:creationId xmlns:a16="http://schemas.microsoft.com/office/drawing/2014/main" id="{09B8689A-45DE-8DA8-AAE2-0D96FB861B6A}"/>
              </a:ext>
            </a:extLst>
          </p:cNvPr>
          <p:cNvPicPr>
            <a:picLocks noChangeAspect="1"/>
          </p:cNvPicPr>
          <p:nvPr/>
        </p:nvPicPr>
        <p:blipFill>
          <a:blip r:embed="rId4"/>
          <a:stretch>
            <a:fillRect/>
          </a:stretch>
        </p:blipFill>
        <p:spPr>
          <a:xfrm>
            <a:off x="8826136" y="4045584"/>
            <a:ext cx="9067800" cy="5601610"/>
          </a:xfrm>
          <a:prstGeom prst="rect">
            <a:avLst/>
          </a:prstGeom>
        </p:spPr>
      </p:pic>
      <p:sp>
        <p:nvSpPr>
          <p:cNvPr id="2" name="TextBox 23">
            <a:extLst>
              <a:ext uri="{FF2B5EF4-FFF2-40B4-BE49-F238E27FC236}">
                <a16:creationId xmlns:a16="http://schemas.microsoft.com/office/drawing/2014/main" id="{E4721E19-07F2-BA91-3760-7CB1FE339D7C}"/>
              </a:ext>
            </a:extLst>
          </p:cNvPr>
          <p:cNvSpPr txBox="1"/>
          <p:nvPr/>
        </p:nvSpPr>
        <p:spPr>
          <a:xfrm>
            <a:off x="895238" y="545555"/>
            <a:ext cx="11315924" cy="743793"/>
          </a:xfrm>
          <a:prstGeom prst="rect">
            <a:avLst/>
          </a:prstGeom>
        </p:spPr>
        <p:txBody>
          <a:bodyPr wrap="square" lIns="0" tIns="0" rIns="0" bIns="0" rtlCol="0" anchor="t">
            <a:spAutoFit/>
          </a:bodyPr>
          <a:lstStyle/>
          <a:p>
            <a:pPr lvl="0">
              <a:lnSpc>
                <a:spcPts val="5800"/>
              </a:lnSpc>
              <a:spcBef>
                <a:spcPct val="0"/>
              </a:spcBef>
            </a:pPr>
            <a:r>
              <a:rPr lang="en-US" sz="5000" b="1" dirty="0">
                <a:solidFill>
                  <a:srgbClr val="242424"/>
                </a:solidFill>
                <a:latin typeface="Arial" panose="020B0604020202020204" pitchFamily="34" charset="0"/>
                <a:cs typeface="Arial" panose="020B0604020202020204" pitchFamily="34" charset="0"/>
              </a:rPr>
              <a:t>2.3. </a:t>
            </a:r>
            <a:r>
              <a:rPr lang="en-US" sz="5000" b="1" dirty="0" err="1">
                <a:solidFill>
                  <a:srgbClr val="242424"/>
                </a:solidFill>
                <a:latin typeface="Arial" panose="020B0604020202020204" pitchFamily="34" charset="0"/>
                <a:cs typeface="Arial" panose="020B0604020202020204" pitchFamily="34" charset="0"/>
              </a:rPr>
              <a:t>Hiển</a:t>
            </a:r>
            <a:r>
              <a:rPr lang="en-US" sz="5000" b="1" dirty="0">
                <a:solidFill>
                  <a:srgbClr val="242424"/>
                </a:solidFill>
                <a:latin typeface="Arial" panose="020B0604020202020204" pitchFamily="34" charset="0"/>
                <a:cs typeface="Arial" panose="020B0604020202020204" pitchFamily="34" charset="0"/>
              </a:rPr>
              <a:t> </a:t>
            </a:r>
            <a:r>
              <a:rPr lang="en-US" sz="5000" b="1" dirty="0" err="1">
                <a:solidFill>
                  <a:srgbClr val="242424"/>
                </a:solidFill>
                <a:latin typeface="Arial" panose="020B0604020202020204" pitchFamily="34" charset="0"/>
                <a:cs typeface="Arial" panose="020B0604020202020204" pitchFamily="34" charset="0"/>
              </a:rPr>
              <a:t>thị</a:t>
            </a:r>
            <a:r>
              <a:rPr lang="en-US" sz="5000" b="1" dirty="0">
                <a:solidFill>
                  <a:srgbClr val="242424"/>
                </a:solidFill>
                <a:latin typeface="Arial" panose="020B0604020202020204" pitchFamily="34" charset="0"/>
                <a:cs typeface="Arial" panose="020B0604020202020204" pitchFamily="34" charset="0"/>
              </a:rPr>
              <a:t> </a:t>
            </a:r>
            <a:r>
              <a:rPr lang="en-US" sz="5000" b="1" dirty="0" err="1">
                <a:solidFill>
                  <a:srgbClr val="242424"/>
                </a:solidFill>
                <a:latin typeface="Arial" panose="020B0604020202020204" pitchFamily="34" charset="0"/>
                <a:cs typeface="Arial" panose="020B0604020202020204" pitchFamily="34" charset="0"/>
              </a:rPr>
              <a:t>dữ</a:t>
            </a:r>
            <a:r>
              <a:rPr lang="en-US" sz="5000" b="1" dirty="0">
                <a:solidFill>
                  <a:srgbClr val="242424"/>
                </a:solidFill>
                <a:latin typeface="Arial" panose="020B0604020202020204" pitchFamily="34" charset="0"/>
                <a:cs typeface="Arial" panose="020B0604020202020204" pitchFamily="34" charset="0"/>
              </a:rPr>
              <a:t> </a:t>
            </a:r>
            <a:r>
              <a:rPr lang="en-US" sz="5000" b="1" dirty="0" err="1">
                <a:solidFill>
                  <a:srgbClr val="242424"/>
                </a:solidFill>
                <a:latin typeface="Arial" panose="020B0604020202020204" pitchFamily="34" charset="0"/>
                <a:cs typeface="Arial" panose="020B0604020202020204" pitchFamily="34" charset="0"/>
              </a:rPr>
              <a:t>liệu</a:t>
            </a:r>
            <a:r>
              <a:rPr lang="en-US" sz="5000" b="1" dirty="0">
                <a:solidFill>
                  <a:srgbClr val="242424"/>
                </a:solidFill>
                <a:latin typeface="Arial" panose="020B0604020202020204" pitchFamily="34" charset="0"/>
                <a:cs typeface="Arial" panose="020B0604020202020204" pitchFamily="34" charset="0"/>
              </a:rPr>
              <a:t> </a:t>
            </a:r>
            <a:r>
              <a:rPr lang="en-US" sz="5000" b="1" dirty="0" err="1">
                <a:solidFill>
                  <a:srgbClr val="242424"/>
                </a:solidFill>
                <a:latin typeface="Arial" panose="020B0604020202020204" pitchFamily="34" charset="0"/>
                <a:cs typeface="Arial" panose="020B0604020202020204" pitchFamily="34" charset="0"/>
              </a:rPr>
              <a:t>lên</a:t>
            </a:r>
            <a:r>
              <a:rPr lang="en-US" sz="5000" b="1" dirty="0">
                <a:solidFill>
                  <a:srgbClr val="242424"/>
                </a:solidFill>
                <a:latin typeface="Arial" panose="020B0604020202020204" pitchFamily="34" charset="0"/>
                <a:cs typeface="Arial" panose="020B0604020202020204" pitchFamily="34" charset="0"/>
              </a:rPr>
              <a:t> </a:t>
            </a:r>
            <a:r>
              <a:rPr lang="en-US" sz="5000" b="1" dirty="0" err="1">
                <a:solidFill>
                  <a:srgbClr val="242424"/>
                </a:solidFill>
                <a:latin typeface="Arial" panose="020B0604020202020204" pitchFamily="34" charset="0"/>
                <a:cs typeface="Arial" panose="020B0604020202020204" pitchFamily="34" charset="0"/>
              </a:rPr>
              <a:t>biểu</a:t>
            </a:r>
            <a:r>
              <a:rPr lang="en-US" sz="5000" b="1" dirty="0">
                <a:solidFill>
                  <a:srgbClr val="242424"/>
                </a:solidFill>
                <a:latin typeface="Arial" panose="020B0604020202020204" pitchFamily="34" charset="0"/>
                <a:cs typeface="Arial" panose="020B0604020202020204" pitchFamily="34" charset="0"/>
              </a:rPr>
              <a:t> </a:t>
            </a:r>
            <a:r>
              <a:rPr lang="en-US" sz="5000" b="1" dirty="0" err="1">
                <a:solidFill>
                  <a:srgbClr val="242424"/>
                </a:solidFill>
                <a:latin typeface="Arial" panose="020B0604020202020204" pitchFamily="34" charset="0"/>
                <a:cs typeface="Arial" panose="020B0604020202020204" pitchFamily="34" charset="0"/>
              </a:rPr>
              <a:t>đồ</a:t>
            </a:r>
            <a:r>
              <a:rPr lang="en-US" sz="5000" b="1" dirty="0">
                <a:solidFill>
                  <a:srgbClr val="242424"/>
                </a:solidFill>
                <a:latin typeface="Arial" panose="020B0604020202020204" pitchFamily="34" charset="0"/>
                <a:cs typeface="Arial" panose="020B0604020202020204" pitchFamily="34" charset="0"/>
              </a:rPr>
              <a:t>: </a:t>
            </a:r>
          </a:p>
        </p:txBody>
      </p:sp>
      <p:sp>
        <p:nvSpPr>
          <p:cNvPr id="3" name="TextBox 23">
            <a:extLst>
              <a:ext uri="{FF2B5EF4-FFF2-40B4-BE49-F238E27FC236}">
                <a16:creationId xmlns:a16="http://schemas.microsoft.com/office/drawing/2014/main" id="{9333EFAB-32EB-371F-8684-0CFCDA693611}"/>
              </a:ext>
            </a:extLst>
          </p:cNvPr>
          <p:cNvSpPr txBox="1"/>
          <p:nvPr/>
        </p:nvSpPr>
        <p:spPr>
          <a:xfrm>
            <a:off x="990600" y="1873622"/>
            <a:ext cx="11220562" cy="961802"/>
          </a:xfrm>
          <a:prstGeom prst="rect">
            <a:avLst/>
          </a:prstGeom>
        </p:spPr>
        <p:txBody>
          <a:bodyPr wrap="square" lIns="0" tIns="0" rIns="0" bIns="0" rtlCol="0" anchor="t">
            <a:spAutoFit/>
          </a:bodyPr>
          <a:lstStyle/>
          <a:p>
            <a:pPr marL="0" lvl="0" indent="0" algn="l">
              <a:lnSpc>
                <a:spcPts val="7540"/>
              </a:lnSpc>
              <a:spcBef>
                <a:spcPct val="0"/>
              </a:spcBef>
            </a:pPr>
            <a:r>
              <a:rPr lang="en-US" sz="6500" b="1" dirty="0">
                <a:solidFill>
                  <a:srgbClr val="242424"/>
                </a:solidFill>
                <a:latin typeface="Arial" panose="020B0604020202020204" pitchFamily="34" charset="0"/>
                <a:cs typeface="Arial" panose="020B0604020202020204" pitchFamily="34" charset="0"/>
              </a:rPr>
              <a:t>STACKED BAR CHART</a:t>
            </a:r>
            <a:endParaRPr lang="en-US" sz="6500" b="1" u="none" dirty="0">
              <a:solidFill>
                <a:srgbClr val="242424"/>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1716104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1"/>
          <p:cNvPicPr>
            <a:picLocks noChangeAspect="1"/>
          </p:cNvPicPr>
          <p:nvPr/>
        </p:nvPicPr>
        <p:blipFill>
          <a:blip r:embed="rId2"/>
          <a:srcRect/>
          <a:stretch>
            <a:fillRect/>
          </a:stretch>
        </p:blipFill>
        <p:spPr>
          <a:xfrm>
            <a:off x="6553200" y="2002070"/>
            <a:ext cx="1981524" cy="1486143"/>
          </a:xfrm>
          <a:prstGeom prst="rect">
            <a:avLst/>
          </a:prstGeom>
        </p:spPr>
      </p:pic>
      <p:pic>
        <p:nvPicPr>
          <p:cNvPr id="22" name="Picture 22"/>
          <p:cNvPicPr>
            <a:picLocks noChangeAspect="1"/>
          </p:cNvPicPr>
          <p:nvPr/>
        </p:nvPicPr>
        <p:blipFill>
          <a:blip r:embed="rId2"/>
          <a:srcRect/>
          <a:stretch>
            <a:fillRect/>
          </a:stretch>
        </p:blipFill>
        <p:spPr>
          <a:xfrm>
            <a:off x="12369274" y="2008205"/>
            <a:ext cx="1981524" cy="1486143"/>
          </a:xfrm>
          <a:prstGeom prst="rect">
            <a:avLst/>
          </a:prstGeom>
        </p:spPr>
      </p:pic>
      <p:sp>
        <p:nvSpPr>
          <p:cNvPr id="23" name="TextBox 23"/>
          <p:cNvSpPr txBox="1"/>
          <p:nvPr/>
        </p:nvSpPr>
        <p:spPr>
          <a:xfrm>
            <a:off x="-200163" y="1131880"/>
            <a:ext cx="5499850" cy="743793"/>
          </a:xfrm>
          <a:prstGeom prst="rect">
            <a:avLst/>
          </a:prstGeom>
        </p:spPr>
        <p:txBody>
          <a:bodyPr wrap="square" lIns="0" tIns="0" rIns="0" bIns="0" rtlCol="0" anchor="t">
            <a:spAutoFit/>
          </a:bodyPr>
          <a:lstStyle/>
          <a:p>
            <a:pPr marL="0" lvl="0" indent="0" algn="ctr">
              <a:lnSpc>
                <a:spcPts val="5800"/>
              </a:lnSpc>
              <a:spcBef>
                <a:spcPct val="0"/>
              </a:spcBef>
            </a:pPr>
            <a:r>
              <a:rPr lang="en-US" sz="5000" b="1">
                <a:solidFill>
                  <a:srgbClr val="242424"/>
                </a:solidFill>
                <a:latin typeface="Noto Sans" panose="020B0502040504020204" pitchFamily="34" charset="0"/>
                <a:ea typeface="Noto Sans" panose="020B0502040504020204" pitchFamily="34" charset="0"/>
                <a:cs typeface="Noto Sans" panose="020B0502040504020204" pitchFamily="34" charset="0"/>
              </a:rPr>
              <a:t>2.4. Bài toán</a:t>
            </a:r>
            <a:endParaRPr lang="en-US" sz="5000" b="1" dirty="0">
              <a:solidFill>
                <a:srgbClr val="242424"/>
              </a:solidFill>
              <a:latin typeface="Noto Sans" panose="020B0502040504020204" pitchFamily="34" charset="0"/>
              <a:ea typeface="Noto Sans" panose="020B0502040504020204" pitchFamily="34" charset="0"/>
              <a:cs typeface="Noto Sans" panose="020B0502040504020204" pitchFamily="34" charset="0"/>
            </a:endParaRPr>
          </a:p>
        </p:txBody>
      </p:sp>
      <p:sp>
        <p:nvSpPr>
          <p:cNvPr id="38" name="TextBox 23">
            <a:extLst>
              <a:ext uri="{FF2B5EF4-FFF2-40B4-BE49-F238E27FC236}">
                <a16:creationId xmlns:a16="http://schemas.microsoft.com/office/drawing/2014/main" id="{F2F211B4-2776-6848-1186-A283D525B4D5}"/>
              </a:ext>
            </a:extLst>
          </p:cNvPr>
          <p:cNvSpPr txBox="1"/>
          <p:nvPr/>
        </p:nvSpPr>
        <p:spPr>
          <a:xfrm>
            <a:off x="-652157" y="2120157"/>
            <a:ext cx="11948770" cy="743793"/>
          </a:xfrm>
          <a:prstGeom prst="rect">
            <a:avLst/>
          </a:prstGeom>
        </p:spPr>
        <p:txBody>
          <a:bodyPr lIns="0" tIns="0" rIns="0" bIns="0" rtlCol="0" anchor="t">
            <a:spAutoFit/>
          </a:bodyPr>
          <a:lstStyle/>
          <a:p>
            <a:pPr marL="0" lvl="0" indent="0" algn="ctr">
              <a:lnSpc>
                <a:spcPts val="5800"/>
              </a:lnSpc>
              <a:spcBef>
                <a:spcPct val="0"/>
              </a:spcBef>
            </a:pPr>
            <a:r>
              <a:rPr lang="en-US" sz="5000" b="1">
                <a:solidFill>
                  <a:srgbClr val="242424"/>
                </a:solidFill>
                <a:latin typeface="Noto Sans" panose="020B0502040504020204" pitchFamily="34" charset="0"/>
                <a:ea typeface="Noto Sans" panose="020B0502040504020204" pitchFamily="34" charset="0"/>
                <a:cs typeface="Noto Sans" panose="020B0502040504020204" pitchFamily="34" charset="0"/>
              </a:rPr>
              <a:t>2.4.1. Kiểm định giả thuyết</a:t>
            </a:r>
            <a:endParaRPr lang="en-US" sz="5000" b="1" dirty="0">
              <a:solidFill>
                <a:srgbClr val="242424"/>
              </a:solidFill>
              <a:latin typeface="Noto Sans" panose="020B0502040504020204" pitchFamily="34" charset="0"/>
              <a:ea typeface="Noto Sans" panose="020B0502040504020204" pitchFamily="34" charset="0"/>
              <a:cs typeface="Noto Sans" panose="020B0502040504020204" pitchFamily="34" charset="0"/>
            </a:endParaRPr>
          </a:p>
        </p:txBody>
      </p:sp>
      <p:grpSp>
        <p:nvGrpSpPr>
          <p:cNvPr id="63" name="Group 2">
            <a:extLst>
              <a:ext uri="{FF2B5EF4-FFF2-40B4-BE49-F238E27FC236}">
                <a16:creationId xmlns:a16="http://schemas.microsoft.com/office/drawing/2014/main" id="{49F17F1E-704A-D88C-D101-16DBC9A23977}"/>
              </a:ext>
            </a:extLst>
          </p:cNvPr>
          <p:cNvGrpSpPr/>
          <p:nvPr/>
        </p:nvGrpSpPr>
        <p:grpSpPr>
          <a:xfrm>
            <a:off x="920537" y="6938880"/>
            <a:ext cx="692243" cy="692243"/>
            <a:chOff x="0" y="0"/>
            <a:chExt cx="812800" cy="812800"/>
          </a:xfrm>
          <a:solidFill>
            <a:schemeClr val="tx2">
              <a:lumMod val="40000"/>
              <a:lumOff val="60000"/>
            </a:schemeClr>
          </a:solidFill>
        </p:grpSpPr>
        <p:sp>
          <p:nvSpPr>
            <p:cNvPr id="64" name="Freeform 3">
              <a:extLst>
                <a:ext uri="{FF2B5EF4-FFF2-40B4-BE49-F238E27FC236}">
                  <a16:creationId xmlns:a16="http://schemas.microsoft.com/office/drawing/2014/main" id="{7C43F2EF-5DCD-1042-A6F3-0100109FEEA6}"/>
                </a:ext>
              </a:extLst>
            </p:cNvPr>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grpFill/>
          </p:spPr>
          <p:txBody>
            <a:bodyPr/>
            <a:lstStyle/>
            <a:p>
              <a:endParaRPr lang="en-US"/>
            </a:p>
          </p:txBody>
        </p:sp>
        <p:sp>
          <p:nvSpPr>
            <p:cNvPr id="65" name="TextBox 4">
              <a:extLst>
                <a:ext uri="{FF2B5EF4-FFF2-40B4-BE49-F238E27FC236}">
                  <a16:creationId xmlns:a16="http://schemas.microsoft.com/office/drawing/2014/main" id="{0FD13DCE-E688-E84A-2E22-2D6E05152DC3}"/>
                </a:ext>
              </a:extLst>
            </p:cNvPr>
            <p:cNvSpPr txBox="1"/>
            <p:nvPr/>
          </p:nvSpPr>
          <p:spPr>
            <a:xfrm>
              <a:off x="0" y="-38100"/>
              <a:ext cx="812800" cy="850900"/>
            </a:xfrm>
            <a:prstGeom prst="rect">
              <a:avLst/>
            </a:prstGeom>
            <a:solidFill>
              <a:srgbClr val="62A0E1"/>
            </a:solidFill>
          </p:spPr>
          <p:txBody>
            <a:bodyPr lIns="50800" tIns="50800" rIns="50800" bIns="50800" rtlCol="0" anchor="ctr"/>
            <a:lstStyle/>
            <a:p>
              <a:pPr marL="0" lvl="0" indent="0" algn="ctr">
                <a:lnSpc>
                  <a:spcPts val="2940"/>
                </a:lnSpc>
                <a:spcBef>
                  <a:spcPct val="0"/>
                </a:spcBef>
              </a:pPr>
              <a:endParaRPr lang="en-US" sz="2100" u="none">
                <a:solidFill>
                  <a:srgbClr val="242424"/>
                </a:solidFill>
                <a:latin typeface="Noto Sans Bold"/>
              </a:endParaRPr>
            </a:p>
          </p:txBody>
        </p:sp>
      </p:grpSp>
      <p:grpSp>
        <p:nvGrpSpPr>
          <p:cNvPr id="72" name="Group 11">
            <a:extLst>
              <a:ext uri="{FF2B5EF4-FFF2-40B4-BE49-F238E27FC236}">
                <a16:creationId xmlns:a16="http://schemas.microsoft.com/office/drawing/2014/main" id="{BA339756-43D9-528C-9201-E2D2353755D1}"/>
              </a:ext>
            </a:extLst>
          </p:cNvPr>
          <p:cNvGrpSpPr/>
          <p:nvPr/>
        </p:nvGrpSpPr>
        <p:grpSpPr>
          <a:xfrm>
            <a:off x="1612780" y="6938880"/>
            <a:ext cx="266573" cy="692243"/>
            <a:chOff x="0" y="0"/>
            <a:chExt cx="312998" cy="812800"/>
          </a:xfrm>
        </p:grpSpPr>
        <p:sp>
          <p:nvSpPr>
            <p:cNvPr id="73" name="Freeform 12">
              <a:extLst>
                <a:ext uri="{FF2B5EF4-FFF2-40B4-BE49-F238E27FC236}">
                  <a16:creationId xmlns:a16="http://schemas.microsoft.com/office/drawing/2014/main" id="{9C19B3CC-DF82-A1CA-328B-3B61FB43667B}"/>
                </a:ext>
              </a:extLst>
            </p:cNvPr>
            <p:cNvSpPr/>
            <p:nvPr/>
          </p:nvSpPr>
          <p:spPr>
            <a:xfrm>
              <a:off x="0" y="0"/>
              <a:ext cx="312998" cy="812800"/>
            </a:xfrm>
            <a:custGeom>
              <a:avLst/>
              <a:gdLst/>
              <a:ahLst/>
              <a:cxnLst/>
              <a:rect l="l" t="t" r="r" b="b"/>
              <a:pathLst>
                <a:path w="312998" h="812800">
                  <a:moveTo>
                    <a:pt x="0" y="0"/>
                  </a:moveTo>
                  <a:lnTo>
                    <a:pt x="312998" y="0"/>
                  </a:lnTo>
                  <a:lnTo>
                    <a:pt x="312998" y="812800"/>
                  </a:lnTo>
                  <a:lnTo>
                    <a:pt x="0" y="812800"/>
                  </a:lnTo>
                  <a:close/>
                </a:path>
              </a:pathLst>
            </a:custGeom>
            <a:solidFill>
              <a:srgbClr val="242424"/>
            </a:solidFill>
          </p:spPr>
          <p:txBody>
            <a:bodyPr/>
            <a:lstStyle/>
            <a:p>
              <a:endParaRPr lang="en-US"/>
            </a:p>
          </p:txBody>
        </p:sp>
        <p:sp>
          <p:nvSpPr>
            <p:cNvPr id="74" name="TextBox 13">
              <a:extLst>
                <a:ext uri="{FF2B5EF4-FFF2-40B4-BE49-F238E27FC236}">
                  <a16:creationId xmlns:a16="http://schemas.microsoft.com/office/drawing/2014/main" id="{24281C79-EB2A-8D0D-AAC7-1B64BA453AD1}"/>
                </a:ext>
              </a:extLst>
            </p:cNvPr>
            <p:cNvSpPr txBox="1"/>
            <p:nvPr/>
          </p:nvSpPr>
          <p:spPr>
            <a:xfrm>
              <a:off x="0" y="-38100"/>
              <a:ext cx="812800" cy="850900"/>
            </a:xfrm>
            <a:prstGeom prst="rect">
              <a:avLst/>
            </a:prstGeom>
          </p:spPr>
          <p:txBody>
            <a:bodyPr lIns="50800" tIns="50800" rIns="50800" bIns="50800" rtlCol="0" anchor="ctr"/>
            <a:lstStyle/>
            <a:p>
              <a:pPr marL="0" lvl="0" indent="0" algn="ctr">
                <a:lnSpc>
                  <a:spcPts val="2940"/>
                </a:lnSpc>
                <a:spcBef>
                  <a:spcPct val="0"/>
                </a:spcBef>
              </a:pPr>
              <a:endParaRPr/>
            </a:p>
          </p:txBody>
        </p:sp>
      </p:grpSp>
      <p:sp>
        <p:nvSpPr>
          <p:cNvPr id="82" name="TextBox 23">
            <a:extLst>
              <a:ext uri="{FF2B5EF4-FFF2-40B4-BE49-F238E27FC236}">
                <a16:creationId xmlns:a16="http://schemas.microsoft.com/office/drawing/2014/main" id="{C51693B5-C6FC-746B-5DC8-38CFE19BD179}"/>
              </a:ext>
            </a:extLst>
          </p:cNvPr>
          <p:cNvSpPr txBox="1"/>
          <p:nvPr/>
        </p:nvSpPr>
        <p:spPr>
          <a:xfrm>
            <a:off x="890018" y="3902115"/>
            <a:ext cx="8864421" cy="1407565"/>
          </a:xfrm>
          <a:prstGeom prst="rect">
            <a:avLst/>
          </a:prstGeom>
        </p:spPr>
        <p:txBody>
          <a:bodyPr wrap="square" lIns="0" tIns="0" rIns="0" bIns="0" rtlCol="0" anchor="t">
            <a:spAutoFit/>
          </a:bodyPr>
          <a:lstStyle/>
          <a:p>
            <a:pPr lvl="0">
              <a:lnSpc>
                <a:spcPts val="5800"/>
              </a:lnSpc>
              <a:spcBef>
                <a:spcPct val="0"/>
              </a:spcBef>
            </a:pPr>
            <a:r>
              <a:rPr lang="en-US" sz="3200" b="1">
                <a:solidFill>
                  <a:srgbClr val="242424"/>
                </a:solidFill>
                <a:latin typeface="Noto Sans" panose="020B0502040504020204" pitchFamily="34" charset="0"/>
                <a:ea typeface="Noto Sans" panose="020B0502040504020204" pitchFamily="34" charset="0"/>
                <a:cs typeface="Noto Sans" panose="020B0502040504020204" pitchFamily="34" charset="0"/>
              </a:rPr>
              <a:t>a) </a:t>
            </a:r>
            <a:r>
              <a:rPr lang="vi-VN" sz="3200" b="1">
                <a:solidFill>
                  <a:srgbClr val="242424"/>
                </a:solidFill>
                <a:latin typeface="Noto Sans" panose="020B0502040504020204" pitchFamily="34" charset="0"/>
                <a:ea typeface="Noto Sans" panose="020B0502040504020204" pitchFamily="34" charset="0"/>
                <a:cs typeface="Noto Sans" panose="020B0502040504020204" pitchFamily="34" charset="0"/>
              </a:rPr>
              <a:t>Estrogen status có ảnh hưởng đến Tumor size?</a:t>
            </a:r>
            <a:endParaRPr lang="en-US" sz="3200" b="1" dirty="0">
              <a:solidFill>
                <a:srgbClr val="242424"/>
              </a:solidFill>
              <a:latin typeface="Noto Sans" panose="020B0502040504020204" pitchFamily="34" charset="0"/>
              <a:ea typeface="Noto Sans" panose="020B0502040504020204" pitchFamily="34" charset="0"/>
              <a:cs typeface="Noto Sans" panose="020B0502040504020204" pitchFamily="34" charset="0"/>
            </a:endParaRPr>
          </a:p>
        </p:txBody>
      </p:sp>
      <p:sp>
        <p:nvSpPr>
          <p:cNvPr id="86" name="TextBox 29">
            <a:extLst>
              <a:ext uri="{FF2B5EF4-FFF2-40B4-BE49-F238E27FC236}">
                <a16:creationId xmlns:a16="http://schemas.microsoft.com/office/drawing/2014/main" id="{85EDED87-AF16-A2E6-E730-93CC13438A92}"/>
              </a:ext>
            </a:extLst>
          </p:cNvPr>
          <p:cNvSpPr txBox="1"/>
          <p:nvPr/>
        </p:nvSpPr>
        <p:spPr>
          <a:xfrm>
            <a:off x="2019300" y="6085559"/>
            <a:ext cx="9067800" cy="320601"/>
          </a:xfrm>
          <a:prstGeom prst="rect">
            <a:avLst/>
          </a:prstGeom>
        </p:spPr>
        <p:txBody>
          <a:bodyPr wrap="square" lIns="0" tIns="0" rIns="0" bIns="0" rtlCol="0" anchor="t">
            <a:spAutoFit/>
          </a:bodyPr>
          <a:lstStyle/>
          <a:p>
            <a:pPr lvl="0">
              <a:lnSpc>
                <a:spcPts val="2520"/>
              </a:lnSpc>
              <a:spcBef>
                <a:spcPct val="0"/>
              </a:spcBef>
            </a:pPr>
            <a:r>
              <a:rPr lang="vi-VN" sz="2400">
                <a:solidFill>
                  <a:srgbClr val="000000"/>
                </a:solidFill>
                <a:latin typeface="Noto Sans"/>
              </a:rPr>
              <a:t>H0: Estrogen status không ảnh hưởng đến Tumor size</a:t>
            </a:r>
            <a:r>
              <a:rPr lang="en-US" sz="2400">
                <a:solidFill>
                  <a:srgbClr val="000000"/>
                </a:solidFill>
                <a:latin typeface="Noto Sans"/>
              </a:rPr>
              <a:t>.</a:t>
            </a:r>
            <a:endParaRPr lang="en-US" sz="2400" u="none" dirty="0">
              <a:solidFill>
                <a:srgbClr val="000000"/>
              </a:solidFill>
              <a:latin typeface="Noto Sans"/>
            </a:endParaRPr>
          </a:p>
        </p:txBody>
      </p:sp>
      <p:grpSp>
        <p:nvGrpSpPr>
          <p:cNvPr id="24" name="Group 2">
            <a:extLst>
              <a:ext uri="{FF2B5EF4-FFF2-40B4-BE49-F238E27FC236}">
                <a16:creationId xmlns:a16="http://schemas.microsoft.com/office/drawing/2014/main" id="{70F6DB36-3D6F-532C-DDBA-83895FC07223}"/>
              </a:ext>
            </a:extLst>
          </p:cNvPr>
          <p:cNvGrpSpPr/>
          <p:nvPr/>
        </p:nvGrpSpPr>
        <p:grpSpPr>
          <a:xfrm>
            <a:off x="920537" y="5854625"/>
            <a:ext cx="692243" cy="692243"/>
            <a:chOff x="0" y="0"/>
            <a:chExt cx="812800" cy="812800"/>
          </a:xfrm>
          <a:solidFill>
            <a:schemeClr val="tx2">
              <a:lumMod val="40000"/>
              <a:lumOff val="60000"/>
            </a:schemeClr>
          </a:solidFill>
        </p:grpSpPr>
        <p:sp>
          <p:nvSpPr>
            <p:cNvPr id="25" name="Freeform 3">
              <a:extLst>
                <a:ext uri="{FF2B5EF4-FFF2-40B4-BE49-F238E27FC236}">
                  <a16:creationId xmlns:a16="http://schemas.microsoft.com/office/drawing/2014/main" id="{AD2A2829-4830-A660-3E7B-37F778525C37}"/>
                </a:ext>
              </a:extLst>
            </p:cNvPr>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grpFill/>
          </p:spPr>
          <p:txBody>
            <a:bodyPr/>
            <a:lstStyle/>
            <a:p>
              <a:endParaRPr lang="en-US"/>
            </a:p>
          </p:txBody>
        </p:sp>
        <p:sp>
          <p:nvSpPr>
            <p:cNvPr id="27" name="TextBox 4">
              <a:extLst>
                <a:ext uri="{FF2B5EF4-FFF2-40B4-BE49-F238E27FC236}">
                  <a16:creationId xmlns:a16="http://schemas.microsoft.com/office/drawing/2014/main" id="{76412DAC-CFDA-CFBD-FAAE-5221EE07C7C3}"/>
                </a:ext>
              </a:extLst>
            </p:cNvPr>
            <p:cNvSpPr txBox="1"/>
            <p:nvPr/>
          </p:nvSpPr>
          <p:spPr>
            <a:xfrm>
              <a:off x="0" y="-38100"/>
              <a:ext cx="812800" cy="850900"/>
            </a:xfrm>
            <a:prstGeom prst="rect">
              <a:avLst/>
            </a:prstGeom>
            <a:solidFill>
              <a:srgbClr val="62A0E1"/>
            </a:solidFill>
          </p:spPr>
          <p:txBody>
            <a:bodyPr lIns="50800" tIns="50800" rIns="50800" bIns="50800" rtlCol="0" anchor="ctr"/>
            <a:lstStyle/>
            <a:p>
              <a:pPr marL="0" lvl="0" indent="0" algn="ctr">
                <a:lnSpc>
                  <a:spcPts val="2940"/>
                </a:lnSpc>
                <a:spcBef>
                  <a:spcPct val="0"/>
                </a:spcBef>
              </a:pPr>
              <a:endParaRPr lang="en-US" sz="2100" u="none">
                <a:solidFill>
                  <a:srgbClr val="242424"/>
                </a:solidFill>
                <a:latin typeface="Noto Sans Bold"/>
              </a:endParaRPr>
            </a:p>
          </p:txBody>
        </p:sp>
      </p:grpSp>
      <p:grpSp>
        <p:nvGrpSpPr>
          <p:cNvPr id="30" name="Group 11">
            <a:extLst>
              <a:ext uri="{FF2B5EF4-FFF2-40B4-BE49-F238E27FC236}">
                <a16:creationId xmlns:a16="http://schemas.microsoft.com/office/drawing/2014/main" id="{2B83186F-842F-116A-BEB1-1812B14540FE}"/>
              </a:ext>
            </a:extLst>
          </p:cNvPr>
          <p:cNvGrpSpPr/>
          <p:nvPr/>
        </p:nvGrpSpPr>
        <p:grpSpPr>
          <a:xfrm>
            <a:off x="1612780" y="5854625"/>
            <a:ext cx="266573" cy="692243"/>
            <a:chOff x="0" y="0"/>
            <a:chExt cx="312998" cy="812800"/>
          </a:xfrm>
        </p:grpSpPr>
        <p:sp>
          <p:nvSpPr>
            <p:cNvPr id="31" name="Freeform 12">
              <a:extLst>
                <a:ext uri="{FF2B5EF4-FFF2-40B4-BE49-F238E27FC236}">
                  <a16:creationId xmlns:a16="http://schemas.microsoft.com/office/drawing/2014/main" id="{6334C5BF-8C8C-AE43-0A6A-5378F792ED38}"/>
                </a:ext>
              </a:extLst>
            </p:cNvPr>
            <p:cNvSpPr/>
            <p:nvPr/>
          </p:nvSpPr>
          <p:spPr>
            <a:xfrm>
              <a:off x="0" y="0"/>
              <a:ext cx="312998" cy="812800"/>
            </a:xfrm>
            <a:custGeom>
              <a:avLst/>
              <a:gdLst/>
              <a:ahLst/>
              <a:cxnLst/>
              <a:rect l="l" t="t" r="r" b="b"/>
              <a:pathLst>
                <a:path w="312998" h="812800">
                  <a:moveTo>
                    <a:pt x="0" y="0"/>
                  </a:moveTo>
                  <a:lnTo>
                    <a:pt x="312998" y="0"/>
                  </a:lnTo>
                  <a:lnTo>
                    <a:pt x="312998" y="812800"/>
                  </a:lnTo>
                  <a:lnTo>
                    <a:pt x="0" y="812800"/>
                  </a:lnTo>
                  <a:close/>
                </a:path>
              </a:pathLst>
            </a:custGeom>
            <a:solidFill>
              <a:srgbClr val="242424"/>
            </a:solidFill>
          </p:spPr>
          <p:txBody>
            <a:bodyPr/>
            <a:lstStyle/>
            <a:p>
              <a:endParaRPr lang="en-US"/>
            </a:p>
          </p:txBody>
        </p:sp>
        <p:sp>
          <p:nvSpPr>
            <p:cNvPr id="32" name="TextBox 13">
              <a:extLst>
                <a:ext uri="{FF2B5EF4-FFF2-40B4-BE49-F238E27FC236}">
                  <a16:creationId xmlns:a16="http://schemas.microsoft.com/office/drawing/2014/main" id="{CDCFA644-200C-F7F1-6480-CA4CCDF78970}"/>
                </a:ext>
              </a:extLst>
            </p:cNvPr>
            <p:cNvSpPr txBox="1"/>
            <p:nvPr/>
          </p:nvSpPr>
          <p:spPr>
            <a:xfrm>
              <a:off x="0" y="-38100"/>
              <a:ext cx="812800" cy="850900"/>
            </a:xfrm>
            <a:prstGeom prst="rect">
              <a:avLst/>
            </a:prstGeom>
          </p:spPr>
          <p:txBody>
            <a:bodyPr lIns="50800" tIns="50800" rIns="50800" bIns="50800" rtlCol="0" anchor="ctr"/>
            <a:lstStyle/>
            <a:p>
              <a:pPr marL="0" lvl="0" indent="0" algn="ctr">
                <a:lnSpc>
                  <a:spcPts val="2940"/>
                </a:lnSpc>
                <a:spcBef>
                  <a:spcPct val="0"/>
                </a:spcBef>
              </a:pPr>
              <a:endParaRPr/>
            </a:p>
          </p:txBody>
        </p:sp>
      </p:grpSp>
      <p:sp>
        <p:nvSpPr>
          <p:cNvPr id="39" name="TextBox 29">
            <a:extLst>
              <a:ext uri="{FF2B5EF4-FFF2-40B4-BE49-F238E27FC236}">
                <a16:creationId xmlns:a16="http://schemas.microsoft.com/office/drawing/2014/main" id="{F8D12523-85F8-2F92-5B86-7853EDD58AB4}"/>
              </a:ext>
            </a:extLst>
          </p:cNvPr>
          <p:cNvSpPr txBox="1"/>
          <p:nvPr/>
        </p:nvSpPr>
        <p:spPr>
          <a:xfrm>
            <a:off x="2019300" y="7124700"/>
            <a:ext cx="9067800" cy="320601"/>
          </a:xfrm>
          <a:prstGeom prst="rect">
            <a:avLst/>
          </a:prstGeom>
        </p:spPr>
        <p:txBody>
          <a:bodyPr wrap="square" lIns="0" tIns="0" rIns="0" bIns="0" rtlCol="0" anchor="t">
            <a:spAutoFit/>
          </a:bodyPr>
          <a:lstStyle/>
          <a:p>
            <a:pPr lvl="0">
              <a:lnSpc>
                <a:spcPts val="2520"/>
              </a:lnSpc>
              <a:spcBef>
                <a:spcPct val="0"/>
              </a:spcBef>
            </a:pPr>
            <a:r>
              <a:rPr lang="vi-VN" sz="2400">
                <a:solidFill>
                  <a:srgbClr val="000000"/>
                </a:solidFill>
                <a:latin typeface="Noto Sans"/>
              </a:rPr>
              <a:t>H1: Estrogen status ảnh hưởng đến Tumor size</a:t>
            </a:r>
            <a:r>
              <a:rPr lang="en-US" sz="2400">
                <a:solidFill>
                  <a:srgbClr val="000000"/>
                </a:solidFill>
                <a:latin typeface="Noto Sans"/>
              </a:rPr>
              <a:t>.</a:t>
            </a:r>
            <a:endParaRPr lang="en-US" sz="2400" u="none" dirty="0">
              <a:solidFill>
                <a:srgbClr val="000000"/>
              </a:solidFill>
              <a:latin typeface="Noto Sans"/>
            </a:endParaRPr>
          </a:p>
        </p:txBody>
      </p:sp>
      <p:pic>
        <p:nvPicPr>
          <p:cNvPr id="41" name="Picture 40">
            <a:extLst>
              <a:ext uri="{FF2B5EF4-FFF2-40B4-BE49-F238E27FC236}">
                <a16:creationId xmlns:a16="http://schemas.microsoft.com/office/drawing/2014/main" id="{AFBD8216-3A3D-5C54-F091-40F3F9D0E112}"/>
              </a:ext>
            </a:extLst>
          </p:cNvPr>
          <p:cNvPicPr>
            <a:picLocks noChangeAspect="1"/>
          </p:cNvPicPr>
          <p:nvPr/>
        </p:nvPicPr>
        <p:blipFill>
          <a:blip r:embed="rId3"/>
          <a:stretch>
            <a:fillRect/>
          </a:stretch>
        </p:blipFill>
        <p:spPr>
          <a:xfrm>
            <a:off x="10093456" y="3070901"/>
            <a:ext cx="8048625" cy="5743575"/>
          </a:xfrm>
          <a:prstGeom prst="rect">
            <a:avLst/>
          </a:prstGeom>
        </p:spPr>
      </p:pic>
    </p:spTree>
    <p:extLst>
      <p:ext uri="{BB962C8B-B14F-4D97-AF65-F5344CB8AC3E}">
        <p14:creationId xmlns:p14="http://schemas.microsoft.com/office/powerpoint/2010/main" val="390575792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par>
                                <p:cTn id="11" presetID="10" presetClass="entr" presetSubtype="0"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500"/>
                                        <p:tgtEl>
                                          <p:spTgt spid="2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8"/>
                                        </p:tgtEl>
                                        <p:attrNameLst>
                                          <p:attrName>style.visibility</p:attrName>
                                        </p:attrNameLst>
                                      </p:cBhvr>
                                      <p:to>
                                        <p:strVal val="visible"/>
                                      </p:to>
                                    </p:set>
                                    <p:animEffect transition="in" filter="fade">
                                      <p:cBhvr>
                                        <p:cTn id="18" dur="500"/>
                                        <p:tgtEl>
                                          <p:spTgt spid="38"/>
                                        </p:tgtEl>
                                      </p:cBhvr>
                                    </p:animEffect>
                                  </p:childTnLst>
                                </p:cTn>
                              </p:par>
                              <p:par>
                                <p:cTn id="19" presetID="10" presetClass="entr" presetSubtype="0" fill="hold" nodeType="withEffect">
                                  <p:stCondLst>
                                    <p:cond delay="0"/>
                                  </p:stCondLst>
                                  <p:childTnLst>
                                    <p:set>
                                      <p:cBhvr>
                                        <p:cTn id="20" dur="1" fill="hold">
                                          <p:stCondLst>
                                            <p:cond delay="0"/>
                                          </p:stCondLst>
                                        </p:cTn>
                                        <p:tgtEl>
                                          <p:spTgt spid="72"/>
                                        </p:tgtEl>
                                        <p:attrNameLst>
                                          <p:attrName>style.visibility</p:attrName>
                                        </p:attrNameLst>
                                      </p:cBhvr>
                                      <p:to>
                                        <p:strVal val="visible"/>
                                      </p:to>
                                    </p:set>
                                    <p:animEffect transition="in" filter="fade">
                                      <p:cBhvr>
                                        <p:cTn id="21" dur="500"/>
                                        <p:tgtEl>
                                          <p:spTgt spid="72"/>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82"/>
                                        </p:tgtEl>
                                        <p:attrNameLst>
                                          <p:attrName>style.visibility</p:attrName>
                                        </p:attrNameLst>
                                      </p:cBhvr>
                                      <p:to>
                                        <p:strVal val="visible"/>
                                      </p:to>
                                    </p:set>
                                    <p:animEffect transition="in" filter="fade">
                                      <p:cBhvr>
                                        <p:cTn id="24" dur="500"/>
                                        <p:tgtEl>
                                          <p:spTgt spid="82"/>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86"/>
                                        </p:tgtEl>
                                        <p:attrNameLst>
                                          <p:attrName>style.visibility</p:attrName>
                                        </p:attrNameLst>
                                      </p:cBhvr>
                                      <p:to>
                                        <p:strVal val="visible"/>
                                      </p:to>
                                    </p:set>
                                    <p:animEffect transition="in" filter="fade">
                                      <p:cBhvr>
                                        <p:cTn id="27" dur="500"/>
                                        <p:tgtEl>
                                          <p:spTgt spid="86"/>
                                        </p:tgtEl>
                                      </p:cBhvr>
                                    </p:animEffect>
                                  </p:childTnLst>
                                </p:cTn>
                              </p:par>
                              <p:par>
                                <p:cTn id="28" presetID="10" presetClass="entr" presetSubtype="0" fill="hold" nodeType="withEffect">
                                  <p:stCondLst>
                                    <p:cond delay="0"/>
                                  </p:stCondLst>
                                  <p:childTnLst>
                                    <p:set>
                                      <p:cBhvr>
                                        <p:cTn id="29" dur="1" fill="hold">
                                          <p:stCondLst>
                                            <p:cond delay="0"/>
                                          </p:stCondLst>
                                        </p:cTn>
                                        <p:tgtEl>
                                          <p:spTgt spid="63"/>
                                        </p:tgtEl>
                                        <p:attrNameLst>
                                          <p:attrName>style.visibility</p:attrName>
                                        </p:attrNameLst>
                                      </p:cBhvr>
                                      <p:to>
                                        <p:strVal val="visible"/>
                                      </p:to>
                                    </p:set>
                                    <p:animEffect transition="in" filter="fade">
                                      <p:cBhvr>
                                        <p:cTn id="30" dur="500"/>
                                        <p:tgtEl>
                                          <p:spTgt spid="63"/>
                                        </p:tgtEl>
                                      </p:cBhvr>
                                    </p:animEffect>
                                  </p:childTnLst>
                                </p:cTn>
                              </p:par>
                              <p:par>
                                <p:cTn id="31" presetID="10" presetClass="entr" presetSubtype="0" fill="hold" nodeType="withEffect">
                                  <p:stCondLst>
                                    <p:cond delay="0"/>
                                  </p:stCondLst>
                                  <p:childTnLst>
                                    <p:set>
                                      <p:cBhvr>
                                        <p:cTn id="32" dur="1" fill="hold">
                                          <p:stCondLst>
                                            <p:cond delay="0"/>
                                          </p:stCondLst>
                                        </p:cTn>
                                        <p:tgtEl>
                                          <p:spTgt spid="30"/>
                                        </p:tgtEl>
                                        <p:attrNameLst>
                                          <p:attrName>style.visibility</p:attrName>
                                        </p:attrNameLst>
                                      </p:cBhvr>
                                      <p:to>
                                        <p:strVal val="visible"/>
                                      </p:to>
                                    </p:set>
                                    <p:animEffect transition="in" filter="fade">
                                      <p:cBhvr>
                                        <p:cTn id="33" dur="500"/>
                                        <p:tgtEl>
                                          <p:spTgt spid="30"/>
                                        </p:tgtEl>
                                      </p:cBhvr>
                                    </p:animEffect>
                                  </p:childTnLst>
                                </p:cTn>
                              </p:par>
                              <p:par>
                                <p:cTn id="34" presetID="10" presetClass="entr" presetSubtype="0" fill="hold" nodeType="withEffect">
                                  <p:stCondLst>
                                    <p:cond delay="0"/>
                                  </p:stCondLst>
                                  <p:childTnLst>
                                    <p:set>
                                      <p:cBhvr>
                                        <p:cTn id="35" dur="1" fill="hold">
                                          <p:stCondLst>
                                            <p:cond delay="0"/>
                                          </p:stCondLst>
                                        </p:cTn>
                                        <p:tgtEl>
                                          <p:spTgt spid="24"/>
                                        </p:tgtEl>
                                        <p:attrNameLst>
                                          <p:attrName>style.visibility</p:attrName>
                                        </p:attrNameLst>
                                      </p:cBhvr>
                                      <p:to>
                                        <p:strVal val="visible"/>
                                      </p:to>
                                    </p:set>
                                    <p:animEffect transition="in" filter="fade">
                                      <p:cBhvr>
                                        <p:cTn id="36" dur="500"/>
                                        <p:tgtEl>
                                          <p:spTgt spid="24"/>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9"/>
                                        </p:tgtEl>
                                        <p:attrNameLst>
                                          <p:attrName>style.visibility</p:attrName>
                                        </p:attrNameLst>
                                      </p:cBhvr>
                                      <p:to>
                                        <p:strVal val="visible"/>
                                      </p:to>
                                    </p:set>
                                    <p:animEffect transition="in" filter="fade">
                                      <p:cBhvr>
                                        <p:cTn id="39"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38" grpId="0"/>
      <p:bldP spid="82" grpId="0"/>
      <p:bldP spid="86" grpId="0"/>
      <p:bldP spid="39"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1"/>
          <p:cNvPicPr>
            <a:picLocks noChangeAspect="1"/>
          </p:cNvPicPr>
          <p:nvPr/>
        </p:nvPicPr>
        <p:blipFill>
          <a:blip r:embed="rId2"/>
          <a:srcRect/>
          <a:stretch>
            <a:fillRect/>
          </a:stretch>
        </p:blipFill>
        <p:spPr>
          <a:xfrm>
            <a:off x="6553200" y="2002070"/>
            <a:ext cx="1981524" cy="1486143"/>
          </a:xfrm>
          <a:prstGeom prst="rect">
            <a:avLst/>
          </a:prstGeom>
        </p:spPr>
      </p:pic>
      <p:pic>
        <p:nvPicPr>
          <p:cNvPr id="22" name="Picture 22"/>
          <p:cNvPicPr>
            <a:picLocks noChangeAspect="1"/>
          </p:cNvPicPr>
          <p:nvPr/>
        </p:nvPicPr>
        <p:blipFill>
          <a:blip r:embed="rId2"/>
          <a:srcRect/>
          <a:stretch>
            <a:fillRect/>
          </a:stretch>
        </p:blipFill>
        <p:spPr>
          <a:xfrm>
            <a:off x="12369274" y="2008205"/>
            <a:ext cx="1981524" cy="1486143"/>
          </a:xfrm>
          <a:prstGeom prst="rect">
            <a:avLst/>
          </a:prstGeom>
        </p:spPr>
      </p:pic>
      <p:sp>
        <p:nvSpPr>
          <p:cNvPr id="23" name="TextBox 23"/>
          <p:cNvSpPr txBox="1"/>
          <p:nvPr/>
        </p:nvSpPr>
        <p:spPr>
          <a:xfrm>
            <a:off x="-200163" y="1131880"/>
            <a:ext cx="5499850" cy="743793"/>
          </a:xfrm>
          <a:prstGeom prst="rect">
            <a:avLst/>
          </a:prstGeom>
        </p:spPr>
        <p:txBody>
          <a:bodyPr wrap="square" lIns="0" tIns="0" rIns="0" bIns="0" rtlCol="0" anchor="t">
            <a:spAutoFit/>
          </a:bodyPr>
          <a:lstStyle/>
          <a:p>
            <a:pPr marL="0" lvl="0" indent="0" algn="ctr">
              <a:lnSpc>
                <a:spcPts val="5800"/>
              </a:lnSpc>
              <a:spcBef>
                <a:spcPct val="0"/>
              </a:spcBef>
            </a:pPr>
            <a:r>
              <a:rPr lang="en-US" sz="5000" b="1">
                <a:solidFill>
                  <a:srgbClr val="242424"/>
                </a:solidFill>
                <a:latin typeface="Noto Sans" panose="020B0502040504020204" pitchFamily="34" charset="0"/>
                <a:ea typeface="Noto Sans" panose="020B0502040504020204" pitchFamily="34" charset="0"/>
                <a:cs typeface="Noto Sans" panose="020B0502040504020204" pitchFamily="34" charset="0"/>
              </a:rPr>
              <a:t>2.4. Bài toán</a:t>
            </a:r>
            <a:endParaRPr lang="en-US" sz="5000" b="1" dirty="0">
              <a:solidFill>
                <a:srgbClr val="242424"/>
              </a:solidFill>
              <a:latin typeface="Noto Sans" panose="020B0502040504020204" pitchFamily="34" charset="0"/>
              <a:ea typeface="Noto Sans" panose="020B0502040504020204" pitchFamily="34" charset="0"/>
              <a:cs typeface="Noto Sans" panose="020B0502040504020204" pitchFamily="34" charset="0"/>
            </a:endParaRPr>
          </a:p>
        </p:txBody>
      </p:sp>
      <p:sp>
        <p:nvSpPr>
          <p:cNvPr id="38" name="TextBox 23">
            <a:extLst>
              <a:ext uri="{FF2B5EF4-FFF2-40B4-BE49-F238E27FC236}">
                <a16:creationId xmlns:a16="http://schemas.microsoft.com/office/drawing/2014/main" id="{F2F211B4-2776-6848-1186-A283D525B4D5}"/>
              </a:ext>
            </a:extLst>
          </p:cNvPr>
          <p:cNvSpPr txBox="1"/>
          <p:nvPr/>
        </p:nvSpPr>
        <p:spPr>
          <a:xfrm>
            <a:off x="-533400" y="2139874"/>
            <a:ext cx="11948770" cy="743793"/>
          </a:xfrm>
          <a:prstGeom prst="rect">
            <a:avLst/>
          </a:prstGeom>
        </p:spPr>
        <p:txBody>
          <a:bodyPr lIns="0" tIns="0" rIns="0" bIns="0" rtlCol="0" anchor="t">
            <a:spAutoFit/>
          </a:bodyPr>
          <a:lstStyle/>
          <a:p>
            <a:pPr lvl="0" algn="ctr">
              <a:lnSpc>
                <a:spcPts val="5800"/>
              </a:lnSpc>
              <a:spcBef>
                <a:spcPct val="0"/>
              </a:spcBef>
            </a:pPr>
            <a:r>
              <a:rPr lang="en-US" sz="5000" b="1">
                <a:solidFill>
                  <a:srgbClr val="242424"/>
                </a:solidFill>
                <a:latin typeface="Noto Sans" panose="020B0502040504020204" pitchFamily="34" charset="0"/>
                <a:ea typeface="Noto Sans" panose="020B0502040504020204" pitchFamily="34" charset="0"/>
                <a:cs typeface="Noto Sans" panose="020B0502040504020204" pitchFamily="34" charset="0"/>
              </a:rPr>
              <a:t>2.4.1. Kiểm định giả thuyết</a:t>
            </a:r>
            <a:endParaRPr lang="en-US" sz="5000" b="1" dirty="0">
              <a:solidFill>
                <a:srgbClr val="242424"/>
              </a:solidFill>
              <a:latin typeface="Noto Sans" panose="020B0502040504020204" pitchFamily="34" charset="0"/>
              <a:ea typeface="Noto Sans" panose="020B0502040504020204" pitchFamily="34" charset="0"/>
              <a:cs typeface="Noto Sans" panose="020B0502040504020204" pitchFamily="34" charset="0"/>
            </a:endParaRPr>
          </a:p>
        </p:txBody>
      </p:sp>
      <p:sp>
        <p:nvSpPr>
          <p:cNvPr id="82" name="TextBox 23">
            <a:extLst>
              <a:ext uri="{FF2B5EF4-FFF2-40B4-BE49-F238E27FC236}">
                <a16:creationId xmlns:a16="http://schemas.microsoft.com/office/drawing/2014/main" id="{C51693B5-C6FC-746B-5DC8-38CFE19BD179}"/>
              </a:ext>
            </a:extLst>
          </p:cNvPr>
          <p:cNvSpPr txBox="1"/>
          <p:nvPr/>
        </p:nvSpPr>
        <p:spPr>
          <a:xfrm>
            <a:off x="867476" y="3271788"/>
            <a:ext cx="10791124" cy="663771"/>
          </a:xfrm>
          <a:prstGeom prst="rect">
            <a:avLst/>
          </a:prstGeom>
        </p:spPr>
        <p:txBody>
          <a:bodyPr wrap="square" lIns="0" tIns="0" rIns="0" bIns="0" rtlCol="0" anchor="t">
            <a:spAutoFit/>
          </a:bodyPr>
          <a:lstStyle/>
          <a:p>
            <a:pPr lvl="0">
              <a:lnSpc>
                <a:spcPts val="5800"/>
              </a:lnSpc>
              <a:spcBef>
                <a:spcPct val="0"/>
              </a:spcBef>
            </a:pPr>
            <a:r>
              <a:rPr lang="en-US" sz="3200" b="1">
                <a:solidFill>
                  <a:srgbClr val="242424"/>
                </a:solidFill>
                <a:latin typeface="Noto Sans" panose="020B0502040504020204" pitchFamily="34" charset="0"/>
                <a:ea typeface="Noto Sans" panose="020B0502040504020204" pitchFamily="34" charset="0"/>
                <a:cs typeface="Noto Sans" panose="020B0502040504020204" pitchFamily="34" charset="0"/>
              </a:rPr>
              <a:t>a) </a:t>
            </a:r>
            <a:r>
              <a:rPr lang="vi-VN" sz="3200" b="1">
                <a:solidFill>
                  <a:srgbClr val="242424"/>
                </a:solidFill>
                <a:latin typeface="Noto Sans" panose="020B0502040504020204" pitchFamily="34" charset="0"/>
                <a:ea typeface="Noto Sans" panose="020B0502040504020204" pitchFamily="34" charset="0"/>
                <a:cs typeface="Noto Sans" panose="020B0502040504020204" pitchFamily="34" charset="0"/>
              </a:rPr>
              <a:t>Estrogen status có ảnh hưởng đến Tumor size?</a:t>
            </a:r>
            <a:endParaRPr lang="en-US" sz="3200" b="1" dirty="0">
              <a:solidFill>
                <a:srgbClr val="242424"/>
              </a:solidFill>
              <a:latin typeface="Noto Sans" panose="020B0502040504020204" pitchFamily="34" charset="0"/>
              <a:ea typeface="Noto Sans" panose="020B0502040504020204" pitchFamily="34" charset="0"/>
              <a:cs typeface="Noto Sans" panose="020B0502040504020204" pitchFamily="34" charset="0"/>
            </a:endParaRPr>
          </a:p>
        </p:txBody>
      </p:sp>
      <p:pic>
        <p:nvPicPr>
          <p:cNvPr id="3" name="Picture 2">
            <a:extLst>
              <a:ext uri="{FF2B5EF4-FFF2-40B4-BE49-F238E27FC236}">
                <a16:creationId xmlns:a16="http://schemas.microsoft.com/office/drawing/2014/main" id="{E2AEDB8B-8C61-1F99-27F2-5F6927D4CB2D}"/>
              </a:ext>
            </a:extLst>
          </p:cNvPr>
          <p:cNvPicPr>
            <a:picLocks noChangeAspect="1"/>
          </p:cNvPicPr>
          <p:nvPr/>
        </p:nvPicPr>
        <p:blipFill>
          <a:blip r:embed="rId3"/>
          <a:stretch>
            <a:fillRect/>
          </a:stretch>
        </p:blipFill>
        <p:spPr>
          <a:xfrm>
            <a:off x="2133600" y="4323210"/>
            <a:ext cx="14020800" cy="4268217"/>
          </a:xfrm>
          <a:prstGeom prst="rect">
            <a:avLst/>
          </a:prstGeom>
        </p:spPr>
      </p:pic>
      <p:grpSp>
        <p:nvGrpSpPr>
          <p:cNvPr id="4" name="Group 2">
            <a:extLst>
              <a:ext uri="{FF2B5EF4-FFF2-40B4-BE49-F238E27FC236}">
                <a16:creationId xmlns:a16="http://schemas.microsoft.com/office/drawing/2014/main" id="{95C0799D-1F71-D660-73D9-61EC608A5446}"/>
              </a:ext>
            </a:extLst>
          </p:cNvPr>
          <p:cNvGrpSpPr/>
          <p:nvPr/>
        </p:nvGrpSpPr>
        <p:grpSpPr>
          <a:xfrm>
            <a:off x="867476" y="8953500"/>
            <a:ext cx="692243" cy="692243"/>
            <a:chOff x="0" y="0"/>
            <a:chExt cx="812800" cy="812800"/>
          </a:xfrm>
          <a:solidFill>
            <a:schemeClr val="tx2">
              <a:lumMod val="40000"/>
              <a:lumOff val="60000"/>
            </a:schemeClr>
          </a:solidFill>
        </p:grpSpPr>
        <p:sp>
          <p:nvSpPr>
            <p:cNvPr id="5" name="Freeform 3">
              <a:extLst>
                <a:ext uri="{FF2B5EF4-FFF2-40B4-BE49-F238E27FC236}">
                  <a16:creationId xmlns:a16="http://schemas.microsoft.com/office/drawing/2014/main" id="{99047C08-AB28-E487-4FF5-083F708F60D1}"/>
                </a:ext>
              </a:extLst>
            </p:cNvPr>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grpFill/>
          </p:spPr>
          <p:txBody>
            <a:bodyPr/>
            <a:lstStyle/>
            <a:p>
              <a:endParaRPr lang="en-US"/>
            </a:p>
          </p:txBody>
        </p:sp>
        <p:sp>
          <p:nvSpPr>
            <p:cNvPr id="6" name="TextBox 4">
              <a:extLst>
                <a:ext uri="{FF2B5EF4-FFF2-40B4-BE49-F238E27FC236}">
                  <a16:creationId xmlns:a16="http://schemas.microsoft.com/office/drawing/2014/main" id="{3BAE6720-61B1-E7F9-1A61-22820BA57703}"/>
                </a:ext>
              </a:extLst>
            </p:cNvPr>
            <p:cNvSpPr txBox="1"/>
            <p:nvPr/>
          </p:nvSpPr>
          <p:spPr>
            <a:xfrm>
              <a:off x="0" y="-38100"/>
              <a:ext cx="812800" cy="850900"/>
            </a:xfrm>
            <a:prstGeom prst="rect">
              <a:avLst/>
            </a:prstGeom>
            <a:solidFill>
              <a:srgbClr val="62A0E1"/>
            </a:solidFill>
          </p:spPr>
          <p:txBody>
            <a:bodyPr lIns="50800" tIns="50800" rIns="50800" bIns="50800" rtlCol="0" anchor="ctr"/>
            <a:lstStyle/>
            <a:p>
              <a:pPr marL="0" lvl="0" indent="0" algn="ctr">
                <a:lnSpc>
                  <a:spcPts val="2940"/>
                </a:lnSpc>
                <a:spcBef>
                  <a:spcPct val="0"/>
                </a:spcBef>
              </a:pPr>
              <a:endParaRPr lang="en-US" sz="2100" u="none">
                <a:solidFill>
                  <a:srgbClr val="242424"/>
                </a:solidFill>
                <a:latin typeface="Noto Sans Bold"/>
              </a:endParaRPr>
            </a:p>
          </p:txBody>
        </p:sp>
      </p:grpSp>
      <p:grpSp>
        <p:nvGrpSpPr>
          <p:cNvPr id="7" name="Group 11">
            <a:extLst>
              <a:ext uri="{FF2B5EF4-FFF2-40B4-BE49-F238E27FC236}">
                <a16:creationId xmlns:a16="http://schemas.microsoft.com/office/drawing/2014/main" id="{E0E8E8B1-870C-7E8C-1D78-B5869DAC1218}"/>
              </a:ext>
            </a:extLst>
          </p:cNvPr>
          <p:cNvGrpSpPr/>
          <p:nvPr/>
        </p:nvGrpSpPr>
        <p:grpSpPr>
          <a:xfrm>
            <a:off x="1559719" y="8953500"/>
            <a:ext cx="266573" cy="692243"/>
            <a:chOff x="0" y="0"/>
            <a:chExt cx="312998" cy="812800"/>
          </a:xfrm>
        </p:grpSpPr>
        <p:sp>
          <p:nvSpPr>
            <p:cNvPr id="8" name="Freeform 12">
              <a:extLst>
                <a:ext uri="{FF2B5EF4-FFF2-40B4-BE49-F238E27FC236}">
                  <a16:creationId xmlns:a16="http://schemas.microsoft.com/office/drawing/2014/main" id="{D22129AE-C533-D3A1-A9BC-CC015A1E68A1}"/>
                </a:ext>
              </a:extLst>
            </p:cNvPr>
            <p:cNvSpPr/>
            <p:nvPr/>
          </p:nvSpPr>
          <p:spPr>
            <a:xfrm>
              <a:off x="0" y="0"/>
              <a:ext cx="312998" cy="812800"/>
            </a:xfrm>
            <a:custGeom>
              <a:avLst/>
              <a:gdLst/>
              <a:ahLst/>
              <a:cxnLst/>
              <a:rect l="l" t="t" r="r" b="b"/>
              <a:pathLst>
                <a:path w="312998" h="812800">
                  <a:moveTo>
                    <a:pt x="0" y="0"/>
                  </a:moveTo>
                  <a:lnTo>
                    <a:pt x="312998" y="0"/>
                  </a:lnTo>
                  <a:lnTo>
                    <a:pt x="312998" y="812800"/>
                  </a:lnTo>
                  <a:lnTo>
                    <a:pt x="0" y="812800"/>
                  </a:lnTo>
                  <a:close/>
                </a:path>
              </a:pathLst>
            </a:custGeom>
            <a:solidFill>
              <a:srgbClr val="242424"/>
            </a:solidFill>
          </p:spPr>
          <p:txBody>
            <a:bodyPr/>
            <a:lstStyle/>
            <a:p>
              <a:endParaRPr lang="en-US"/>
            </a:p>
          </p:txBody>
        </p:sp>
        <p:sp>
          <p:nvSpPr>
            <p:cNvPr id="9" name="TextBox 13">
              <a:extLst>
                <a:ext uri="{FF2B5EF4-FFF2-40B4-BE49-F238E27FC236}">
                  <a16:creationId xmlns:a16="http://schemas.microsoft.com/office/drawing/2014/main" id="{983939E0-A212-68FE-B46F-8EBF547913F5}"/>
                </a:ext>
              </a:extLst>
            </p:cNvPr>
            <p:cNvSpPr txBox="1"/>
            <p:nvPr/>
          </p:nvSpPr>
          <p:spPr>
            <a:xfrm>
              <a:off x="0" y="-38100"/>
              <a:ext cx="812800" cy="850900"/>
            </a:xfrm>
            <a:prstGeom prst="rect">
              <a:avLst/>
            </a:prstGeom>
          </p:spPr>
          <p:txBody>
            <a:bodyPr lIns="50800" tIns="50800" rIns="50800" bIns="50800" rtlCol="0" anchor="ctr"/>
            <a:lstStyle/>
            <a:p>
              <a:pPr marL="0" lvl="0" indent="0" algn="ctr">
                <a:lnSpc>
                  <a:spcPts val="2940"/>
                </a:lnSpc>
                <a:spcBef>
                  <a:spcPct val="0"/>
                </a:spcBef>
              </a:pPr>
              <a:endParaRPr/>
            </a:p>
          </p:txBody>
        </p:sp>
      </p:grpSp>
      <p:sp>
        <p:nvSpPr>
          <p:cNvPr id="10" name="TextBox 29">
            <a:extLst>
              <a:ext uri="{FF2B5EF4-FFF2-40B4-BE49-F238E27FC236}">
                <a16:creationId xmlns:a16="http://schemas.microsoft.com/office/drawing/2014/main" id="{FB7BC84A-82CF-CE3A-66C0-C88169EF7435}"/>
              </a:ext>
            </a:extLst>
          </p:cNvPr>
          <p:cNvSpPr txBox="1"/>
          <p:nvPr/>
        </p:nvSpPr>
        <p:spPr>
          <a:xfrm>
            <a:off x="2133600" y="9155120"/>
            <a:ext cx="9067800" cy="320601"/>
          </a:xfrm>
          <a:prstGeom prst="rect">
            <a:avLst/>
          </a:prstGeom>
        </p:spPr>
        <p:txBody>
          <a:bodyPr wrap="square" lIns="0" tIns="0" rIns="0" bIns="0" rtlCol="0" anchor="t">
            <a:spAutoFit/>
          </a:bodyPr>
          <a:lstStyle/>
          <a:p>
            <a:pPr lvl="0">
              <a:lnSpc>
                <a:spcPts val="2520"/>
              </a:lnSpc>
              <a:spcBef>
                <a:spcPct val="0"/>
              </a:spcBef>
            </a:pPr>
            <a:r>
              <a:rPr lang="en-US" sz="2400">
                <a:solidFill>
                  <a:srgbClr val="000000"/>
                </a:solidFill>
                <a:latin typeface="Noto Sans"/>
              </a:rPr>
              <a:t>p(0.00156) &lt; 0.05 =&gt; bác bỏ H0, chấp nhận H1.</a:t>
            </a:r>
            <a:endParaRPr lang="en-US" sz="2400" u="none" dirty="0">
              <a:solidFill>
                <a:srgbClr val="000000"/>
              </a:solidFill>
              <a:latin typeface="Noto Sans"/>
            </a:endParaRPr>
          </a:p>
        </p:txBody>
      </p:sp>
    </p:spTree>
    <p:extLst>
      <p:ext uri="{BB962C8B-B14F-4D97-AF65-F5344CB8AC3E}">
        <p14:creationId xmlns:p14="http://schemas.microsoft.com/office/powerpoint/2010/main" val="385737332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par>
                                <p:cTn id="11" presetID="10" presetClass="entr" presetSubtype="0"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500"/>
                                        <p:tgtEl>
                                          <p:spTgt spid="2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8"/>
                                        </p:tgtEl>
                                        <p:attrNameLst>
                                          <p:attrName>style.visibility</p:attrName>
                                        </p:attrNameLst>
                                      </p:cBhvr>
                                      <p:to>
                                        <p:strVal val="visible"/>
                                      </p:to>
                                    </p:set>
                                    <p:animEffect transition="in" filter="fade">
                                      <p:cBhvr>
                                        <p:cTn id="18" dur="500"/>
                                        <p:tgtEl>
                                          <p:spTgt spid="38"/>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82"/>
                                        </p:tgtEl>
                                        <p:attrNameLst>
                                          <p:attrName>style.visibility</p:attrName>
                                        </p:attrNameLst>
                                      </p:cBhvr>
                                      <p:to>
                                        <p:strVal val="visible"/>
                                      </p:to>
                                    </p:set>
                                    <p:animEffect transition="in" filter="fade">
                                      <p:cBhvr>
                                        <p:cTn id="21" dur="500"/>
                                        <p:tgtEl>
                                          <p:spTgt spid="82"/>
                                        </p:tgtEl>
                                      </p:cBhvr>
                                    </p:animEffect>
                                  </p:childTnLst>
                                </p:cTn>
                              </p:par>
                              <p:par>
                                <p:cTn id="22" presetID="10" presetClass="entr" presetSubtype="0" fill="hold"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500"/>
                                        <p:tgtEl>
                                          <p:spTgt spid="7"/>
                                        </p:tgtEl>
                                      </p:cBhvr>
                                    </p:animEffect>
                                  </p:childTnLst>
                                </p:cTn>
                              </p:par>
                              <p:par>
                                <p:cTn id="25" presetID="10" presetClass="entr" presetSubtype="0" fill="hold" nodeType="with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500"/>
                                        <p:tgtEl>
                                          <p:spTgt spid="4"/>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fade">
                                      <p:cBhvr>
                                        <p:cTn id="3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38" grpId="0"/>
      <p:bldP spid="82" grpId="0"/>
      <p:bldP spid="10"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1"/>
          <p:cNvPicPr>
            <a:picLocks noChangeAspect="1"/>
          </p:cNvPicPr>
          <p:nvPr/>
        </p:nvPicPr>
        <p:blipFill>
          <a:blip r:embed="rId2"/>
          <a:srcRect/>
          <a:stretch>
            <a:fillRect/>
          </a:stretch>
        </p:blipFill>
        <p:spPr>
          <a:xfrm>
            <a:off x="6553200" y="2002070"/>
            <a:ext cx="1981524" cy="1486143"/>
          </a:xfrm>
          <a:prstGeom prst="rect">
            <a:avLst/>
          </a:prstGeom>
        </p:spPr>
      </p:pic>
      <p:pic>
        <p:nvPicPr>
          <p:cNvPr id="22" name="Picture 22"/>
          <p:cNvPicPr>
            <a:picLocks noChangeAspect="1"/>
          </p:cNvPicPr>
          <p:nvPr/>
        </p:nvPicPr>
        <p:blipFill>
          <a:blip r:embed="rId2"/>
          <a:srcRect/>
          <a:stretch>
            <a:fillRect/>
          </a:stretch>
        </p:blipFill>
        <p:spPr>
          <a:xfrm>
            <a:off x="12369274" y="2008205"/>
            <a:ext cx="1981524" cy="1486143"/>
          </a:xfrm>
          <a:prstGeom prst="rect">
            <a:avLst/>
          </a:prstGeom>
        </p:spPr>
      </p:pic>
      <p:sp>
        <p:nvSpPr>
          <p:cNvPr id="23" name="TextBox 23"/>
          <p:cNvSpPr txBox="1"/>
          <p:nvPr/>
        </p:nvSpPr>
        <p:spPr>
          <a:xfrm>
            <a:off x="-200163" y="1131880"/>
            <a:ext cx="5499850" cy="743793"/>
          </a:xfrm>
          <a:prstGeom prst="rect">
            <a:avLst/>
          </a:prstGeom>
        </p:spPr>
        <p:txBody>
          <a:bodyPr wrap="square" lIns="0" tIns="0" rIns="0" bIns="0" rtlCol="0" anchor="t">
            <a:spAutoFit/>
          </a:bodyPr>
          <a:lstStyle/>
          <a:p>
            <a:pPr marL="0" lvl="0" indent="0" algn="ctr">
              <a:lnSpc>
                <a:spcPts val="5800"/>
              </a:lnSpc>
              <a:spcBef>
                <a:spcPct val="0"/>
              </a:spcBef>
            </a:pPr>
            <a:r>
              <a:rPr lang="en-US" sz="5000" b="1">
                <a:solidFill>
                  <a:srgbClr val="242424"/>
                </a:solidFill>
                <a:latin typeface="Noto Sans" panose="020B0502040504020204" pitchFamily="34" charset="0"/>
                <a:ea typeface="Noto Sans" panose="020B0502040504020204" pitchFamily="34" charset="0"/>
                <a:cs typeface="Noto Sans" panose="020B0502040504020204" pitchFamily="34" charset="0"/>
              </a:rPr>
              <a:t>2.4. Bài toán</a:t>
            </a:r>
            <a:endParaRPr lang="en-US" sz="5000" b="1" dirty="0">
              <a:solidFill>
                <a:srgbClr val="242424"/>
              </a:solidFill>
              <a:latin typeface="Noto Sans" panose="020B0502040504020204" pitchFamily="34" charset="0"/>
              <a:ea typeface="Noto Sans" panose="020B0502040504020204" pitchFamily="34" charset="0"/>
              <a:cs typeface="Noto Sans" panose="020B0502040504020204" pitchFamily="34" charset="0"/>
            </a:endParaRPr>
          </a:p>
        </p:txBody>
      </p:sp>
      <p:sp>
        <p:nvSpPr>
          <p:cNvPr id="38" name="TextBox 23">
            <a:extLst>
              <a:ext uri="{FF2B5EF4-FFF2-40B4-BE49-F238E27FC236}">
                <a16:creationId xmlns:a16="http://schemas.microsoft.com/office/drawing/2014/main" id="{F2F211B4-2776-6848-1186-A283D525B4D5}"/>
              </a:ext>
            </a:extLst>
          </p:cNvPr>
          <p:cNvSpPr txBox="1"/>
          <p:nvPr/>
        </p:nvSpPr>
        <p:spPr>
          <a:xfrm>
            <a:off x="-533400" y="1990440"/>
            <a:ext cx="11948770" cy="743793"/>
          </a:xfrm>
          <a:prstGeom prst="rect">
            <a:avLst/>
          </a:prstGeom>
        </p:spPr>
        <p:txBody>
          <a:bodyPr lIns="0" tIns="0" rIns="0" bIns="0" rtlCol="0" anchor="t">
            <a:spAutoFit/>
          </a:bodyPr>
          <a:lstStyle/>
          <a:p>
            <a:pPr lvl="0" algn="ctr">
              <a:lnSpc>
                <a:spcPts val="5800"/>
              </a:lnSpc>
              <a:spcBef>
                <a:spcPct val="0"/>
              </a:spcBef>
            </a:pPr>
            <a:r>
              <a:rPr lang="en-US" sz="5000" b="1">
                <a:solidFill>
                  <a:srgbClr val="242424"/>
                </a:solidFill>
                <a:latin typeface="Noto Sans" panose="020B0502040504020204" pitchFamily="34" charset="0"/>
                <a:ea typeface="Noto Sans" panose="020B0502040504020204" pitchFamily="34" charset="0"/>
                <a:cs typeface="Noto Sans" panose="020B0502040504020204" pitchFamily="34" charset="0"/>
              </a:rPr>
              <a:t>2.4.1. Kiểm định giả thuyết</a:t>
            </a:r>
            <a:endParaRPr lang="en-US" sz="5000" b="1" dirty="0">
              <a:solidFill>
                <a:srgbClr val="242424"/>
              </a:solidFill>
              <a:latin typeface="Noto Sans" panose="020B0502040504020204" pitchFamily="34" charset="0"/>
              <a:ea typeface="Noto Sans" panose="020B0502040504020204" pitchFamily="34" charset="0"/>
              <a:cs typeface="Noto Sans" panose="020B0502040504020204" pitchFamily="34" charset="0"/>
            </a:endParaRPr>
          </a:p>
        </p:txBody>
      </p:sp>
      <p:grpSp>
        <p:nvGrpSpPr>
          <p:cNvPr id="63" name="Group 2">
            <a:extLst>
              <a:ext uri="{FF2B5EF4-FFF2-40B4-BE49-F238E27FC236}">
                <a16:creationId xmlns:a16="http://schemas.microsoft.com/office/drawing/2014/main" id="{49F17F1E-704A-D88C-D101-16DBC9A23977}"/>
              </a:ext>
            </a:extLst>
          </p:cNvPr>
          <p:cNvGrpSpPr/>
          <p:nvPr/>
        </p:nvGrpSpPr>
        <p:grpSpPr>
          <a:xfrm>
            <a:off x="920537" y="6938880"/>
            <a:ext cx="692243" cy="692243"/>
            <a:chOff x="0" y="0"/>
            <a:chExt cx="812800" cy="812800"/>
          </a:xfrm>
          <a:solidFill>
            <a:schemeClr val="tx2">
              <a:lumMod val="40000"/>
              <a:lumOff val="60000"/>
            </a:schemeClr>
          </a:solidFill>
        </p:grpSpPr>
        <p:sp>
          <p:nvSpPr>
            <p:cNvPr id="64" name="Freeform 3">
              <a:extLst>
                <a:ext uri="{FF2B5EF4-FFF2-40B4-BE49-F238E27FC236}">
                  <a16:creationId xmlns:a16="http://schemas.microsoft.com/office/drawing/2014/main" id="{7C43F2EF-5DCD-1042-A6F3-0100109FEEA6}"/>
                </a:ext>
              </a:extLst>
            </p:cNvPr>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grpFill/>
          </p:spPr>
          <p:txBody>
            <a:bodyPr/>
            <a:lstStyle/>
            <a:p>
              <a:endParaRPr lang="en-US"/>
            </a:p>
          </p:txBody>
        </p:sp>
        <p:sp>
          <p:nvSpPr>
            <p:cNvPr id="65" name="TextBox 4">
              <a:extLst>
                <a:ext uri="{FF2B5EF4-FFF2-40B4-BE49-F238E27FC236}">
                  <a16:creationId xmlns:a16="http://schemas.microsoft.com/office/drawing/2014/main" id="{0FD13DCE-E688-E84A-2E22-2D6E05152DC3}"/>
                </a:ext>
              </a:extLst>
            </p:cNvPr>
            <p:cNvSpPr txBox="1"/>
            <p:nvPr/>
          </p:nvSpPr>
          <p:spPr>
            <a:xfrm>
              <a:off x="0" y="-38100"/>
              <a:ext cx="812800" cy="850900"/>
            </a:xfrm>
            <a:prstGeom prst="rect">
              <a:avLst/>
            </a:prstGeom>
            <a:solidFill>
              <a:srgbClr val="62A0E1"/>
            </a:solidFill>
          </p:spPr>
          <p:txBody>
            <a:bodyPr lIns="50800" tIns="50800" rIns="50800" bIns="50800" rtlCol="0" anchor="ctr"/>
            <a:lstStyle/>
            <a:p>
              <a:pPr marL="0" lvl="0" indent="0" algn="ctr">
                <a:lnSpc>
                  <a:spcPts val="2940"/>
                </a:lnSpc>
                <a:spcBef>
                  <a:spcPct val="0"/>
                </a:spcBef>
              </a:pPr>
              <a:endParaRPr lang="en-US" sz="2100" u="none">
                <a:solidFill>
                  <a:srgbClr val="242424"/>
                </a:solidFill>
                <a:latin typeface="Noto Sans Bold"/>
              </a:endParaRPr>
            </a:p>
          </p:txBody>
        </p:sp>
      </p:grpSp>
      <p:grpSp>
        <p:nvGrpSpPr>
          <p:cNvPr id="72" name="Group 11">
            <a:extLst>
              <a:ext uri="{FF2B5EF4-FFF2-40B4-BE49-F238E27FC236}">
                <a16:creationId xmlns:a16="http://schemas.microsoft.com/office/drawing/2014/main" id="{BA339756-43D9-528C-9201-E2D2353755D1}"/>
              </a:ext>
            </a:extLst>
          </p:cNvPr>
          <p:cNvGrpSpPr/>
          <p:nvPr/>
        </p:nvGrpSpPr>
        <p:grpSpPr>
          <a:xfrm>
            <a:off x="1612780" y="6938880"/>
            <a:ext cx="266573" cy="692243"/>
            <a:chOff x="0" y="0"/>
            <a:chExt cx="312998" cy="812800"/>
          </a:xfrm>
        </p:grpSpPr>
        <p:sp>
          <p:nvSpPr>
            <p:cNvPr id="73" name="Freeform 12">
              <a:extLst>
                <a:ext uri="{FF2B5EF4-FFF2-40B4-BE49-F238E27FC236}">
                  <a16:creationId xmlns:a16="http://schemas.microsoft.com/office/drawing/2014/main" id="{9C19B3CC-DF82-A1CA-328B-3B61FB43667B}"/>
                </a:ext>
              </a:extLst>
            </p:cNvPr>
            <p:cNvSpPr/>
            <p:nvPr/>
          </p:nvSpPr>
          <p:spPr>
            <a:xfrm>
              <a:off x="0" y="0"/>
              <a:ext cx="312998" cy="812800"/>
            </a:xfrm>
            <a:custGeom>
              <a:avLst/>
              <a:gdLst/>
              <a:ahLst/>
              <a:cxnLst/>
              <a:rect l="l" t="t" r="r" b="b"/>
              <a:pathLst>
                <a:path w="312998" h="812800">
                  <a:moveTo>
                    <a:pt x="0" y="0"/>
                  </a:moveTo>
                  <a:lnTo>
                    <a:pt x="312998" y="0"/>
                  </a:lnTo>
                  <a:lnTo>
                    <a:pt x="312998" y="812800"/>
                  </a:lnTo>
                  <a:lnTo>
                    <a:pt x="0" y="812800"/>
                  </a:lnTo>
                  <a:close/>
                </a:path>
              </a:pathLst>
            </a:custGeom>
            <a:solidFill>
              <a:srgbClr val="242424"/>
            </a:solidFill>
          </p:spPr>
          <p:txBody>
            <a:bodyPr/>
            <a:lstStyle/>
            <a:p>
              <a:endParaRPr lang="en-US"/>
            </a:p>
          </p:txBody>
        </p:sp>
        <p:sp>
          <p:nvSpPr>
            <p:cNvPr id="74" name="TextBox 13">
              <a:extLst>
                <a:ext uri="{FF2B5EF4-FFF2-40B4-BE49-F238E27FC236}">
                  <a16:creationId xmlns:a16="http://schemas.microsoft.com/office/drawing/2014/main" id="{24281C79-EB2A-8D0D-AAC7-1B64BA453AD1}"/>
                </a:ext>
              </a:extLst>
            </p:cNvPr>
            <p:cNvSpPr txBox="1"/>
            <p:nvPr/>
          </p:nvSpPr>
          <p:spPr>
            <a:xfrm>
              <a:off x="0" y="-38100"/>
              <a:ext cx="812800" cy="850900"/>
            </a:xfrm>
            <a:prstGeom prst="rect">
              <a:avLst/>
            </a:prstGeom>
          </p:spPr>
          <p:txBody>
            <a:bodyPr lIns="50800" tIns="50800" rIns="50800" bIns="50800" rtlCol="0" anchor="ctr"/>
            <a:lstStyle/>
            <a:p>
              <a:pPr marL="0" lvl="0" indent="0" algn="ctr">
                <a:lnSpc>
                  <a:spcPts val="2940"/>
                </a:lnSpc>
                <a:spcBef>
                  <a:spcPct val="0"/>
                </a:spcBef>
              </a:pPr>
              <a:endParaRPr/>
            </a:p>
          </p:txBody>
        </p:sp>
      </p:grpSp>
      <p:sp>
        <p:nvSpPr>
          <p:cNvPr id="82" name="TextBox 23">
            <a:extLst>
              <a:ext uri="{FF2B5EF4-FFF2-40B4-BE49-F238E27FC236}">
                <a16:creationId xmlns:a16="http://schemas.microsoft.com/office/drawing/2014/main" id="{C51693B5-C6FC-746B-5DC8-38CFE19BD179}"/>
              </a:ext>
            </a:extLst>
          </p:cNvPr>
          <p:cNvSpPr txBox="1"/>
          <p:nvPr/>
        </p:nvSpPr>
        <p:spPr>
          <a:xfrm>
            <a:off x="890018" y="3902115"/>
            <a:ext cx="8864421" cy="1407565"/>
          </a:xfrm>
          <a:prstGeom prst="rect">
            <a:avLst/>
          </a:prstGeom>
        </p:spPr>
        <p:txBody>
          <a:bodyPr wrap="square" lIns="0" tIns="0" rIns="0" bIns="0" rtlCol="0" anchor="t">
            <a:spAutoFit/>
          </a:bodyPr>
          <a:lstStyle/>
          <a:p>
            <a:pPr lvl="0">
              <a:lnSpc>
                <a:spcPts val="5800"/>
              </a:lnSpc>
              <a:spcBef>
                <a:spcPct val="0"/>
              </a:spcBef>
            </a:pPr>
            <a:r>
              <a:rPr lang="en-US" sz="3200" b="1">
                <a:solidFill>
                  <a:srgbClr val="242424"/>
                </a:solidFill>
                <a:latin typeface="Noto Sans" panose="020B0502040504020204" pitchFamily="34" charset="0"/>
                <a:ea typeface="Noto Sans" panose="020B0502040504020204" pitchFamily="34" charset="0"/>
                <a:cs typeface="Noto Sans" panose="020B0502040504020204" pitchFamily="34" charset="0"/>
              </a:rPr>
              <a:t>b) </a:t>
            </a:r>
            <a:r>
              <a:rPr lang="vi-VN" sz="3200" b="1">
                <a:solidFill>
                  <a:srgbClr val="242424"/>
                </a:solidFill>
                <a:latin typeface="Noto Sans" panose="020B0502040504020204" pitchFamily="34" charset="0"/>
                <a:ea typeface="Noto Sans" panose="020B0502040504020204" pitchFamily="34" charset="0"/>
                <a:cs typeface="Noto Sans" panose="020B0502040504020204" pitchFamily="34" charset="0"/>
              </a:rPr>
              <a:t>Estrogen status có ảnh hưởng đến </a:t>
            </a:r>
            <a:r>
              <a:rPr lang="en-US" sz="3200" b="1">
                <a:solidFill>
                  <a:srgbClr val="242424"/>
                </a:solidFill>
                <a:latin typeface="Noto Sans" panose="020B0502040504020204" pitchFamily="34" charset="0"/>
                <a:ea typeface="Noto Sans" panose="020B0502040504020204" pitchFamily="34" charset="0"/>
                <a:cs typeface="Noto Sans" panose="020B0502040504020204" pitchFamily="34" charset="0"/>
              </a:rPr>
              <a:t>6thStage?</a:t>
            </a:r>
            <a:endParaRPr lang="en-US" sz="3200" b="1" dirty="0">
              <a:solidFill>
                <a:srgbClr val="242424"/>
              </a:solidFill>
              <a:latin typeface="Noto Sans" panose="020B0502040504020204" pitchFamily="34" charset="0"/>
              <a:ea typeface="Noto Sans" panose="020B0502040504020204" pitchFamily="34" charset="0"/>
              <a:cs typeface="Noto Sans" panose="020B0502040504020204" pitchFamily="34" charset="0"/>
            </a:endParaRPr>
          </a:p>
        </p:txBody>
      </p:sp>
      <p:sp>
        <p:nvSpPr>
          <p:cNvPr id="86" name="TextBox 29">
            <a:extLst>
              <a:ext uri="{FF2B5EF4-FFF2-40B4-BE49-F238E27FC236}">
                <a16:creationId xmlns:a16="http://schemas.microsoft.com/office/drawing/2014/main" id="{85EDED87-AF16-A2E6-E730-93CC13438A92}"/>
              </a:ext>
            </a:extLst>
          </p:cNvPr>
          <p:cNvSpPr txBox="1"/>
          <p:nvPr/>
        </p:nvSpPr>
        <p:spPr>
          <a:xfrm>
            <a:off x="2019300" y="6085559"/>
            <a:ext cx="9067800" cy="320601"/>
          </a:xfrm>
          <a:prstGeom prst="rect">
            <a:avLst/>
          </a:prstGeom>
        </p:spPr>
        <p:txBody>
          <a:bodyPr wrap="square" lIns="0" tIns="0" rIns="0" bIns="0" rtlCol="0" anchor="t">
            <a:spAutoFit/>
          </a:bodyPr>
          <a:lstStyle/>
          <a:p>
            <a:pPr lvl="0">
              <a:lnSpc>
                <a:spcPts val="2520"/>
              </a:lnSpc>
              <a:spcBef>
                <a:spcPct val="0"/>
              </a:spcBef>
            </a:pPr>
            <a:r>
              <a:rPr lang="vi-VN" sz="2400">
                <a:solidFill>
                  <a:srgbClr val="000000"/>
                </a:solidFill>
                <a:latin typeface="Noto Sans"/>
              </a:rPr>
              <a:t>H0: Estrogen status không ảnh hưởng đến </a:t>
            </a:r>
            <a:r>
              <a:rPr lang="en-US" sz="2400">
                <a:solidFill>
                  <a:srgbClr val="000000"/>
                </a:solidFill>
                <a:latin typeface="Noto Sans"/>
              </a:rPr>
              <a:t>6thStage.</a:t>
            </a:r>
            <a:endParaRPr lang="en-US" sz="2400" u="none" dirty="0">
              <a:solidFill>
                <a:srgbClr val="000000"/>
              </a:solidFill>
              <a:latin typeface="Noto Sans"/>
            </a:endParaRPr>
          </a:p>
        </p:txBody>
      </p:sp>
      <p:grpSp>
        <p:nvGrpSpPr>
          <p:cNvPr id="24" name="Group 2">
            <a:extLst>
              <a:ext uri="{FF2B5EF4-FFF2-40B4-BE49-F238E27FC236}">
                <a16:creationId xmlns:a16="http://schemas.microsoft.com/office/drawing/2014/main" id="{70F6DB36-3D6F-532C-DDBA-83895FC07223}"/>
              </a:ext>
            </a:extLst>
          </p:cNvPr>
          <p:cNvGrpSpPr/>
          <p:nvPr/>
        </p:nvGrpSpPr>
        <p:grpSpPr>
          <a:xfrm>
            <a:off x="920537" y="5854625"/>
            <a:ext cx="692243" cy="692243"/>
            <a:chOff x="0" y="0"/>
            <a:chExt cx="812800" cy="812800"/>
          </a:xfrm>
          <a:solidFill>
            <a:schemeClr val="tx2">
              <a:lumMod val="40000"/>
              <a:lumOff val="60000"/>
            </a:schemeClr>
          </a:solidFill>
        </p:grpSpPr>
        <p:sp>
          <p:nvSpPr>
            <p:cNvPr id="25" name="Freeform 3">
              <a:extLst>
                <a:ext uri="{FF2B5EF4-FFF2-40B4-BE49-F238E27FC236}">
                  <a16:creationId xmlns:a16="http://schemas.microsoft.com/office/drawing/2014/main" id="{AD2A2829-4830-A660-3E7B-37F778525C37}"/>
                </a:ext>
              </a:extLst>
            </p:cNvPr>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grpFill/>
          </p:spPr>
          <p:txBody>
            <a:bodyPr/>
            <a:lstStyle/>
            <a:p>
              <a:endParaRPr lang="en-US"/>
            </a:p>
          </p:txBody>
        </p:sp>
        <p:sp>
          <p:nvSpPr>
            <p:cNvPr id="27" name="TextBox 4">
              <a:extLst>
                <a:ext uri="{FF2B5EF4-FFF2-40B4-BE49-F238E27FC236}">
                  <a16:creationId xmlns:a16="http://schemas.microsoft.com/office/drawing/2014/main" id="{76412DAC-CFDA-CFBD-FAAE-5221EE07C7C3}"/>
                </a:ext>
              </a:extLst>
            </p:cNvPr>
            <p:cNvSpPr txBox="1"/>
            <p:nvPr/>
          </p:nvSpPr>
          <p:spPr>
            <a:xfrm>
              <a:off x="0" y="-38100"/>
              <a:ext cx="812800" cy="850900"/>
            </a:xfrm>
            <a:prstGeom prst="rect">
              <a:avLst/>
            </a:prstGeom>
            <a:solidFill>
              <a:srgbClr val="62A0E1"/>
            </a:solidFill>
          </p:spPr>
          <p:txBody>
            <a:bodyPr lIns="50800" tIns="50800" rIns="50800" bIns="50800" rtlCol="0" anchor="ctr"/>
            <a:lstStyle/>
            <a:p>
              <a:pPr marL="0" lvl="0" indent="0" algn="ctr">
                <a:lnSpc>
                  <a:spcPts val="2940"/>
                </a:lnSpc>
                <a:spcBef>
                  <a:spcPct val="0"/>
                </a:spcBef>
              </a:pPr>
              <a:endParaRPr lang="en-US" sz="2100" u="none">
                <a:solidFill>
                  <a:srgbClr val="242424"/>
                </a:solidFill>
                <a:latin typeface="Noto Sans Bold"/>
              </a:endParaRPr>
            </a:p>
          </p:txBody>
        </p:sp>
      </p:grpSp>
      <p:grpSp>
        <p:nvGrpSpPr>
          <p:cNvPr id="30" name="Group 11">
            <a:extLst>
              <a:ext uri="{FF2B5EF4-FFF2-40B4-BE49-F238E27FC236}">
                <a16:creationId xmlns:a16="http://schemas.microsoft.com/office/drawing/2014/main" id="{2B83186F-842F-116A-BEB1-1812B14540FE}"/>
              </a:ext>
            </a:extLst>
          </p:cNvPr>
          <p:cNvGrpSpPr/>
          <p:nvPr/>
        </p:nvGrpSpPr>
        <p:grpSpPr>
          <a:xfrm>
            <a:off x="1612780" y="5854625"/>
            <a:ext cx="266573" cy="692243"/>
            <a:chOff x="0" y="0"/>
            <a:chExt cx="312998" cy="812800"/>
          </a:xfrm>
        </p:grpSpPr>
        <p:sp>
          <p:nvSpPr>
            <p:cNvPr id="31" name="Freeform 12">
              <a:extLst>
                <a:ext uri="{FF2B5EF4-FFF2-40B4-BE49-F238E27FC236}">
                  <a16:creationId xmlns:a16="http://schemas.microsoft.com/office/drawing/2014/main" id="{6334C5BF-8C8C-AE43-0A6A-5378F792ED38}"/>
                </a:ext>
              </a:extLst>
            </p:cNvPr>
            <p:cNvSpPr/>
            <p:nvPr/>
          </p:nvSpPr>
          <p:spPr>
            <a:xfrm>
              <a:off x="0" y="0"/>
              <a:ext cx="312998" cy="812800"/>
            </a:xfrm>
            <a:custGeom>
              <a:avLst/>
              <a:gdLst/>
              <a:ahLst/>
              <a:cxnLst/>
              <a:rect l="l" t="t" r="r" b="b"/>
              <a:pathLst>
                <a:path w="312998" h="812800">
                  <a:moveTo>
                    <a:pt x="0" y="0"/>
                  </a:moveTo>
                  <a:lnTo>
                    <a:pt x="312998" y="0"/>
                  </a:lnTo>
                  <a:lnTo>
                    <a:pt x="312998" y="812800"/>
                  </a:lnTo>
                  <a:lnTo>
                    <a:pt x="0" y="812800"/>
                  </a:lnTo>
                  <a:close/>
                </a:path>
              </a:pathLst>
            </a:custGeom>
            <a:solidFill>
              <a:srgbClr val="242424"/>
            </a:solidFill>
          </p:spPr>
          <p:txBody>
            <a:bodyPr/>
            <a:lstStyle/>
            <a:p>
              <a:endParaRPr lang="en-US"/>
            </a:p>
          </p:txBody>
        </p:sp>
        <p:sp>
          <p:nvSpPr>
            <p:cNvPr id="32" name="TextBox 13">
              <a:extLst>
                <a:ext uri="{FF2B5EF4-FFF2-40B4-BE49-F238E27FC236}">
                  <a16:creationId xmlns:a16="http://schemas.microsoft.com/office/drawing/2014/main" id="{CDCFA644-200C-F7F1-6480-CA4CCDF78970}"/>
                </a:ext>
              </a:extLst>
            </p:cNvPr>
            <p:cNvSpPr txBox="1"/>
            <p:nvPr/>
          </p:nvSpPr>
          <p:spPr>
            <a:xfrm>
              <a:off x="0" y="-38100"/>
              <a:ext cx="812800" cy="850900"/>
            </a:xfrm>
            <a:prstGeom prst="rect">
              <a:avLst/>
            </a:prstGeom>
          </p:spPr>
          <p:txBody>
            <a:bodyPr lIns="50800" tIns="50800" rIns="50800" bIns="50800" rtlCol="0" anchor="ctr"/>
            <a:lstStyle/>
            <a:p>
              <a:pPr marL="0" lvl="0" indent="0" algn="ctr">
                <a:lnSpc>
                  <a:spcPts val="2940"/>
                </a:lnSpc>
                <a:spcBef>
                  <a:spcPct val="0"/>
                </a:spcBef>
              </a:pPr>
              <a:endParaRPr/>
            </a:p>
          </p:txBody>
        </p:sp>
      </p:grpSp>
      <p:sp>
        <p:nvSpPr>
          <p:cNvPr id="39" name="TextBox 29">
            <a:extLst>
              <a:ext uri="{FF2B5EF4-FFF2-40B4-BE49-F238E27FC236}">
                <a16:creationId xmlns:a16="http://schemas.microsoft.com/office/drawing/2014/main" id="{F8D12523-85F8-2F92-5B86-7853EDD58AB4}"/>
              </a:ext>
            </a:extLst>
          </p:cNvPr>
          <p:cNvSpPr txBox="1"/>
          <p:nvPr/>
        </p:nvSpPr>
        <p:spPr>
          <a:xfrm>
            <a:off x="2019300" y="7124700"/>
            <a:ext cx="9067800" cy="320601"/>
          </a:xfrm>
          <a:prstGeom prst="rect">
            <a:avLst/>
          </a:prstGeom>
        </p:spPr>
        <p:txBody>
          <a:bodyPr wrap="square" lIns="0" tIns="0" rIns="0" bIns="0" rtlCol="0" anchor="t">
            <a:spAutoFit/>
          </a:bodyPr>
          <a:lstStyle/>
          <a:p>
            <a:pPr lvl="0">
              <a:lnSpc>
                <a:spcPts val="2520"/>
              </a:lnSpc>
              <a:spcBef>
                <a:spcPct val="0"/>
              </a:spcBef>
            </a:pPr>
            <a:r>
              <a:rPr lang="vi-VN" sz="2400">
                <a:solidFill>
                  <a:srgbClr val="000000"/>
                </a:solidFill>
                <a:latin typeface="Noto Sans"/>
              </a:rPr>
              <a:t>H1: Estrogen status ảnh hưởng đến </a:t>
            </a:r>
            <a:r>
              <a:rPr lang="en-US" sz="2400">
                <a:solidFill>
                  <a:srgbClr val="000000"/>
                </a:solidFill>
                <a:latin typeface="Noto Sans"/>
              </a:rPr>
              <a:t>6thStage.</a:t>
            </a:r>
            <a:endParaRPr lang="en-US" sz="2400" u="none" dirty="0">
              <a:solidFill>
                <a:srgbClr val="000000"/>
              </a:solidFill>
              <a:latin typeface="Noto Sans"/>
            </a:endParaRPr>
          </a:p>
        </p:txBody>
      </p:sp>
      <p:pic>
        <p:nvPicPr>
          <p:cNvPr id="3" name="Picture 2">
            <a:extLst>
              <a:ext uri="{FF2B5EF4-FFF2-40B4-BE49-F238E27FC236}">
                <a16:creationId xmlns:a16="http://schemas.microsoft.com/office/drawing/2014/main" id="{4A303E67-1498-B4DF-50FE-37AD24A24FAA}"/>
              </a:ext>
            </a:extLst>
          </p:cNvPr>
          <p:cNvPicPr>
            <a:picLocks noChangeAspect="1"/>
          </p:cNvPicPr>
          <p:nvPr/>
        </p:nvPicPr>
        <p:blipFill>
          <a:blip r:embed="rId3"/>
          <a:stretch>
            <a:fillRect/>
          </a:stretch>
        </p:blipFill>
        <p:spPr>
          <a:xfrm>
            <a:off x="10121165" y="2776239"/>
            <a:ext cx="8048625" cy="5657850"/>
          </a:xfrm>
          <a:prstGeom prst="rect">
            <a:avLst/>
          </a:prstGeom>
        </p:spPr>
      </p:pic>
    </p:spTree>
    <p:extLst>
      <p:ext uri="{BB962C8B-B14F-4D97-AF65-F5344CB8AC3E}">
        <p14:creationId xmlns:p14="http://schemas.microsoft.com/office/powerpoint/2010/main" val="55958884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par>
                                <p:cTn id="11" presetID="10" presetClass="entr" presetSubtype="0"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500"/>
                                        <p:tgtEl>
                                          <p:spTgt spid="2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8"/>
                                        </p:tgtEl>
                                        <p:attrNameLst>
                                          <p:attrName>style.visibility</p:attrName>
                                        </p:attrNameLst>
                                      </p:cBhvr>
                                      <p:to>
                                        <p:strVal val="visible"/>
                                      </p:to>
                                    </p:set>
                                    <p:animEffect transition="in" filter="fade">
                                      <p:cBhvr>
                                        <p:cTn id="18" dur="500"/>
                                        <p:tgtEl>
                                          <p:spTgt spid="38"/>
                                        </p:tgtEl>
                                      </p:cBhvr>
                                    </p:animEffect>
                                  </p:childTnLst>
                                </p:cTn>
                              </p:par>
                              <p:par>
                                <p:cTn id="19" presetID="10" presetClass="entr" presetSubtype="0" fill="hold" nodeType="withEffect">
                                  <p:stCondLst>
                                    <p:cond delay="0"/>
                                  </p:stCondLst>
                                  <p:childTnLst>
                                    <p:set>
                                      <p:cBhvr>
                                        <p:cTn id="20" dur="1" fill="hold">
                                          <p:stCondLst>
                                            <p:cond delay="0"/>
                                          </p:stCondLst>
                                        </p:cTn>
                                        <p:tgtEl>
                                          <p:spTgt spid="72"/>
                                        </p:tgtEl>
                                        <p:attrNameLst>
                                          <p:attrName>style.visibility</p:attrName>
                                        </p:attrNameLst>
                                      </p:cBhvr>
                                      <p:to>
                                        <p:strVal val="visible"/>
                                      </p:to>
                                    </p:set>
                                    <p:animEffect transition="in" filter="fade">
                                      <p:cBhvr>
                                        <p:cTn id="21" dur="500"/>
                                        <p:tgtEl>
                                          <p:spTgt spid="72"/>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82"/>
                                        </p:tgtEl>
                                        <p:attrNameLst>
                                          <p:attrName>style.visibility</p:attrName>
                                        </p:attrNameLst>
                                      </p:cBhvr>
                                      <p:to>
                                        <p:strVal val="visible"/>
                                      </p:to>
                                    </p:set>
                                    <p:animEffect transition="in" filter="fade">
                                      <p:cBhvr>
                                        <p:cTn id="24" dur="500"/>
                                        <p:tgtEl>
                                          <p:spTgt spid="82"/>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86"/>
                                        </p:tgtEl>
                                        <p:attrNameLst>
                                          <p:attrName>style.visibility</p:attrName>
                                        </p:attrNameLst>
                                      </p:cBhvr>
                                      <p:to>
                                        <p:strVal val="visible"/>
                                      </p:to>
                                    </p:set>
                                    <p:animEffect transition="in" filter="fade">
                                      <p:cBhvr>
                                        <p:cTn id="27" dur="500"/>
                                        <p:tgtEl>
                                          <p:spTgt spid="86"/>
                                        </p:tgtEl>
                                      </p:cBhvr>
                                    </p:animEffect>
                                  </p:childTnLst>
                                </p:cTn>
                              </p:par>
                              <p:par>
                                <p:cTn id="28" presetID="10" presetClass="entr" presetSubtype="0" fill="hold" nodeType="withEffect">
                                  <p:stCondLst>
                                    <p:cond delay="0"/>
                                  </p:stCondLst>
                                  <p:childTnLst>
                                    <p:set>
                                      <p:cBhvr>
                                        <p:cTn id="29" dur="1" fill="hold">
                                          <p:stCondLst>
                                            <p:cond delay="0"/>
                                          </p:stCondLst>
                                        </p:cTn>
                                        <p:tgtEl>
                                          <p:spTgt spid="63"/>
                                        </p:tgtEl>
                                        <p:attrNameLst>
                                          <p:attrName>style.visibility</p:attrName>
                                        </p:attrNameLst>
                                      </p:cBhvr>
                                      <p:to>
                                        <p:strVal val="visible"/>
                                      </p:to>
                                    </p:set>
                                    <p:animEffect transition="in" filter="fade">
                                      <p:cBhvr>
                                        <p:cTn id="30" dur="500"/>
                                        <p:tgtEl>
                                          <p:spTgt spid="63"/>
                                        </p:tgtEl>
                                      </p:cBhvr>
                                    </p:animEffect>
                                  </p:childTnLst>
                                </p:cTn>
                              </p:par>
                              <p:par>
                                <p:cTn id="31" presetID="10" presetClass="entr" presetSubtype="0" fill="hold" nodeType="withEffect">
                                  <p:stCondLst>
                                    <p:cond delay="0"/>
                                  </p:stCondLst>
                                  <p:childTnLst>
                                    <p:set>
                                      <p:cBhvr>
                                        <p:cTn id="32" dur="1" fill="hold">
                                          <p:stCondLst>
                                            <p:cond delay="0"/>
                                          </p:stCondLst>
                                        </p:cTn>
                                        <p:tgtEl>
                                          <p:spTgt spid="30"/>
                                        </p:tgtEl>
                                        <p:attrNameLst>
                                          <p:attrName>style.visibility</p:attrName>
                                        </p:attrNameLst>
                                      </p:cBhvr>
                                      <p:to>
                                        <p:strVal val="visible"/>
                                      </p:to>
                                    </p:set>
                                    <p:animEffect transition="in" filter="fade">
                                      <p:cBhvr>
                                        <p:cTn id="33" dur="500"/>
                                        <p:tgtEl>
                                          <p:spTgt spid="30"/>
                                        </p:tgtEl>
                                      </p:cBhvr>
                                    </p:animEffect>
                                  </p:childTnLst>
                                </p:cTn>
                              </p:par>
                              <p:par>
                                <p:cTn id="34" presetID="10" presetClass="entr" presetSubtype="0" fill="hold" nodeType="withEffect">
                                  <p:stCondLst>
                                    <p:cond delay="0"/>
                                  </p:stCondLst>
                                  <p:childTnLst>
                                    <p:set>
                                      <p:cBhvr>
                                        <p:cTn id="35" dur="1" fill="hold">
                                          <p:stCondLst>
                                            <p:cond delay="0"/>
                                          </p:stCondLst>
                                        </p:cTn>
                                        <p:tgtEl>
                                          <p:spTgt spid="24"/>
                                        </p:tgtEl>
                                        <p:attrNameLst>
                                          <p:attrName>style.visibility</p:attrName>
                                        </p:attrNameLst>
                                      </p:cBhvr>
                                      <p:to>
                                        <p:strVal val="visible"/>
                                      </p:to>
                                    </p:set>
                                    <p:animEffect transition="in" filter="fade">
                                      <p:cBhvr>
                                        <p:cTn id="36" dur="500"/>
                                        <p:tgtEl>
                                          <p:spTgt spid="24"/>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9"/>
                                        </p:tgtEl>
                                        <p:attrNameLst>
                                          <p:attrName>style.visibility</p:attrName>
                                        </p:attrNameLst>
                                      </p:cBhvr>
                                      <p:to>
                                        <p:strVal val="visible"/>
                                      </p:to>
                                    </p:set>
                                    <p:animEffect transition="in" filter="fade">
                                      <p:cBhvr>
                                        <p:cTn id="39"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38" grpId="0"/>
      <p:bldP spid="82" grpId="0"/>
      <p:bldP spid="86" grpId="0"/>
      <p:bldP spid="39"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1"/>
          <p:cNvPicPr>
            <a:picLocks noChangeAspect="1"/>
          </p:cNvPicPr>
          <p:nvPr/>
        </p:nvPicPr>
        <p:blipFill>
          <a:blip r:embed="rId2"/>
          <a:srcRect/>
          <a:stretch>
            <a:fillRect/>
          </a:stretch>
        </p:blipFill>
        <p:spPr>
          <a:xfrm>
            <a:off x="6553200" y="2002070"/>
            <a:ext cx="1981524" cy="1486143"/>
          </a:xfrm>
          <a:prstGeom prst="rect">
            <a:avLst/>
          </a:prstGeom>
        </p:spPr>
      </p:pic>
      <p:pic>
        <p:nvPicPr>
          <p:cNvPr id="22" name="Picture 22"/>
          <p:cNvPicPr>
            <a:picLocks noChangeAspect="1"/>
          </p:cNvPicPr>
          <p:nvPr/>
        </p:nvPicPr>
        <p:blipFill>
          <a:blip r:embed="rId2"/>
          <a:srcRect/>
          <a:stretch>
            <a:fillRect/>
          </a:stretch>
        </p:blipFill>
        <p:spPr>
          <a:xfrm>
            <a:off x="12369274" y="2008205"/>
            <a:ext cx="1981524" cy="1486143"/>
          </a:xfrm>
          <a:prstGeom prst="rect">
            <a:avLst/>
          </a:prstGeom>
        </p:spPr>
      </p:pic>
      <p:sp>
        <p:nvSpPr>
          <p:cNvPr id="23" name="TextBox 23"/>
          <p:cNvSpPr txBox="1"/>
          <p:nvPr/>
        </p:nvSpPr>
        <p:spPr>
          <a:xfrm>
            <a:off x="-200163" y="1131880"/>
            <a:ext cx="5499850" cy="743793"/>
          </a:xfrm>
          <a:prstGeom prst="rect">
            <a:avLst/>
          </a:prstGeom>
        </p:spPr>
        <p:txBody>
          <a:bodyPr wrap="square" lIns="0" tIns="0" rIns="0" bIns="0" rtlCol="0" anchor="t">
            <a:spAutoFit/>
          </a:bodyPr>
          <a:lstStyle/>
          <a:p>
            <a:pPr marL="0" lvl="0" indent="0" algn="ctr">
              <a:lnSpc>
                <a:spcPts val="5800"/>
              </a:lnSpc>
              <a:spcBef>
                <a:spcPct val="0"/>
              </a:spcBef>
            </a:pPr>
            <a:r>
              <a:rPr lang="en-US" sz="5000" b="1">
                <a:solidFill>
                  <a:srgbClr val="242424"/>
                </a:solidFill>
                <a:latin typeface="Noto Sans" panose="020B0502040504020204" pitchFamily="34" charset="0"/>
                <a:ea typeface="Noto Sans" panose="020B0502040504020204" pitchFamily="34" charset="0"/>
                <a:cs typeface="Noto Sans" panose="020B0502040504020204" pitchFamily="34" charset="0"/>
              </a:rPr>
              <a:t>2.4. Bài toán</a:t>
            </a:r>
            <a:endParaRPr lang="en-US" sz="5000" b="1" dirty="0">
              <a:solidFill>
                <a:srgbClr val="242424"/>
              </a:solidFill>
              <a:latin typeface="Noto Sans" panose="020B0502040504020204" pitchFamily="34" charset="0"/>
              <a:ea typeface="Noto Sans" panose="020B0502040504020204" pitchFamily="34" charset="0"/>
              <a:cs typeface="Noto Sans" panose="020B0502040504020204" pitchFamily="34" charset="0"/>
            </a:endParaRPr>
          </a:p>
        </p:txBody>
      </p:sp>
      <p:sp>
        <p:nvSpPr>
          <p:cNvPr id="38" name="TextBox 23">
            <a:extLst>
              <a:ext uri="{FF2B5EF4-FFF2-40B4-BE49-F238E27FC236}">
                <a16:creationId xmlns:a16="http://schemas.microsoft.com/office/drawing/2014/main" id="{F2F211B4-2776-6848-1186-A283D525B4D5}"/>
              </a:ext>
            </a:extLst>
          </p:cNvPr>
          <p:cNvSpPr txBox="1"/>
          <p:nvPr/>
        </p:nvSpPr>
        <p:spPr>
          <a:xfrm>
            <a:off x="-533400" y="2080649"/>
            <a:ext cx="11948770" cy="743793"/>
          </a:xfrm>
          <a:prstGeom prst="rect">
            <a:avLst/>
          </a:prstGeom>
        </p:spPr>
        <p:txBody>
          <a:bodyPr lIns="0" tIns="0" rIns="0" bIns="0" rtlCol="0" anchor="t">
            <a:spAutoFit/>
          </a:bodyPr>
          <a:lstStyle/>
          <a:p>
            <a:pPr lvl="0" algn="ctr">
              <a:lnSpc>
                <a:spcPts val="5800"/>
              </a:lnSpc>
              <a:spcBef>
                <a:spcPct val="0"/>
              </a:spcBef>
            </a:pPr>
            <a:r>
              <a:rPr lang="en-US" sz="5000" b="1">
                <a:solidFill>
                  <a:srgbClr val="242424"/>
                </a:solidFill>
                <a:latin typeface="Noto Sans" panose="020B0502040504020204" pitchFamily="34" charset="0"/>
                <a:ea typeface="Noto Sans" panose="020B0502040504020204" pitchFamily="34" charset="0"/>
                <a:cs typeface="Noto Sans" panose="020B0502040504020204" pitchFamily="34" charset="0"/>
              </a:rPr>
              <a:t>2.4.1. Kiểm định giả thuyết</a:t>
            </a:r>
            <a:endParaRPr lang="en-US" sz="5000" b="1" dirty="0">
              <a:solidFill>
                <a:srgbClr val="242424"/>
              </a:solidFill>
              <a:latin typeface="Noto Sans" panose="020B0502040504020204" pitchFamily="34" charset="0"/>
              <a:ea typeface="Noto Sans" panose="020B0502040504020204" pitchFamily="34" charset="0"/>
              <a:cs typeface="Noto Sans" panose="020B0502040504020204" pitchFamily="34" charset="0"/>
            </a:endParaRPr>
          </a:p>
        </p:txBody>
      </p:sp>
      <p:sp>
        <p:nvSpPr>
          <p:cNvPr id="82" name="TextBox 23">
            <a:extLst>
              <a:ext uri="{FF2B5EF4-FFF2-40B4-BE49-F238E27FC236}">
                <a16:creationId xmlns:a16="http://schemas.microsoft.com/office/drawing/2014/main" id="{C51693B5-C6FC-746B-5DC8-38CFE19BD179}"/>
              </a:ext>
            </a:extLst>
          </p:cNvPr>
          <p:cNvSpPr txBox="1"/>
          <p:nvPr/>
        </p:nvSpPr>
        <p:spPr>
          <a:xfrm>
            <a:off x="867476" y="3271788"/>
            <a:ext cx="10791124" cy="663771"/>
          </a:xfrm>
          <a:prstGeom prst="rect">
            <a:avLst/>
          </a:prstGeom>
        </p:spPr>
        <p:txBody>
          <a:bodyPr wrap="square" lIns="0" tIns="0" rIns="0" bIns="0" rtlCol="0" anchor="t">
            <a:spAutoFit/>
          </a:bodyPr>
          <a:lstStyle/>
          <a:p>
            <a:pPr lvl="0">
              <a:lnSpc>
                <a:spcPts val="5800"/>
              </a:lnSpc>
              <a:spcBef>
                <a:spcPct val="0"/>
              </a:spcBef>
            </a:pPr>
            <a:r>
              <a:rPr lang="en-US" sz="3200" b="1">
                <a:solidFill>
                  <a:srgbClr val="242424"/>
                </a:solidFill>
                <a:latin typeface="Noto Sans" panose="020B0502040504020204" pitchFamily="34" charset="0"/>
                <a:ea typeface="Noto Sans" panose="020B0502040504020204" pitchFamily="34" charset="0"/>
                <a:cs typeface="Noto Sans" panose="020B0502040504020204" pitchFamily="34" charset="0"/>
              </a:rPr>
              <a:t>b) </a:t>
            </a:r>
            <a:r>
              <a:rPr lang="vi-VN" sz="3200" b="1">
                <a:solidFill>
                  <a:srgbClr val="242424"/>
                </a:solidFill>
                <a:latin typeface="Noto Sans" panose="020B0502040504020204" pitchFamily="34" charset="0"/>
                <a:ea typeface="Noto Sans" panose="020B0502040504020204" pitchFamily="34" charset="0"/>
                <a:cs typeface="Noto Sans" panose="020B0502040504020204" pitchFamily="34" charset="0"/>
              </a:rPr>
              <a:t>Estrogen status có ảnh hưởng đến </a:t>
            </a:r>
            <a:r>
              <a:rPr lang="en-US" sz="3200" b="1">
                <a:solidFill>
                  <a:srgbClr val="242424"/>
                </a:solidFill>
                <a:latin typeface="Noto Sans" panose="020B0502040504020204" pitchFamily="34" charset="0"/>
                <a:ea typeface="Noto Sans" panose="020B0502040504020204" pitchFamily="34" charset="0"/>
                <a:cs typeface="Noto Sans" panose="020B0502040504020204" pitchFamily="34" charset="0"/>
              </a:rPr>
              <a:t>6thStage</a:t>
            </a:r>
            <a:r>
              <a:rPr lang="vi-VN" sz="3200" b="1">
                <a:solidFill>
                  <a:srgbClr val="242424"/>
                </a:solidFill>
                <a:latin typeface="Noto Sans" panose="020B0502040504020204" pitchFamily="34" charset="0"/>
                <a:ea typeface="Noto Sans" panose="020B0502040504020204" pitchFamily="34" charset="0"/>
                <a:cs typeface="Noto Sans" panose="020B0502040504020204" pitchFamily="34" charset="0"/>
              </a:rPr>
              <a:t>?</a:t>
            </a:r>
            <a:endParaRPr lang="en-US" sz="3200" b="1" dirty="0">
              <a:solidFill>
                <a:srgbClr val="242424"/>
              </a:solidFill>
              <a:latin typeface="Noto Sans" panose="020B0502040504020204" pitchFamily="34" charset="0"/>
              <a:ea typeface="Noto Sans" panose="020B0502040504020204" pitchFamily="34" charset="0"/>
              <a:cs typeface="Noto Sans" panose="020B0502040504020204" pitchFamily="34" charset="0"/>
            </a:endParaRPr>
          </a:p>
        </p:txBody>
      </p:sp>
      <p:grpSp>
        <p:nvGrpSpPr>
          <p:cNvPr id="4" name="Group 2">
            <a:extLst>
              <a:ext uri="{FF2B5EF4-FFF2-40B4-BE49-F238E27FC236}">
                <a16:creationId xmlns:a16="http://schemas.microsoft.com/office/drawing/2014/main" id="{95C0799D-1F71-D660-73D9-61EC608A5446}"/>
              </a:ext>
            </a:extLst>
          </p:cNvPr>
          <p:cNvGrpSpPr/>
          <p:nvPr/>
        </p:nvGrpSpPr>
        <p:grpSpPr>
          <a:xfrm>
            <a:off x="867476" y="8953500"/>
            <a:ext cx="692243" cy="692243"/>
            <a:chOff x="0" y="0"/>
            <a:chExt cx="812800" cy="812800"/>
          </a:xfrm>
          <a:solidFill>
            <a:schemeClr val="tx2">
              <a:lumMod val="40000"/>
              <a:lumOff val="60000"/>
            </a:schemeClr>
          </a:solidFill>
        </p:grpSpPr>
        <p:sp>
          <p:nvSpPr>
            <p:cNvPr id="5" name="Freeform 3">
              <a:extLst>
                <a:ext uri="{FF2B5EF4-FFF2-40B4-BE49-F238E27FC236}">
                  <a16:creationId xmlns:a16="http://schemas.microsoft.com/office/drawing/2014/main" id="{99047C08-AB28-E487-4FF5-083F708F60D1}"/>
                </a:ext>
              </a:extLst>
            </p:cNvPr>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grpFill/>
          </p:spPr>
          <p:txBody>
            <a:bodyPr/>
            <a:lstStyle/>
            <a:p>
              <a:endParaRPr lang="en-US"/>
            </a:p>
          </p:txBody>
        </p:sp>
        <p:sp>
          <p:nvSpPr>
            <p:cNvPr id="6" name="TextBox 4">
              <a:extLst>
                <a:ext uri="{FF2B5EF4-FFF2-40B4-BE49-F238E27FC236}">
                  <a16:creationId xmlns:a16="http://schemas.microsoft.com/office/drawing/2014/main" id="{3BAE6720-61B1-E7F9-1A61-22820BA57703}"/>
                </a:ext>
              </a:extLst>
            </p:cNvPr>
            <p:cNvSpPr txBox="1"/>
            <p:nvPr/>
          </p:nvSpPr>
          <p:spPr>
            <a:xfrm>
              <a:off x="0" y="-38100"/>
              <a:ext cx="812800" cy="850900"/>
            </a:xfrm>
            <a:prstGeom prst="rect">
              <a:avLst/>
            </a:prstGeom>
            <a:solidFill>
              <a:srgbClr val="62A0E1"/>
            </a:solidFill>
          </p:spPr>
          <p:txBody>
            <a:bodyPr lIns="50800" tIns="50800" rIns="50800" bIns="50800" rtlCol="0" anchor="ctr"/>
            <a:lstStyle/>
            <a:p>
              <a:pPr marL="0" lvl="0" indent="0" algn="ctr">
                <a:lnSpc>
                  <a:spcPts val="2940"/>
                </a:lnSpc>
                <a:spcBef>
                  <a:spcPct val="0"/>
                </a:spcBef>
              </a:pPr>
              <a:endParaRPr lang="en-US" sz="2100" u="none">
                <a:solidFill>
                  <a:srgbClr val="242424"/>
                </a:solidFill>
                <a:latin typeface="Noto Sans Bold"/>
              </a:endParaRPr>
            </a:p>
          </p:txBody>
        </p:sp>
      </p:grpSp>
      <p:grpSp>
        <p:nvGrpSpPr>
          <p:cNvPr id="7" name="Group 11">
            <a:extLst>
              <a:ext uri="{FF2B5EF4-FFF2-40B4-BE49-F238E27FC236}">
                <a16:creationId xmlns:a16="http://schemas.microsoft.com/office/drawing/2014/main" id="{E0E8E8B1-870C-7E8C-1D78-B5869DAC1218}"/>
              </a:ext>
            </a:extLst>
          </p:cNvPr>
          <p:cNvGrpSpPr/>
          <p:nvPr/>
        </p:nvGrpSpPr>
        <p:grpSpPr>
          <a:xfrm>
            <a:off x="1559719" y="8953500"/>
            <a:ext cx="266573" cy="692243"/>
            <a:chOff x="0" y="0"/>
            <a:chExt cx="312998" cy="812800"/>
          </a:xfrm>
        </p:grpSpPr>
        <p:sp>
          <p:nvSpPr>
            <p:cNvPr id="8" name="Freeform 12">
              <a:extLst>
                <a:ext uri="{FF2B5EF4-FFF2-40B4-BE49-F238E27FC236}">
                  <a16:creationId xmlns:a16="http://schemas.microsoft.com/office/drawing/2014/main" id="{D22129AE-C533-D3A1-A9BC-CC015A1E68A1}"/>
                </a:ext>
              </a:extLst>
            </p:cNvPr>
            <p:cNvSpPr/>
            <p:nvPr/>
          </p:nvSpPr>
          <p:spPr>
            <a:xfrm>
              <a:off x="0" y="0"/>
              <a:ext cx="312998" cy="812800"/>
            </a:xfrm>
            <a:custGeom>
              <a:avLst/>
              <a:gdLst/>
              <a:ahLst/>
              <a:cxnLst/>
              <a:rect l="l" t="t" r="r" b="b"/>
              <a:pathLst>
                <a:path w="312998" h="812800">
                  <a:moveTo>
                    <a:pt x="0" y="0"/>
                  </a:moveTo>
                  <a:lnTo>
                    <a:pt x="312998" y="0"/>
                  </a:lnTo>
                  <a:lnTo>
                    <a:pt x="312998" y="812800"/>
                  </a:lnTo>
                  <a:lnTo>
                    <a:pt x="0" y="812800"/>
                  </a:lnTo>
                  <a:close/>
                </a:path>
              </a:pathLst>
            </a:custGeom>
            <a:solidFill>
              <a:srgbClr val="242424"/>
            </a:solidFill>
          </p:spPr>
          <p:txBody>
            <a:bodyPr/>
            <a:lstStyle/>
            <a:p>
              <a:endParaRPr lang="en-US"/>
            </a:p>
          </p:txBody>
        </p:sp>
        <p:sp>
          <p:nvSpPr>
            <p:cNvPr id="9" name="TextBox 13">
              <a:extLst>
                <a:ext uri="{FF2B5EF4-FFF2-40B4-BE49-F238E27FC236}">
                  <a16:creationId xmlns:a16="http://schemas.microsoft.com/office/drawing/2014/main" id="{983939E0-A212-68FE-B46F-8EBF547913F5}"/>
                </a:ext>
              </a:extLst>
            </p:cNvPr>
            <p:cNvSpPr txBox="1"/>
            <p:nvPr/>
          </p:nvSpPr>
          <p:spPr>
            <a:xfrm>
              <a:off x="0" y="-38100"/>
              <a:ext cx="812800" cy="850900"/>
            </a:xfrm>
            <a:prstGeom prst="rect">
              <a:avLst/>
            </a:prstGeom>
          </p:spPr>
          <p:txBody>
            <a:bodyPr lIns="50800" tIns="50800" rIns="50800" bIns="50800" rtlCol="0" anchor="ctr"/>
            <a:lstStyle/>
            <a:p>
              <a:pPr marL="0" lvl="0" indent="0" algn="ctr">
                <a:lnSpc>
                  <a:spcPts val="2940"/>
                </a:lnSpc>
                <a:spcBef>
                  <a:spcPct val="0"/>
                </a:spcBef>
              </a:pPr>
              <a:endParaRPr/>
            </a:p>
          </p:txBody>
        </p:sp>
      </p:grpSp>
      <p:sp>
        <p:nvSpPr>
          <p:cNvPr id="10" name="TextBox 29">
            <a:extLst>
              <a:ext uri="{FF2B5EF4-FFF2-40B4-BE49-F238E27FC236}">
                <a16:creationId xmlns:a16="http://schemas.microsoft.com/office/drawing/2014/main" id="{FB7BC84A-82CF-CE3A-66C0-C88169EF7435}"/>
              </a:ext>
            </a:extLst>
          </p:cNvPr>
          <p:cNvSpPr txBox="1"/>
          <p:nvPr/>
        </p:nvSpPr>
        <p:spPr>
          <a:xfrm>
            <a:off x="2133600" y="9155120"/>
            <a:ext cx="9067800" cy="320601"/>
          </a:xfrm>
          <a:prstGeom prst="rect">
            <a:avLst/>
          </a:prstGeom>
        </p:spPr>
        <p:txBody>
          <a:bodyPr wrap="square" lIns="0" tIns="0" rIns="0" bIns="0" rtlCol="0" anchor="t">
            <a:spAutoFit/>
          </a:bodyPr>
          <a:lstStyle/>
          <a:p>
            <a:pPr lvl="0">
              <a:lnSpc>
                <a:spcPts val="2520"/>
              </a:lnSpc>
              <a:spcBef>
                <a:spcPct val="0"/>
              </a:spcBef>
            </a:pPr>
            <a:r>
              <a:rPr lang="en-US" sz="2400">
                <a:solidFill>
                  <a:srgbClr val="000000"/>
                </a:solidFill>
                <a:latin typeface="Noto Sans"/>
              </a:rPr>
              <a:t>p(0.00819) &lt; 0.05 =&gt; bác bỏ H0, chấp nhận H1.</a:t>
            </a:r>
            <a:endParaRPr lang="en-US" sz="2400" u="none" dirty="0">
              <a:solidFill>
                <a:srgbClr val="000000"/>
              </a:solidFill>
              <a:latin typeface="Noto Sans"/>
            </a:endParaRPr>
          </a:p>
        </p:txBody>
      </p:sp>
      <p:pic>
        <p:nvPicPr>
          <p:cNvPr id="11" name="Picture 10">
            <a:extLst>
              <a:ext uri="{FF2B5EF4-FFF2-40B4-BE49-F238E27FC236}">
                <a16:creationId xmlns:a16="http://schemas.microsoft.com/office/drawing/2014/main" id="{C66D8A5C-300A-7C87-B701-9FE1F72DB291}"/>
              </a:ext>
            </a:extLst>
          </p:cNvPr>
          <p:cNvPicPr>
            <a:picLocks noChangeAspect="1"/>
          </p:cNvPicPr>
          <p:nvPr/>
        </p:nvPicPr>
        <p:blipFill>
          <a:blip r:embed="rId3"/>
          <a:stretch>
            <a:fillRect/>
          </a:stretch>
        </p:blipFill>
        <p:spPr>
          <a:xfrm>
            <a:off x="2272744" y="4169628"/>
            <a:ext cx="13143219" cy="4265572"/>
          </a:xfrm>
          <a:prstGeom prst="rect">
            <a:avLst/>
          </a:prstGeom>
        </p:spPr>
      </p:pic>
    </p:spTree>
    <p:extLst>
      <p:ext uri="{BB962C8B-B14F-4D97-AF65-F5344CB8AC3E}">
        <p14:creationId xmlns:p14="http://schemas.microsoft.com/office/powerpoint/2010/main" val="12789972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par>
                                <p:cTn id="11" presetID="10" presetClass="entr" presetSubtype="0"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500"/>
                                        <p:tgtEl>
                                          <p:spTgt spid="2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8"/>
                                        </p:tgtEl>
                                        <p:attrNameLst>
                                          <p:attrName>style.visibility</p:attrName>
                                        </p:attrNameLst>
                                      </p:cBhvr>
                                      <p:to>
                                        <p:strVal val="visible"/>
                                      </p:to>
                                    </p:set>
                                    <p:animEffect transition="in" filter="fade">
                                      <p:cBhvr>
                                        <p:cTn id="18" dur="500"/>
                                        <p:tgtEl>
                                          <p:spTgt spid="38"/>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82"/>
                                        </p:tgtEl>
                                        <p:attrNameLst>
                                          <p:attrName>style.visibility</p:attrName>
                                        </p:attrNameLst>
                                      </p:cBhvr>
                                      <p:to>
                                        <p:strVal val="visible"/>
                                      </p:to>
                                    </p:set>
                                    <p:animEffect transition="in" filter="fade">
                                      <p:cBhvr>
                                        <p:cTn id="21" dur="500"/>
                                        <p:tgtEl>
                                          <p:spTgt spid="82"/>
                                        </p:tgtEl>
                                      </p:cBhvr>
                                    </p:animEffect>
                                  </p:childTnLst>
                                </p:cTn>
                              </p:par>
                              <p:par>
                                <p:cTn id="22" presetID="10" presetClass="entr" presetSubtype="0" fill="hold"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500"/>
                                        <p:tgtEl>
                                          <p:spTgt spid="7"/>
                                        </p:tgtEl>
                                      </p:cBhvr>
                                    </p:animEffect>
                                  </p:childTnLst>
                                </p:cTn>
                              </p:par>
                              <p:par>
                                <p:cTn id="25" presetID="10" presetClass="entr" presetSubtype="0" fill="hold" nodeType="with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500"/>
                                        <p:tgtEl>
                                          <p:spTgt spid="4"/>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fade">
                                      <p:cBhvr>
                                        <p:cTn id="3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38" grpId="0"/>
      <p:bldP spid="82" grpId="0"/>
      <p:bldP spid="10"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1"/>
          <p:cNvPicPr>
            <a:picLocks noChangeAspect="1"/>
          </p:cNvPicPr>
          <p:nvPr/>
        </p:nvPicPr>
        <p:blipFill>
          <a:blip r:embed="rId2"/>
          <a:srcRect/>
          <a:stretch>
            <a:fillRect/>
          </a:stretch>
        </p:blipFill>
        <p:spPr>
          <a:xfrm>
            <a:off x="6553200" y="2002070"/>
            <a:ext cx="1981524" cy="1486143"/>
          </a:xfrm>
          <a:prstGeom prst="rect">
            <a:avLst/>
          </a:prstGeom>
        </p:spPr>
      </p:pic>
      <p:pic>
        <p:nvPicPr>
          <p:cNvPr id="22" name="Picture 22"/>
          <p:cNvPicPr>
            <a:picLocks noChangeAspect="1"/>
          </p:cNvPicPr>
          <p:nvPr/>
        </p:nvPicPr>
        <p:blipFill>
          <a:blip r:embed="rId2"/>
          <a:srcRect/>
          <a:stretch>
            <a:fillRect/>
          </a:stretch>
        </p:blipFill>
        <p:spPr>
          <a:xfrm>
            <a:off x="12369274" y="2008205"/>
            <a:ext cx="1981524" cy="1486143"/>
          </a:xfrm>
          <a:prstGeom prst="rect">
            <a:avLst/>
          </a:prstGeom>
        </p:spPr>
      </p:pic>
      <p:sp>
        <p:nvSpPr>
          <p:cNvPr id="23" name="TextBox 23"/>
          <p:cNvSpPr txBox="1"/>
          <p:nvPr/>
        </p:nvSpPr>
        <p:spPr>
          <a:xfrm>
            <a:off x="-200163" y="1131880"/>
            <a:ext cx="5499850" cy="743793"/>
          </a:xfrm>
          <a:prstGeom prst="rect">
            <a:avLst/>
          </a:prstGeom>
        </p:spPr>
        <p:txBody>
          <a:bodyPr wrap="square" lIns="0" tIns="0" rIns="0" bIns="0" rtlCol="0" anchor="t">
            <a:spAutoFit/>
          </a:bodyPr>
          <a:lstStyle/>
          <a:p>
            <a:pPr marL="0" lvl="0" indent="0" algn="ctr">
              <a:lnSpc>
                <a:spcPts val="5800"/>
              </a:lnSpc>
              <a:spcBef>
                <a:spcPct val="0"/>
              </a:spcBef>
            </a:pPr>
            <a:r>
              <a:rPr lang="en-US" sz="5000" b="1">
                <a:solidFill>
                  <a:srgbClr val="242424"/>
                </a:solidFill>
                <a:latin typeface="Noto Sans" panose="020B0502040504020204" pitchFamily="34" charset="0"/>
                <a:ea typeface="Noto Sans" panose="020B0502040504020204" pitchFamily="34" charset="0"/>
                <a:cs typeface="Noto Sans" panose="020B0502040504020204" pitchFamily="34" charset="0"/>
              </a:rPr>
              <a:t>2.4. Bài toán</a:t>
            </a:r>
            <a:endParaRPr lang="en-US" sz="5000" b="1" dirty="0">
              <a:solidFill>
                <a:srgbClr val="242424"/>
              </a:solidFill>
              <a:latin typeface="Noto Sans" panose="020B0502040504020204" pitchFamily="34" charset="0"/>
              <a:ea typeface="Noto Sans" panose="020B0502040504020204" pitchFamily="34" charset="0"/>
              <a:cs typeface="Noto Sans" panose="020B0502040504020204" pitchFamily="34" charset="0"/>
            </a:endParaRPr>
          </a:p>
        </p:txBody>
      </p:sp>
      <p:sp>
        <p:nvSpPr>
          <p:cNvPr id="38" name="TextBox 23">
            <a:extLst>
              <a:ext uri="{FF2B5EF4-FFF2-40B4-BE49-F238E27FC236}">
                <a16:creationId xmlns:a16="http://schemas.microsoft.com/office/drawing/2014/main" id="{F2F211B4-2776-6848-1186-A283D525B4D5}"/>
              </a:ext>
            </a:extLst>
          </p:cNvPr>
          <p:cNvSpPr txBox="1"/>
          <p:nvPr/>
        </p:nvSpPr>
        <p:spPr>
          <a:xfrm>
            <a:off x="-533400" y="2026315"/>
            <a:ext cx="11948770" cy="743793"/>
          </a:xfrm>
          <a:prstGeom prst="rect">
            <a:avLst/>
          </a:prstGeom>
        </p:spPr>
        <p:txBody>
          <a:bodyPr lIns="0" tIns="0" rIns="0" bIns="0" rtlCol="0" anchor="t">
            <a:spAutoFit/>
          </a:bodyPr>
          <a:lstStyle/>
          <a:p>
            <a:pPr lvl="0" algn="ctr">
              <a:lnSpc>
                <a:spcPts val="5800"/>
              </a:lnSpc>
              <a:spcBef>
                <a:spcPct val="0"/>
              </a:spcBef>
            </a:pPr>
            <a:r>
              <a:rPr lang="en-US" sz="5000" b="1">
                <a:solidFill>
                  <a:srgbClr val="242424"/>
                </a:solidFill>
                <a:latin typeface="Noto Sans" panose="020B0502040504020204" pitchFamily="34" charset="0"/>
                <a:ea typeface="Noto Sans" panose="020B0502040504020204" pitchFamily="34" charset="0"/>
                <a:cs typeface="Noto Sans" panose="020B0502040504020204" pitchFamily="34" charset="0"/>
              </a:rPr>
              <a:t>2.4.1. Kiểm định giả thuyết</a:t>
            </a:r>
            <a:endParaRPr lang="en-US" sz="5000" b="1" dirty="0">
              <a:solidFill>
                <a:srgbClr val="242424"/>
              </a:solidFill>
              <a:latin typeface="Noto Sans" panose="020B0502040504020204" pitchFamily="34" charset="0"/>
              <a:ea typeface="Noto Sans" panose="020B0502040504020204" pitchFamily="34" charset="0"/>
              <a:cs typeface="Noto Sans" panose="020B0502040504020204" pitchFamily="34" charset="0"/>
            </a:endParaRPr>
          </a:p>
        </p:txBody>
      </p:sp>
      <p:grpSp>
        <p:nvGrpSpPr>
          <p:cNvPr id="63" name="Group 2">
            <a:extLst>
              <a:ext uri="{FF2B5EF4-FFF2-40B4-BE49-F238E27FC236}">
                <a16:creationId xmlns:a16="http://schemas.microsoft.com/office/drawing/2014/main" id="{49F17F1E-704A-D88C-D101-16DBC9A23977}"/>
              </a:ext>
            </a:extLst>
          </p:cNvPr>
          <p:cNvGrpSpPr/>
          <p:nvPr/>
        </p:nvGrpSpPr>
        <p:grpSpPr>
          <a:xfrm>
            <a:off x="920537" y="6938880"/>
            <a:ext cx="692243" cy="692243"/>
            <a:chOff x="0" y="0"/>
            <a:chExt cx="812800" cy="812800"/>
          </a:xfrm>
          <a:solidFill>
            <a:schemeClr val="tx2">
              <a:lumMod val="40000"/>
              <a:lumOff val="60000"/>
            </a:schemeClr>
          </a:solidFill>
        </p:grpSpPr>
        <p:sp>
          <p:nvSpPr>
            <p:cNvPr id="64" name="Freeform 3">
              <a:extLst>
                <a:ext uri="{FF2B5EF4-FFF2-40B4-BE49-F238E27FC236}">
                  <a16:creationId xmlns:a16="http://schemas.microsoft.com/office/drawing/2014/main" id="{7C43F2EF-5DCD-1042-A6F3-0100109FEEA6}"/>
                </a:ext>
              </a:extLst>
            </p:cNvPr>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grpFill/>
          </p:spPr>
          <p:txBody>
            <a:bodyPr/>
            <a:lstStyle/>
            <a:p>
              <a:endParaRPr lang="en-US"/>
            </a:p>
          </p:txBody>
        </p:sp>
        <p:sp>
          <p:nvSpPr>
            <p:cNvPr id="65" name="TextBox 4">
              <a:extLst>
                <a:ext uri="{FF2B5EF4-FFF2-40B4-BE49-F238E27FC236}">
                  <a16:creationId xmlns:a16="http://schemas.microsoft.com/office/drawing/2014/main" id="{0FD13DCE-E688-E84A-2E22-2D6E05152DC3}"/>
                </a:ext>
              </a:extLst>
            </p:cNvPr>
            <p:cNvSpPr txBox="1"/>
            <p:nvPr/>
          </p:nvSpPr>
          <p:spPr>
            <a:xfrm>
              <a:off x="0" y="-38100"/>
              <a:ext cx="812800" cy="850900"/>
            </a:xfrm>
            <a:prstGeom prst="rect">
              <a:avLst/>
            </a:prstGeom>
            <a:solidFill>
              <a:srgbClr val="62A0E1"/>
            </a:solidFill>
          </p:spPr>
          <p:txBody>
            <a:bodyPr lIns="50800" tIns="50800" rIns="50800" bIns="50800" rtlCol="0" anchor="ctr"/>
            <a:lstStyle/>
            <a:p>
              <a:pPr marL="0" lvl="0" indent="0" algn="ctr">
                <a:lnSpc>
                  <a:spcPts val="2940"/>
                </a:lnSpc>
                <a:spcBef>
                  <a:spcPct val="0"/>
                </a:spcBef>
              </a:pPr>
              <a:endParaRPr lang="en-US" sz="2100" u="none">
                <a:solidFill>
                  <a:srgbClr val="242424"/>
                </a:solidFill>
                <a:latin typeface="Noto Sans Bold"/>
              </a:endParaRPr>
            </a:p>
          </p:txBody>
        </p:sp>
      </p:grpSp>
      <p:grpSp>
        <p:nvGrpSpPr>
          <p:cNvPr id="72" name="Group 11">
            <a:extLst>
              <a:ext uri="{FF2B5EF4-FFF2-40B4-BE49-F238E27FC236}">
                <a16:creationId xmlns:a16="http://schemas.microsoft.com/office/drawing/2014/main" id="{BA339756-43D9-528C-9201-E2D2353755D1}"/>
              </a:ext>
            </a:extLst>
          </p:cNvPr>
          <p:cNvGrpSpPr/>
          <p:nvPr/>
        </p:nvGrpSpPr>
        <p:grpSpPr>
          <a:xfrm>
            <a:off x="1612780" y="6938880"/>
            <a:ext cx="266573" cy="692243"/>
            <a:chOff x="0" y="0"/>
            <a:chExt cx="312998" cy="812800"/>
          </a:xfrm>
        </p:grpSpPr>
        <p:sp>
          <p:nvSpPr>
            <p:cNvPr id="73" name="Freeform 12">
              <a:extLst>
                <a:ext uri="{FF2B5EF4-FFF2-40B4-BE49-F238E27FC236}">
                  <a16:creationId xmlns:a16="http://schemas.microsoft.com/office/drawing/2014/main" id="{9C19B3CC-DF82-A1CA-328B-3B61FB43667B}"/>
                </a:ext>
              </a:extLst>
            </p:cNvPr>
            <p:cNvSpPr/>
            <p:nvPr/>
          </p:nvSpPr>
          <p:spPr>
            <a:xfrm>
              <a:off x="0" y="0"/>
              <a:ext cx="312998" cy="812800"/>
            </a:xfrm>
            <a:custGeom>
              <a:avLst/>
              <a:gdLst/>
              <a:ahLst/>
              <a:cxnLst/>
              <a:rect l="l" t="t" r="r" b="b"/>
              <a:pathLst>
                <a:path w="312998" h="812800">
                  <a:moveTo>
                    <a:pt x="0" y="0"/>
                  </a:moveTo>
                  <a:lnTo>
                    <a:pt x="312998" y="0"/>
                  </a:lnTo>
                  <a:lnTo>
                    <a:pt x="312998" y="812800"/>
                  </a:lnTo>
                  <a:lnTo>
                    <a:pt x="0" y="812800"/>
                  </a:lnTo>
                  <a:close/>
                </a:path>
              </a:pathLst>
            </a:custGeom>
            <a:solidFill>
              <a:srgbClr val="242424"/>
            </a:solidFill>
          </p:spPr>
          <p:txBody>
            <a:bodyPr/>
            <a:lstStyle/>
            <a:p>
              <a:endParaRPr lang="en-US"/>
            </a:p>
          </p:txBody>
        </p:sp>
        <p:sp>
          <p:nvSpPr>
            <p:cNvPr id="74" name="TextBox 13">
              <a:extLst>
                <a:ext uri="{FF2B5EF4-FFF2-40B4-BE49-F238E27FC236}">
                  <a16:creationId xmlns:a16="http://schemas.microsoft.com/office/drawing/2014/main" id="{24281C79-EB2A-8D0D-AAC7-1B64BA453AD1}"/>
                </a:ext>
              </a:extLst>
            </p:cNvPr>
            <p:cNvSpPr txBox="1"/>
            <p:nvPr/>
          </p:nvSpPr>
          <p:spPr>
            <a:xfrm>
              <a:off x="0" y="-38100"/>
              <a:ext cx="812800" cy="850900"/>
            </a:xfrm>
            <a:prstGeom prst="rect">
              <a:avLst/>
            </a:prstGeom>
          </p:spPr>
          <p:txBody>
            <a:bodyPr lIns="50800" tIns="50800" rIns="50800" bIns="50800" rtlCol="0" anchor="ctr"/>
            <a:lstStyle/>
            <a:p>
              <a:pPr marL="0" lvl="0" indent="0" algn="ctr">
                <a:lnSpc>
                  <a:spcPts val="2940"/>
                </a:lnSpc>
                <a:spcBef>
                  <a:spcPct val="0"/>
                </a:spcBef>
              </a:pPr>
              <a:endParaRPr/>
            </a:p>
          </p:txBody>
        </p:sp>
      </p:grpSp>
      <p:sp>
        <p:nvSpPr>
          <p:cNvPr id="82" name="TextBox 23">
            <a:extLst>
              <a:ext uri="{FF2B5EF4-FFF2-40B4-BE49-F238E27FC236}">
                <a16:creationId xmlns:a16="http://schemas.microsoft.com/office/drawing/2014/main" id="{C51693B5-C6FC-746B-5DC8-38CFE19BD179}"/>
              </a:ext>
            </a:extLst>
          </p:cNvPr>
          <p:cNvSpPr txBox="1"/>
          <p:nvPr/>
        </p:nvSpPr>
        <p:spPr>
          <a:xfrm>
            <a:off x="890019" y="3902115"/>
            <a:ext cx="8048626" cy="1407565"/>
          </a:xfrm>
          <a:prstGeom prst="rect">
            <a:avLst/>
          </a:prstGeom>
        </p:spPr>
        <p:txBody>
          <a:bodyPr wrap="square" lIns="0" tIns="0" rIns="0" bIns="0" rtlCol="0" anchor="t">
            <a:spAutoFit/>
          </a:bodyPr>
          <a:lstStyle/>
          <a:p>
            <a:pPr lvl="0">
              <a:lnSpc>
                <a:spcPts val="5800"/>
              </a:lnSpc>
              <a:spcBef>
                <a:spcPct val="0"/>
              </a:spcBef>
            </a:pPr>
            <a:r>
              <a:rPr lang="en-US" sz="3200" b="1">
                <a:solidFill>
                  <a:srgbClr val="242424"/>
                </a:solidFill>
                <a:latin typeface="Noto Sans" panose="020B0502040504020204" pitchFamily="34" charset="0"/>
                <a:ea typeface="Noto Sans" panose="020B0502040504020204" pitchFamily="34" charset="0"/>
                <a:cs typeface="Noto Sans" panose="020B0502040504020204" pitchFamily="34" charset="0"/>
              </a:rPr>
              <a:t>c) 6thStage</a:t>
            </a:r>
            <a:r>
              <a:rPr lang="vi-VN" sz="3200" b="1">
                <a:solidFill>
                  <a:srgbClr val="242424"/>
                </a:solidFill>
                <a:latin typeface="Noto Sans" panose="020B0502040504020204" pitchFamily="34" charset="0"/>
                <a:ea typeface="Noto Sans" panose="020B0502040504020204" pitchFamily="34" charset="0"/>
                <a:cs typeface="Noto Sans" panose="020B0502040504020204" pitchFamily="34" charset="0"/>
              </a:rPr>
              <a:t>s có ảnh hưởng đến </a:t>
            </a:r>
            <a:r>
              <a:rPr lang="en-US" sz="3200" b="1">
                <a:solidFill>
                  <a:srgbClr val="242424"/>
                </a:solidFill>
                <a:latin typeface="Noto Sans" panose="020B0502040504020204" pitchFamily="34" charset="0"/>
                <a:ea typeface="Noto Sans" panose="020B0502040504020204" pitchFamily="34" charset="0"/>
                <a:cs typeface="Noto Sans" panose="020B0502040504020204" pitchFamily="34" charset="0"/>
              </a:rPr>
              <a:t>Survival Months?</a:t>
            </a:r>
            <a:endParaRPr lang="en-US" sz="3200" b="1" dirty="0">
              <a:solidFill>
                <a:srgbClr val="242424"/>
              </a:solidFill>
              <a:latin typeface="Noto Sans" panose="020B0502040504020204" pitchFamily="34" charset="0"/>
              <a:ea typeface="Noto Sans" panose="020B0502040504020204" pitchFamily="34" charset="0"/>
              <a:cs typeface="Noto Sans" panose="020B0502040504020204" pitchFamily="34" charset="0"/>
            </a:endParaRPr>
          </a:p>
        </p:txBody>
      </p:sp>
      <p:sp>
        <p:nvSpPr>
          <p:cNvPr id="86" name="TextBox 29">
            <a:extLst>
              <a:ext uri="{FF2B5EF4-FFF2-40B4-BE49-F238E27FC236}">
                <a16:creationId xmlns:a16="http://schemas.microsoft.com/office/drawing/2014/main" id="{85EDED87-AF16-A2E6-E730-93CC13438A92}"/>
              </a:ext>
            </a:extLst>
          </p:cNvPr>
          <p:cNvSpPr txBox="1"/>
          <p:nvPr/>
        </p:nvSpPr>
        <p:spPr>
          <a:xfrm>
            <a:off x="2019300" y="6085559"/>
            <a:ext cx="9067800" cy="320601"/>
          </a:xfrm>
          <a:prstGeom prst="rect">
            <a:avLst/>
          </a:prstGeom>
        </p:spPr>
        <p:txBody>
          <a:bodyPr wrap="square" lIns="0" tIns="0" rIns="0" bIns="0" rtlCol="0" anchor="t">
            <a:spAutoFit/>
          </a:bodyPr>
          <a:lstStyle/>
          <a:p>
            <a:pPr lvl="0">
              <a:lnSpc>
                <a:spcPts val="2520"/>
              </a:lnSpc>
              <a:spcBef>
                <a:spcPct val="0"/>
              </a:spcBef>
            </a:pPr>
            <a:r>
              <a:rPr lang="vi-VN" sz="2400">
                <a:solidFill>
                  <a:srgbClr val="000000"/>
                </a:solidFill>
                <a:latin typeface="Noto Sans"/>
              </a:rPr>
              <a:t>H0: </a:t>
            </a:r>
            <a:r>
              <a:rPr lang="en-US" sz="2400">
                <a:solidFill>
                  <a:srgbClr val="000000"/>
                </a:solidFill>
                <a:latin typeface="Noto Sans"/>
              </a:rPr>
              <a:t>6thStage </a:t>
            </a:r>
            <a:r>
              <a:rPr lang="vi-VN" sz="2400">
                <a:solidFill>
                  <a:srgbClr val="000000"/>
                </a:solidFill>
                <a:latin typeface="Noto Sans"/>
              </a:rPr>
              <a:t>không ảnh hưởng đến</a:t>
            </a:r>
            <a:r>
              <a:rPr lang="en-US" sz="2400">
                <a:solidFill>
                  <a:srgbClr val="000000"/>
                </a:solidFill>
                <a:latin typeface="Noto Sans"/>
              </a:rPr>
              <a:t> Survival Months.</a:t>
            </a:r>
            <a:endParaRPr lang="en-US" sz="2400" u="none" dirty="0">
              <a:solidFill>
                <a:srgbClr val="000000"/>
              </a:solidFill>
              <a:latin typeface="Noto Sans"/>
            </a:endParaRPr>
          </a:p>
        </p:txBody>
      </p:sp>
      <p:grpSp>
        <p:nvGrpSpPr>
          <p:cNvPr id="24" name="Group 2">
            <a:extLst>
              <a:ext uri="{FF2B5EF4-FFF2-40B4-BE49-F238E27FC236}">
                <a16:creationId xmlns:a16="http://schemas.microsoft.com/office/drawing/2014/main" id="{70F6DB36-3D6F-532C-DDBA-83895FC07223}"/>
              </a:ext>
            </a:extLst>
          </p:cNvPr>
          <p:cNvGrpSpPr/>
          <p:nvPr/>
        </p:nvGrpSpPr>
        <p:grpSpPr>
          <a:xfrm>
            <a:off x="920537" y="5854625"/>
            <a:ext cx="692243" cy="692243"/>
            <a:chOff x="0" y="0"/>
            <a:chExt cx="812800" cy="812800"/>
          </a:xfrm>
          <a:solidFill>
            <a:schemeClr val="tx2">
              <a:lumMod val="40000"/>
              <a:lumOff val="60000"/>
            </a:schemeClr>
          </a:solidFill>
        </p:grpSpPr>
        <p:sp>
          <p:nvSpPr>
            <p:cNvPr id="25" name="Freeform 3">
              <a:extLst>
                <a:ext uri="{FF2B5EF4-FFF2-40B4-BE49-F238E27FC236}">
                  <a16:creationId xmlns:a16="http://schemas.microsoft.com/office/drawing/2014/main" id="{AD2A2829-4830-A660-3E7B-37F778525C37}"/>
                </a:ext>
              </a:extLst>
            </p:cNvPr>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grpFill/>
          </p:spPr>
          <p:txBody>
            <a:bodyPr/>
            <a:lstStyle/>
            <a:p>
              <a:endParaRPr lang="en-US"/>
            </a:p>
          </p:txBody>
        </p:sp>
        <p:sp>
          <p:nvSpPr>
            <p:cNvPr id="27" name="TextBox 4">
              <a:extLst>
                <a:ext uri="{FF2B5EF4-FFF2-40B4-BE49-F238E27FC236}">
                  <a16:creationId xmlns:a16="http://schemas.microsoft.com/office/drawing/2014/main" id="{76412DAC-CFDA-CFBD-FAAE-5221EE07C7C3}"/>
                </a:ext>
              </a:extLst>
            </p:cNvPr>
            <p:cNvSpPr txBox="1"/>
            <p:nvPr/>
          </p:nvSpPr>
          <p:spPr>
            <a:xfrm>
              <a:off x="0" y="-38100"/>
              <a:ext cx="812800" cy="850900"/>
            </a:xfrm>
            <a:prstGeom prst="rect">
              <a:avLst/>
            </a:prstGeom>
            <a:solidFill>
              <a:srgbClr val="62A0E1"/>
            </a:solidFill>
          </p:spPr>
          <p:txBody>
            <a:bodyPr lIns="50800" tIns="50800" rIns="50800" bIns="50800" rtlCol="0" anchor="ctr"/>
            <a:lstStyle/>
            <a:p>
              <a:pPr marL="0" lvl="0" indent="0" algn="ctr">
                <a:lnSpc>
                  <a:spcPts val="2940"/>
                </a:lnSpc>
                <a:spcBef>
                  <a:spcPct val="0"/>
                </a:spcBef>
              </a:pPr>
              <a:endParaRPr lang="en-US" sz="2100" u="none">
                <a:solidFill>
                  <a:srgbClr val="242424"/>
                </a:solidFill>
                <a:latin typeface="Noto Sans Bold"/>
              </a:endParaRPr>
            </a:p>
          </p:txBody>
        </p:sp>
      </p:grpSp>
      <p:grpSp>
        <p:nvGrpSpPr>
          <p:cNvPr id="30" name="Group 11">
            <a:extLst>
              <a:ext uri="{FF2B5EF4-FFF2-40B4-BE49-F238E27FC236}">
                <a16:creationId xmlns:a16="http://schemas.microsoft.com/office/drawing/2014/main" id="{2B83186F-842F-116A-BEB1-1812B14540FE}"/>
              </a:ext>
            </a:extLst>
          </p:cNvPr>
          <p:cNvGrpSpPr/>
          <p:nvPr/>
        </p:nvGrpSpPr>
        <p:grpSpPr>
          <a:xfrm>
            <a:off x="1612780" y="5854625"/>
            <a:ext cx="266573" cy="692243"/>
            <a:chOff x="0" y="0"/>
            <a:chExt cx="312998" cy="812800"/>
          </a:xfrm>
        </p:grpSpPr>
        <p:sp>
          <p:nvSpPr>
            <p:cNvPr id="31" name="Freeform 12">
              <a:extLst>
                <a:ext uri="{FF2B5EF4-FFF2-40B4-BE49-F238E27FC236}">
                  <a16:creationId xmlns:a16="http://schemas.microsoft.com/office/drawing/2014/main" id="{6334C5BF-8C8C-AE43-0A6A-5378F792ED38}"/>
                </a:ext>
              </a:extLst>
            </p:cNvPr>
            <p:cNvSpPr/>
            <p:nvPr/>
          </p:nvSpPr>
          <p:spPr>
            <a:xfrm>
              <a:off x="0" y="0"/>
              <a:ext cx="312998" cy="812800"/>
            </a:xfrm>
            <a:custGeom>
              <a:avLst/>
              <a:gdLst/>
              <a:ahLst/>
              <a:cxnLst/>
              <a:rect l="l" t="t" r="r" b="b"/>
              <a:pathLst>
                <a:path w="312998" h="812800">
                  <a:moveTo>
                    <a:pt x="0" y="0"/>
                  </a:moveTo>
                  <a:lnTo>
                    <a:pt x="312998" y="0"/>
                  </a:lnTo>
                  <a:lnTo>
                    <a:pt x="312998" y="812800"/>
                  </a:lnTo>
                  <a:lnTo>
                    <a:pt x="0" y="812800"/>
                  </a:lnTo>
                  <a:close/>
                </a:path>
              </a:pathLst>
            </a:custGeom>
            <a:solidFill>
              <a:srgbClr val="242424"/>
            </a:solidFill>
          </p:spPr>
          <p:txBody>
            <a:bodyPr/>
            <a:lstStyle/>
            <a:p>
              <a:endParaRPr lang="en-US"/>
            </a:p>
          </p:txBody>
        </p:sp>
        <p:sp>
          <p:nvSpPr>
            <p:cNvPr id="32" name="TextBox 13">
              <a:extLst>
                <a:ext uri="{FF2B5EF4-FFF2-40B4-BE49-F238E27FC236}">
                  <a16:creationId xmlns:a16="http://schemas.microsoft.com/office/drawing/2014/main" id="{CDCFA644-200C-F7F1-6480-CA4CCDF78970}"/>
                </a:ext>
              </a:extLst>
            </p:cNvPr>
            <p:cNvSpPr txBox="1"/>
            <p:nvPr/>
          </p:nvSpPr>
          <p:spPr>
            <a:xfrm>
              <a:off x="0" y="-38100"/>
              <a:ext cx="812800" cy="850900"/>
            </a:xfrm>
            <a:prstGeom prst="rect">
              <a:avLst/>
            </a:prstGeom>
          </p:spPr>
          <p:txBody>
            <a:bodyPr lIns="50800" tIns="50800" rIns="50800" bIns="50800" rtlCol="0" anchor="ctr"/>
            <a:lstStyle/>
            <a:p>
              <a:pPr marL="0" lvl="0" indent="0" algn="ctr">
                <a:lnSpc>
                  <a:spcPts val="2940"/>
                </a:lnSpc>
                <a:spcBef>
                  <a:spcPct val="0"/>
                </a:spcBef>
              </a:pPr>
              <a:endParaRPr/>
            </a:p>
          </p:txBody>
        </p:sp>
      </p:grpSp>
      <p:sp>
        <p:nvSpPr>
          <p:cNvPr id="39" name="TextBox 29">
            <a:extLst>
              <a:ext uri="{FF2B5EF4-FFF2-40B4-BE49-F238E27FC236}">
                <a16:creationId xmlns:a16="http://schemas.microsoft.com/office/drawing/2014/main" id="{F8D12523-85F8-2F92-5B86-7853EDD58AB4}"/>
              </a:ext>
            </a:extLst>
          </p:cNvPr>
          <p:cNvSpPr txBox="1"/>
          <p:nvPr/>
        </p:nvSpPr>
        <p:spPr>
          <a:xfrm>
            <a:off x="2019300" y="7124700"/>
            <a:ext cx="9067800" cy="320601"/>
          </a:xfrm>
          <a:prstGeom prst="rect">
            <a:avLst/>
          </a:prstGeom>
        </p:spPr>
        <p:txBody>
          <a:bodyPr wrap="square" lIns="0" tIns="0" rIns="0" bIns="0" rtlCol="0" anchor="t">
            <a:spAutoFit/>
          </a:bodyPr>
          <a:lstStyle/>
          <a:p>
            <a:pPr lvl="0">
              <a:lnSpc>
                <a:spcPts val="2520"/>
              </a:lnSpc>
              <a:spcBef>
                <a:spcPct val="0"/>
              </a:spcBef>
            </a:pPr>
            <a:r>
              <a:rPr lang="vi-VN" sz="2400">
                <a:solidFill>
                  <a:srgbClr val="000000"/>
                </a:solidFill>
                <a:latin typeface="Noto Sans"/>
              </a:rPr>
              <a:t>H1:  </a:t>
            </a:r>
            <a:r>
              <a:rPr lang="en-US" sz="2400">
                <a:solidFill>
                  <a:srgbClr val="000000"/>
                </a:solidFill>
                <a:latin typeface="Noto Sans"/>
              </a:rPr>
              <a:t>6thStage </a:t>
            </a:r>
            <a:r>
              <a:rPr lang="vi-VN" sz="2400">
                <a:solidFill>
                  <a:srgbClr val="000000"/>
                </a:solidFill>
                <a:latin typeface="Noto Sans"/>
              </a:rPr>
              <a:t>ảnh hưởng đến </a:t>
            </a:r>
            <a:r>
              <a:rPr lang="en-US" sz="2400">
                <a:solidFill>
                  <a:srgbClr val="000000"/>
                </a:solidFill>
                <a:latin typeface="Noto Sans"/>
              </a:rPr>
              <a:t>Survival Months.</a:t>
            </a:r>
            <a:endParaRPr lang="en-US" sz="2400" u="none" dirty="0">
              <a:solidFill>
                <a:srgbClr val="000000"/>
              </a:solidFill>
              <a:latin typeface="Noto Sans"/>
            </a:endParaRPr>
          </a:p>
        </p:txBody>
      </p:sp>
      <p:pic>
        <p:nvPicPr>
          <p:cNvPr id="4" name="Picture 3">
            <a:extLst>
              <a:ext uri="{FF2B5EF4-FFF2-40B4-BE49-F238E27FC236}">
                <a16:creationId xmlns:a16="http://schemas.microsoft.com/office/drawing/2014/main" id="{9B8757EE-BB14-772B-F8D9-6EF799B310D0}"/>
              </a:ext>
            </a:extLst>
          </p:cNvPr>
          <p:cNvPicPr>
            <a:picLocks noChangeAspect="1"/>
          </p:cNvPicPr>
          <p:nvPr/>
        </p:nvPicPr>
        <p:blipFill>
          <a:blip r:embed="rId3"/>
          <a:stretch>
            <a:fillRect/>
          </a:stretch>
        </p:blipFill>
        <p:spPr>
          <a:xfrm>
            <a:off x="9753858" y="2400300"/>
            <a:ext cx="8563808" cy="6148895"/>
          </a:xfrm>
          <a:prstGeom prst="rect">
            <a:avLst/>
          </a:prstGeom>
        </p:spPr>
      </p:pic>
    </p:spTree>
    <p:extLst>
      <p:ext uri="{BB962C8B-B14F-4D97-AF65-F5344CB8AC3E}">
        <p14:creationId xmlns:p14="http://schemas.microsoft.com/office/powerpoint/2010/main" val="3551691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par>
                                <p:cTn id="11" presetID="10" presetClass="entr" presetSubtype="0"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500"/>
                                        <p:tgtEl>
                                          <p:spTgt spid="2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8"/>
                                        </p:tgtEl>
                                        <p:attrNameLst>
                                          <p:attrName>style.visibility</p:attrName>
                                        </p:attrNameLst>
                                      </p:cBhvr>
                                      <p:to>
                                        <p:strVal val="visible"/>
                                      </p:to>
                                    </p:set>
                                    <p:animEffect transition="in" filter="fade">
                                      <p:cBhvr>
                                        <p:cTn id="18" dur="500"/>
                                        <p:tgtEl>
                                          <p:spTgt spid="38"/>
                                        </p:tgtEl>
                                      </p:cBhvr>
                                    </p:animEffect>
                                  </p:childTnLst>
                                </p:cTn>
                              </p:par>
                              <p:par>
                                <p:cTn id="19" presetID="10" presetClass="entr" presetSubtype="0" fill="hold" nodeType="withEffect">
                                  <p:stCondLst>
                                    <p:cond delay="0"/>
                                  </p:stCondLst>
                                  <p:childTnLst>
                                    <p:set>
                                      <p:cBhvr>
                                        <p:cTn id="20" dur="1" fill="hold">
                                          <p:stCondLst>
                                            <p:cond delay="0"/>
                                          </p:stCondLst>
                                        </p:cTn>
                                        <p:tgtEl>
                                          <p:spTgt spid="72"/>
                                        </p:tgtEl>
                                        <p:attrNameLst>
                                          <p:attrName>style.visibility</p:attrName>
                                        </p:attrNameLst>
                                      </p:cBhvr>
                                      <p:to>
                                        <p:strVal val="visible"/>
                                      </p:to>
                                    </p:set>
                                    <p:animEffect transition="in" filter="fade">
                                      <p:cBhvr>
                                        <p:cTn id="21" dur="500"/>
                                        <p:tgtEl>
                                          <p:spTgt spid="72"/>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82"/>
                                        </p:tgtEl>
                                        <p:attrNameLst>
                                          <p:attrName>style.visibility</p:attrName>
                                        </p:attrNameLst>
                                      </p:cBhvr>
                                      <p:to>
                                        <p:strVal val="visible"/>
                                      </p:to>
                                    </p:set>
                                    <p:animEffect transition="in" filter="fade">
                                      <p:cBhvr>
                                        <p:cTn id="24" dur="500"/>
                                        <p:tgtEl>
                                          <p:spTgt spid="82"/>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86"/>
                                        </p:tgtEl>
                                        <p:attrNameLst>
                                          <p:attrName>style.visibility</p:attrName>
                                        </p:attrNameLst>
                                      </p:cBhvr>
                                      <p:to>
                                        <p:strVal val="visible"/>
                                      </p:to>
                                    </p:set>
                                    <p:animEffect transition="in" filter="fade">
                                      <p:cBhvr>
                                        <p:cTn id="27" dur="500"/>
                                        <p:tgtEl>
                                          <p:spTgt spid="86"/>
                                        </p:tgtEl>
                                      </p:cBhvr>
                                    </p:animEffect>
                                  </p:childTnLst>
                                </p:cTn>
                              </p:par>
                              <p:par>
                                <p:cTn id="28" presetID="10" presetClass="entr" presetSubtype="0" fill="hold" nodeType="withEffect">
                                  <p:stCondLst>
                                    <p:cond delay="0"/>
                                  </p:stCondLst>
                                  <p:childTnLst>
                                    <p:set>
                                      <p:cBhvr>
                                        <p:cTn id="29" dur="1" fill="hold">
                                          <p:stCondLst>
                                            <p:cond delay="0"/>
                                          </p:stCondLst>
                                        </p:cTn>
                                        <p:tgtEl>
                                          <p:spTgt spid="63"/>
                                        </p:tgtEl>
                                        <p:attrNameLst>
                                          <p:attrName>style.visibility</p:attrName>
                                        </p:attrNameLst>
                                      </p:cBhvr>
                                      <p:to>
                                        <p:strVal val="visible"/>
                                      </p:to>
                                    </p:set>
                                    <p:animEffect transition="in" filter="fade">
                                      <p:cBhvr>
                                        <p:cTn id="30" dur="500"/>
                                        <p:tgtEl>
                                          <p:spTgt spid="63"/>
                                        </p:tgtEl>
                                      </p:cBhvr>
                                    </p:animEffect>
                                  </p:childTnLst>
                                </p:cTn>
                              </p:par>
                              <p:par>
                                <p:cTn id="31" presetID="10" presetClass="entr" presetSubtype="0" fill="hold" nodeType="withEffect">
                                  <p:stCondLst>
                                    <p:cond delay="0"/>
                                  </p:stCondLst>
                                  <p:childTnLst>
                                    <p:set>
                                      <p:cBhvr>
                                        <p:cTn id="32" dur="1" fill="hold">
                                          <p:stCondLst>
                                            <p:cond delay="0"/>
                                          </p:stCondLst>
                                        </p:cTn>
                                        <p:tgtEl>
                                          <p:spTgt spid="30"/>
                                        </p:tgtEl>
                                        <p:attrNameLst>
                                          <p:attrName>style.visibility</p:attrName>
                                        </p:attrNameLst>
                                      </p:cBhvr>
                                      <p:to>
                                        <p:strVal val="visible"/>
                                      </p:to>
                                    </p:set>
                                    <p:animEffect transition="in" filter="fade">
                                      <p:cBhvr>
                                        <p:cTn id="33" dur="500"/>
                                        <p:tgtEl>
                                          <p:spTgt spid="30"/>
                                        </p:tgtEl>
                                      </p:cBhvr>
                                    </p:animEffect>
                                  </p:childTnLst>
                                </p:cTn>
                              </p:par>
                              <p:par>
                                <p:cTn id="34" presetID="10" presetClass="entr" presetSubtype="0" fill="hold" nodeType="withEffect">
                                  <p:stCondLst>
                                    <p:cond delay="0"/>
                                  </p:stCondLst>
                                  <p:childTnLst>
                                    <p:set>
                                      <p:cBhvr>
                                        <p:cTn id="35" dur="1" fill="hold">
                                          <p:stCondLst>
                                            <p:cond delay="0"/>
                                          </p:stCondLst>
                                        </p:cTn>
                                        <p:tgtEl>
                                          <p:spTgt spid="24"/>
                                        </p:tgtEl>
                                        <p:attrNameLst>
                                          <p:attrName>style.visibility</p:attrName>
                                        </p:attrNameLst>
                                      </p:cBhvr>
                                      <p:to>
                                        <p:strVal val="visible"/>
                                      </p:to>
                                    </p:set>
                                    <p:animEffect transition="in" filter="fade">
                                      <p:cBhvr>
                                        <p:cTn id="36" dur="500"/>
                                        <p:tgtEl>
                                          <p:spTgt spid="24"/>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9"/>
                                        </p:tgtEl>
                                        <p:attrNameLst>
                                          <p:attrName>style.visibility</p:attrName>
                                        </p:attrNameLst>
                                      </p:cBhvr>
                                      <p:to>
                                        <p:strVal val="visible"/>
                                      </p:to>
                                    </p:set>
                                    <p:animEffect transition="in" filter="fade">
                                      <p:cBhvr>
                                        <p:cTn id="39"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38" grpId="0"/>
      <p:bldP spid="82" grpId="0"/>
      <p:bldP spid="86" grpId="0"/>
      <p:bldP spid="3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DEB979E1-9829-F311-FD8D-3CE597AFA192}"/>
              </a:ext>
            </a:extLst>
          </p:cNvPr>
          <p:cNvSpPr>
            <a:spLocks noGrp="1" noRot="1" noMove="1" noResize="1" noEditPoints="1" noAdjustHandles="1" noChangeArrowheads="1" noChangeShapeType="1"/>
          </p:cNvSpPr>
          <p:nvPr/>
        </p:nvSpPr>
        <p:spPr>
          <a:xfrm>
            <a:off x="-533400" y="-114300"/>
            <a:ext cx="18811164" cy="104013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grpSp>
        <p:nvGrpSpPr>
          <p:cNvPr id="5" name="Group 5"/>
          <p:cNvGrpSpPr/>
          <p:nvPr/>
        </p:nvGrpSpPr>
        <p:grpSpPr>
          <a:xfrm rot="2700000">
            <a:off x="5760221" y="-669652"/>
            <a:ext cx="9268328" cy="10558116"/>
            <a:chOff x="-188409" y="19050"/>
            <a:chExt cx="925009" cy="1060755"/>
          </a:xfrm>
        </p:grpSpPr>
        <p:sp>
          <p:nvSpPr>
            <p:cNvPr id="6" name="Freeform 6"/>
            <p:cNvSpPr/>
            <p:nvPr/>
          </p:nvSpPr>
          <p:spPr>
            <a:xfrm>
              <a:off x="-188409" y="267005"/>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2A0E1"/>
            </a:solidFill>
          </p:spPr>
          <p:txBody>
            <a:bodyPr/>
            <a:lstStyle/>
            <a:p>
              <a:endParaRPr lang="en-US"/>
            </a:p>
          </p:txBody>
        </p:sp>
        <p:sp>
          <p:nvSpPr>
            <p:cNvPr id="7" name="TextBox 7"/>
            <p:cNvSpPr txBox="1"/>
            <p:nvPr/>
          </p:nvSpPr>
          <p:spPr>
            <a:xfrm>
              <a:off x="76200" y="19050"/>
              <a:ext cx="660400" cy="717550"/>
            </a:xfrm>
            <a:prstGeom prst="rect">
              <a:avLst/>
            </a:prstGeom>
          </p:spPr>
          <p:txBody>
            <a:bodyPr lIns="50800" tIns="50800" rIns="50800" bIns="50800" rtlCol="0" anchor="ctr"/>
            <a:lstStyle/>
            <a:p>
              <a:pPr algn="ctr">
                <a:lnSpc>
                  <a:spcPts val="3220"/>
                </a:lnSpc>
              </a:pPr>
              <a:endParaRPr/>
            </a:p>
          </p:txBody>
        </p:sp>
      </p:grpSp>
      <p:grpSp>
        <p:nvGrpSpPr>
          <p:cNvPr id="11" name="Group 11"/>
          <p:cNvGrpSpPr/>
          <p:nvPr/>
        </p:nvGrpSpPr>
        <p:grpSpPr>
          <a:xfrm>
            <a:off x="5663833" y="1482653"/>
            <a:ext cx="6373368" cy="2748556"/>
            <a:chOff x="-1825449" y="38100"/>
            <a:chExt cx="2562049" cy="1104900"/>
          </a:xfrm>
        </p:grpSpPr>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2940"/>
                </a:lnSpc>
              </a:pPr>
              <a:endParaRPr/>
            </a:p>
          </p:txBody>
        </p:sp>
        <p:sp>
          <p:nvSpPr>
            <p:cNvPr id="12" name="Freeform 12"/>
            <p:cNvSpPr/>
            <p:nvPr/>
          </p:nvSpPr>
          <p:spPr>
            <a:xfrm>
              <a:off x="-1825449" y="33020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1">
                <a:lumMod val="20000"/>
                <a:lumOff val="80000"/>
              </a:schemeClr>
            </a:solidFill>
          </p:spPr>
          <p:txBody>
            <a:bodyPr/>
            <a:lstStyle/>
            <a:p>
              <a:endParaRPr lang="en-US">
                <a:solidFill>
                  <a:schemeClr val="accent6">
                    <a:lumMod val="50000"/>
                  </a:schemeClr>
                </a:solidFill>
              </a:endParaRPr>
            </a:p>
          </p:txBody>
        </p:sp>
      </p:grpSp>
      <p:grpSp>
        <p:nvGrpSpPr>
          <p:cNvPr id="14" name="Group 14"/>
          <p:cNvGrpSpPr/>
          <p:nvPr/>
        </p:nvGrpSpPr>
        <p:grpSpPr>
          <a:xfrm>
            <a:off x="11163263" y="2967068"/>
            <a:ext cx="1119616" cy="1119616"/>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42424"/>
            </a:solidFill>
          </p:spPr>
          <p:txBody>
            <a:bodyPr/>
            <a:lstStyle/>
            <a:p>
              <a:endParaRPr lang="en-US"/>
            </a:p>
          </p:txBody>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2940"/>
                </a:lnSpc>
              </a:pPr>
              <a:endParaRPr/>
            </a:p>
          </p:txBody>
        </p:sp>
      </p:grpSp>
      <p:sp>
        <p:nvSpPr>
          <p:cNvPr id="17" name="TextBox 17"/>
          <p:cNvSpPr txBox="1"/>
          <p:nvPr/>
        </p:nvSpPr>
        <p:spPr>
          <a:xfrm>
            <a:off x="5764561" y="3457590"/>
            <a:ext cx="6798708" cy="4770537"/>
          </a:xfrm>
          <a:prstGeom prst="rect">
            <a:avLst/>
          </a:prstGeom>
        </p:spPr>
        <p:txBody>
          <a:bodyPr wrap="square" lIns="0" tIns="0" rIns="0" bIns="0" rtlCol="0" anchor="t">
            <a:spAutoFit/>
          </a:bodyPr>
          <a:lstStyle/>
          <a:p>
            <a:pPr marL="0" lvl="0" indent="0" algn="ctr">
              <a:lnSpc>
                <a:spcPts val="9267"/>
              </a:lnSpc>
              <a:spcBef>
                <a:spcPct val="0"/>
              </a:spcBef>
            </a:pPr>
            <a:r>
              <a:rPr lang="en-US" sz="7988" b="1">
                <a:solidFill>
                  <a:schemeClr val="bg1"/>
                </a:solidFill>
                <a:latin typeface="Arial" panose="020B0604020202020204" pitchFamily="34" charset="0"/>
                <a:cs typeface="Arial" panose="020B0604020202020204" pitchFamily="34" charset="0"/>
              </a:rPr>
              <a:t>PHẦN 1. THÔNG TIN VỀ CÁC TẬP DỮ LIỆU</a:t>
            </a:r>
            <a:endParaRPr lang="en-US" sz="7988" b="1" u="none">
              <a:solidFill>
                <a:schemeClr val="bg1"/>
              </a:solidFill>
              <a:latin typeface="Arial" panose="020B0604020202020204" pitchFamily="34" charset="0"/>
              <a:cs typeface="Arial" panose="020B0604020202020204" pitchFamily="34" charset="0"/>
            </a:endParaRPr>
          </a:p>
        </p:txBody>
      </p:sp>
      <p:pic>
        <p:nvPicPr>
          <p:cNvPr id="10" name="Picture 10"/>
          <p:cNvPicPr>
            <a:picLocks noChangeAspect="1"/>
          </p:cNvPicPr>
          <p:nvPr/>
        </p:nvPicPr>
        <p:blipFill>
          <a:blip r:embed="rId3"/>
          <a:srcRect/>
          <a:stretch>
            <a:fillRect/>
          </a:stretch>
        </p:blipFill>
        <p:spPr>
          <a:xfrm rot="17346409">
            <a:off x="7454562" y="644225"/>
            <a:ext cx="2745651" cy="2830568"/>
          </a:xfrm>
          <a:prstGeom prst="rect">
            <a:avLst/>
          </a:prstGeom>
        </p:spPr>
      </p:pic>
    </p:spTree>
    <p:extLst>
      <p:ext uri="{BB962C8B-B14F-4D97-AF65-F5344CB8AC3E}">
        <p14:creationId xmlns:p14="http://schemas.microsoft.com/office/powerpoint/2010/main" val="4676145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1"/>
          <p:cNvPicPr>
            <a:picLocks noChangeAspect="1"/>
          </p:cNvPicPr>
          <p:nvPr/>
        </p:nvPicPr>
        <p:blipFill>
          <a:blip r:embed="rId2"/>
          <a:srcRect/>
          <a:stretch>
            <a:fillRect/>
          </a:stretch>
        </p:blipFill>
        <p:spPr>
          <a:xfrm>
            <a:off x="6553200" y="2002070"/>
            <a:ext cx="1981524" cy="1486143"/>
          </a:xfrm>
          <a:prstGeom prst="rect">
            <a:avLst/>
          </a:prstGeom>
        </p:spPr>
      </p:pic>
      <p:pic>
        <p:nvPicPr>
          <p:cNvPr id="22" name="Picture 22"/>
          <p:cNvPicPr>
            <a:picLocks noChangeAspect="1"/>
          </p:cNvPicPr>
          <p:nvPr/>
        </p:nvPicPr>
        <p:blipFill>
          <a:blip r:embed="rId2"/>
          <a:srcRect/>
          <a:stretch>
            <a:fillRect/>
          </a:stretch>
        </p:blipFill>
        <p:spPr>
          <a:xfrm>
            <a:off x="12369274" y="2008205"/>
            <a:ext cx="1981524" cy="1486143"/>
          </a:xfrm>
          <a:prstGeom prst="rect">
            <a:avLst/>
          </a:prstGeom>
        </p:spPr>
      </p:pic>
      <p:sp>
        <p:nvSpPr>
          <p:cNvPr id="23" name="TextBox 23"/>
          <p:cNvSpPr txBox="1"/>
          <p:nvPr/>
        </p:nvSpPr>
        <p:spPr>
          <a:xfrm>
            <a:off x="-200163" y="1131880"/>
            <a:ext cx="5499850" cy="743793"/>
          </a:xfrm>
          <a:prstGeom prst="rect">
            <a:avLst/>
          </a:prstGeom>
        </p:spPr>
        <p:txBody>
          <a:bodyPr wrap="square" lIns="0" tIns="0" rIns="0" bIns="0" rtlCol="0" anchor="t">
            <a:spAutoFit/>
          </a:bodyPr>
          <a:lstStyle/>
          <a:p>
            <a:pPr marL="0" lvl="0" indent="0" algn="ctr">
              <a:lnSpc>
                <a:spcPts val="5800"/>
              </a:lnSpc>
              <a:spcBef>
                <a:spcPct val="0"/>
              </a:spcBef>
            </a:pPr>
            <a:r>
              <a:rPr lang="en-US" sz="5000" b="1">
                <a:solidFill>
                  <a:srgbClr val="242424"/>
                </a:solidFill>
                <a:latin typeface="Noto Sans" panose="020B0502040504020204" pitchFamily="34" charset="0"/>
                <a:ea typeface="Noto Sans" panose="020B0502040504020204" pitchFamily="34" charset="0"/>
                <a:cs typeface="Noto Sans" panose="020B0502040504020204" pitchFamily="34" charset="0"/>
              </a:rPr>
              <a:t>2.4. Bài toán</a:t>
            </a:r>
            <a:endParaRPr lang="en-US" sz="5000" b="1" dirty="0">
              <a:solidFill>
                <a:srgbClr val="242424"/>
              </a:solidFill>
              <a:latin typeface="Noto Sans" panose="020B0502040504020204" pitchFamily="34" charset="0"/>
              <a:ea typeface="Noto Sans" panose="020B0502040504020204" pitchFamily="34" charset="0"/>
              <a:cs typeface="Noto Sans" panose="020B0502040504020204" pitchFamily="34" charset="0"/>
            </a:endParaRPr>
          </a:p>
        </p:txBody>
      </p:sp>
      <p:sp>
        <p:nvSpPr>
          <p:cNvPr id="38" name="TextBox 23">
            <a:extLst>
              <a:ext uri="{FF2B5EF4-FFF2-40B4-BE49-F238E27FC236}">
                <a16:creationId xmlns:a16="http://schemas.microsoft.com/office/drawing/2014/main" id="{F2F211B4-2776-6848-1186-A283D525B4D5}"/>
              </a:ext>
            </a:extLst>
          </p:cNvPr>
          <p:cNvSpPr txBox="1"/>
          <p:nvPr/>
        </p:nvSpPr>
        <p:spPr>
          <a:xfrm>
            <a:off x="-457200" y="2134423"/>
            <a:ext cx="11948770" cy="743793"/>
          </a:xfrm>
          <a:prstGeom prst="rect">
            <a:avLst/>
          </a:prstGeom>
        </p:spPr>
        <p:txBody>
          <a:bodyPr lIns="0" tIns="0" rIns="0" bIns="0" rtlCol="0" anchor="t">
            <a:spAutoFit/>
          </a:bodyPr>
          <a:lstStyle/>
          <a:p>
            <a:pPr lvl="0" algn="ctr">
              <a:lnSpc>
                <a:spcPts val="5800"/>
              </a:lnSpc>
              <a:spcBef>
                <a:spcPct val="0"/>
              </a:spcBef>
            </a:pPr>
            <a:r>
              <a:rPr lang="en-US" sz="5000" b="1">
                <a:solidFill>
                  <a:srgbClr val="242424"/>
                </a:solidFill>
                <a:latin typeface="Noto Sans" panose="020B0502040504020204" pitchFamily="34" charset="0"/>
                <a:ea typeface="Noto Sans" panose="020B0502040504020204" pitchFamily="34" charset="0"/>
                <a:cs typeface="Noto Sans" panose="020B0502040504020204" pitchFamily="34" charset="0"/>
              </a:rPr>
              <a:t>2.4.1. Kiểm định giả thuyết</a:t>
            </a:r>
            <a:endParaRPr lang="en-US" sz="5000" b="1" dirty="0">
              <a:solidFill>
                <a:srgbClr val="242424"/>
              </a:solidFill>
              <a:latin typeface="Noto Sans" panose="020B0502040504020204" pitchFamily="34" charset="0"/>
              <a:ea typeface="Noto Sans" panose="020B0502040504020204" pitchFamily="34" charset="0"/>
              <a:cs typeface="Noto Sans" panose="020B0502040504020204" pitchFamily="34" charset="0"/>
            </a:endParaRPr>
          </a:p>
        </p:txBody>
      </p:sp>
      <p:sp>
        <p:nvSpPr>
          <p:cNvPr id="82" name="TextBox 23">
            <a:extLst>
              <a:ext uri="{FF2B5EF4-FFF2-40B4-BE49-F238E27FC236}">
                <a16:creationId xmlns:a16="http://schemas.microsoft.com/office/drawing/2014/main" id="{C51693B5-C6FC-746B-5DC8-38CFE19BD179}"/>
              </a:ext>
            </a:extLst>
          </p:cNvPr>
          <p:cNvSpPr txBox="1"/>
          <p:nvPr/>
        </p:nvSpPr>
        <p:spPr>
          <a:xfrm>
            <a:off x="867476" y="3271788"/>
            <a:ext cx="10791124" cy="663771"/>
          </a:xfrm>
          <a:prstGeom prst="rect">
            <a:avLst/>
          </a:prstGeom>
        </p:spPr>
        <p:txBody>
          <a:bodyPr wrap="square" lIns="0" tIns="0" rIns="0" bIns="0" rtlCol="0" anchor="t">
            <a:spAutoFit/>
          </a:bodyPr>
          <a:lstStyle/>
          <a:p>
            <a:pPr lvl="0">
              <a:lnSpc>
                <a:spcPts val="5800"/>
              </a:lnSpc>
              <a:spcBef>
                <a:spcPct val="0"/>
              </a:spcBef>
            </a:pPr>
            <a:r>
              <a:rPr lang="en-US" sz="3200" b="1">
                <a:solidFill>
                  <a:srgbClr val="242424"/>
                </a:solidFill>
                <a:latin typeface="Noto Sans" panose="020B0502040504020204" pitchFamily="34" charset="0"/>
                <a:ea typeface="Noto Sans" panose="020B0502040504020204" pitchFamily="34" charset="0"/>
                <a:cs typeface="Noto Sans" panose="020B0502040504020204" pitchFamily="34" charset="0"/>
              </a:rPr>
              <a:t>c) 6thStage</a:t>
            </a:r>
            <a:r>
              <a:rPr lang="vi-VN" sz="3200" b="1">
                <a:solidFill>
                  <a:srgbClr val="242424"/>
                </a:solidFill>
                <a:latin typeface="Noto Sans" panose="020B0502040504020204" pitchFamily="34" charset="0"/>
                <a:ea typeface="Noto Sans" panose="020B0502040504020204" pitchFamily="34" charset="0"/>
                <a:cs typeface="Noto Sans" panose="020B0502040504020204" pitchFamily="34" charset="0"/>
              </a:rPr>
              <a:t>s có ảnh hưởng đến </a:t>
            </a:r>
            <a:r>
              <a:rPr lang="en-US" sz="3200" b="1">
                <a:solidFill>
                  <a:srgbClr val="242424"/>
                </a:solidFill>
                <a:latin typeface="Noto Sans" panose="020B0502040504020204" pitchFamily="34" charset="0"/>
                <a:ea typeface="Noto Sans" panose="020B0502040504020204" pitchFamily="34" charset="0"/>
                <a:cs typeface="Noto Sans" panose="020B0502040504020204" pitchFamily="34" charset="0"/>
              </a:rPr>
              <a:t>Survival Months</a:t>
            </a:r>
            <a:r>
              <a:rPr lang="vi-VN" sz="3200" b="1">
                <a:solidFill>
                  <a:srgbClr val="242424"/>
                </a:solidFill>
                <a:latin typeface="Noto Sans" panose="020B0502040504020204" pitchFamily="34" charset="0"/>
                <a:ea typeface="Noto Sans" panose="020B0502040504020204" pitchFamily="34" charset="0"/>
                <a:cs typeface="Noto Sans" panose="020B0502040504020204" pitchFamily="34" charset="0"/>
              </a:rPr>
              <a:t>?</a:t>
            </a:r>
            <a:endParaRPr lang="en-US" sz="3200" b="1" dirty="0">
              <a:solidFill>
                <a:srgbClr val="242424"/>
              </a:solidFill>
              <a:latin typeface="Noto Sans" panose="020B0502040504020204" pitchFamily="34" charset="0"/>
              <a:ea typeface="Noto Sans" panose="020B0502040504020204" pitchFamily="34" charset="0"/>
              <a:cs typeface="Noto Sans" panose="020B0502040504020204" pitchFamily="34" charset="0"/>
            </a:endParaRPr>
          </a:p>
        </p:txBody>
      </p:sp>
      <p:grpSp>
        <p:nvGrpSpPr>
          <p:cNvPr id="4" name="Group 2">
            <a:extLst>
              <a:ext uri="{FF2B5EF4-FFF2-40B4-BE49-F238E27FC236}">
                <a16:creationId xmlns:a16="http://schemas.microsoft.com/office/drawing/2014/main" id="{95C0799D-1F71-D660-73D9-61EC608A5446}"/>
              </a:ext>
            </a:extLst>
          </p:cNvPr>
          <p:cNvGrpSpPr/>
          <p:nvPr/>
        </p:nvGrpSpPr>
        <p:grpSpPr>
          <a:xfrm>
            <a:off x="867476" y="8953500"/>
            <a:ext cx="692243" cy="692243"/>
            <a:chOff x="0" y="0"/>
            <a:chExt cx="812800" cy="812800"/>
          </a:xfrm>
          <a:solidFill>
            <a:schemeClr val="tx2">
              <a:lumMod val="40000"/>
              <a:lumOff val="60000"/>
            </a:schemeClr>
          </a:solidFill>
        </p:grpSpPr>
        <p:sp>
          <p:nvSpPr>
            <p:cNvPr id="5" name="Freeform 3">
              <a:extLst>
                <a:ext uri="{FF2B5EF4-FFF2-40B4-BE49-F238E27FC236}">
                  <a16:creationId xmlns:a16="http://schemas.microsoft.com/office/drawing/2014/main" id="{99047C08-AB28-E487-4FF5-083F708F60D1}"/>
                </a:ext>
              </a:extLst>
            </p:cNvPr>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grpFill/>
          </p:spPr>
          <p:txBody>
            <a:bodyPr/>
            <a:lstStyle/>
            <a:p>
              <a:endParaRPr lang="en-US"/>
            </a:p>
          </p:txBody>
        </p:sp>
        <p:sp>
          <p:nvSpPr>
            <p:cNvPr id="6" name="TextBox 4">
              <a:extLst>
                <a:ext uri="{FF2B5EF4-FFF2-40B4-BE49-F238E27FC236}">
                  <a16:creationId xmlns:a16="http://schemas.microsoft.com/office/drawing/2014/main" id="{3BAE6720-61B1-E7F9-1A61-22820BA57703}"/>
                </a:ext>
              </a:extLst>
            </p:cNvPr>
            <p:cNvSpPr txBox="1"/>
            <p:nvPr/>
          </p:nvSpPr>
          <p:spPr>
            <a:xfrm>
              <a:off x="0" y="-38100"/>
              <a:ext cx="812800" cy="850900"/>
            </a:xfrm>
            <a:prstGeom prst="rect">
              <a:avLst/>
            </a:prstGeom>
            <a:solidFill>
              <a:srgbClr val="62A0E1"/>
            </a:solidFill>
          </p:spPr>
          <p:txBody>
            <a:bodyPr lIns="50800" tIns="50800" rIns="50800" bIns="50800" rtlCol="0" anchor="ctr"/>
            <a:lstStyle/>
            <a:p>
              <a:pPr marL="0" lvl="0" indent="0" algn="ctr">
                <a:lnSpc>
                  <a:spcPts val="2940"/>
                </a:lnSpc>
                <a:spcBef>
                  <a:spcPct val="0"/>
                </a:spcBef>
              </a:pPr>
              <a:endParaRPr lang="en-US" sz="2100" u="none">
                <a:solidFill>
                  <a:srgbClr val="242424"/>
                </a:solidFill>
                <a:latin typeface="Noto Sans Bold"/>
              </a:endParaRPr>
            </a:p>
          </p:txBody>
        </p:sp>
      </p:grpSp>
      <p:grpSp>
        <p:nvGrpSpPr>
          <p:cNvPr id="7" name="Group 11">
            <a:extLst>
              <a:ext uri="{FF2B5EF4-FFF2-40B4-BE49-F238E27FC236}">
                <a16:creationId xmlns:a16="http://schemas.microsoft.com/office/drawing/2014/main" id="{E0E8E8B1-870C-7E8C-1D78-B5869DAC1218}"/>
              </a:ext>
            </a:extLst>
          </p:cNvPr>
          <p:cNvGrpSpPr/>
          <p:nvPr/>
        </p:nvGrpSpPr>
        <p:grpSpPr>
          <a:xfrm>
            <a:off x="1559719" y="8953500"/>
            <a:ext cx="266573" cy="692243"/>
            <a:chOff x="0" y="0"/>
            <a:chExt cx="312998" cy="812800"/>
          </a:xfrm>
        </p:grpSpPr>
        <p:sp>
          <p:nvSpPr>
            <p:cNvPr id="8" name="Freeform 12">
              <a:extLst>
                <a:ext uri="{FF2B5EF4-FFF2-40B4-BE49-F238E27FC236}">
                  <a16:creationId xmlns:a16="http://schemas.microsoft.com/office/drawing/2014/main" id="{D22129AE-C533-D3A1-A9BC-CC015A1E68A1}"/>
                </a:ext>
              </a:extLst>
            </p:cNvPr>
            <p:cNvSpPr/>
            <p:nvPr/>
          </p:nvSpPr>
          <p:spPr>
            <a:xfrm>
              <a:off x="0" y="0"/>
              <a:ext cx="312998" cy="812800"/>
            </a:xfrm>
            <a:custGeom>
              <a:avLst/>
              <a:gdLst/>
              <a:ahLst/>
              <a:cxnLst/>
              <a:rect l="l" t="t" r="r" b="b"/>
              <a:pathLst>
                <a:path w="312998" h="812800">
                  <a:moveTo>
                    <a:pt x="0" y="0"/>
                  </a:moveTo>
                  <a:lnTo>
                    <a:pt x="312998" y="0"/>
                  </a:lnTo>
                  <a:lnTo>
                    <a:pt x="312998" y="812800"/>
                  </a:lnTo>
                  <a:lnTo>
                    <a:pt x="0" y="812800"/>
                  </a:lnTo>
                  <a:close/>
                </a:path>
              </a:pathLst>
            </a:custGeom>
            <a:solidFill>
              <a:srgbClr val="242424"/>
            </a:solidFill>
          </p:spPr>
          <p:txBody>
            <a:bodyPr/>
            <a:lstStyle/>
            <a:p>
              <a:endParaRPr lang="en-US"/>
            </a:p>
          </p:txBody>
        </p:sp>
        <p:sp>
          <p:nvSpPr>
            <p:cNvPr id="9" name="TextBox 13">
              <a:extLst>
                <a:ext uri="{FF2B5EF4-FFF2-40B4-BE49-F238E27FC236}">
                  <a16:creationId xmlns:a16="http://schemas.microsoft.com/office/drawing/2014/main" id="{983939E0-A212-68FE-B46F-8EBF547913F5}"/>
                </a:ext>
              </a:extLst>
            </p:cNvPr>
            <p:cNvSpPr txBox="1"/>
            <p:nvPr/>
          </p:nvSpPr>
          <p:spPr>
            <a:xfrm>
              <a:off x="0" y="-38100"/>
              <a:ext cx="812800" cy="850900"/>
            </a:xfrm>
            <a:prstGeom prst="rect">
              <a:avLst/>
            </a:prstGeom>
          </p:spPr>
          <p:txBody>
            <a:bodyPr lIns="50800" tIns="50800" rIns="50800" bIns="50800" rtlCol="0" anchor="ctr"/>
            <a:lstStyle/>
            <a:p>
              <a:pPr marL="0" lvl="0" indent="0" algn="ctr">
                <a:lnSpc>
                  <a:spcPts val="2940"/>
                </a:lnSpc>
                <a:spcBef>
                  <a:spcPct val="0"/>
                </a:spcBef>
              </a:pPr>
              <a:endParaRPr/>
            </a:p>
          </p:txBody>
        </p:sp>
      </p:grpSp>
      <p:sp>
        <p:nvSpPr>
          <p:cNvPr id="10" name="TextBox 29">
            <a:extLst>
              <a:ext uri="{FF2B5EF4-FFF2-40B4-BE49-F238E27FC236}">
                <a16:creationId xmlns:a16="http://schemas.microsoft.com/office/drawing/2014/main" id="{FB7BC84A-82CF-CE3A-66C0-C88169EF7435}"/>
              </a:ext>
            </a:extLst>
          </p:cNvPr>
          <p:cNvSpPr txBox="1"/>
          <p:nvPr/>
        </p:nvSpPr>
        <p:spPr>
          <a:xfrm>
            <a:off x="2133600" y="9155120"/>
            <a:ext cx="9067800" cy="320601"/>
          </a:xfrm>
          <a:prstGeom prst="rect">
            <a:avLst/>
          </a:prstGeom>
        </p:spPr>
        <p:txBody>
          <a:bodyPr wrap="square" lIns="0" tIns="0" rIns="0" bIns="0" rtlCol="0" anchor="t">
            <a:spAutoFit/>
          </a:bodyPr>
          <a:lstStyle/>
          <a:p>
            <a:pPr lvl="0">
              <a:lnSpc>
                <a:spcPts val="2520"/>
              </a:lnSpc>
              <a:spcBef>
                <a:spcPct val="0"/>
              </a:spcBef>
            </a:pPr>
            <a:r>
              <a:rPr lang="en-US" sz="2400">
                <a:solidFill>
                  <a:srgbClr val="000000"/>
                </a:solidFill>
                <a:latin typeface="Noto Sans"/>
              </a:rPr>
              <a:t>p(0.000665) &lt; 0.05 =&gt; bác bỏ H0, chấp nhận H1.</a:t>
            </a:r>
            <a:endParaRPr lang="en-US" sz="2400" u="none" dirty="0">
              <a:solidFill>
                <a:srgbClr val="000000"/>
              </a:solidFill>
              <a:latin typeface="Noto Sans"/>
            </a:endParaRPr>
          </a:p>
        </p:txBody>
      </p:sp>
      <p:pic>
        <p:nvPicPr>
          <p:cNvPr id="3" name="Picture 2">
            <a:extLst>
              <a:ext uri="{FF2B5EF4-FFF2-40B4-BE49-F238E27FC236}">
                <a16:creationId xmlns:a16="http://schemas.microsoft.com/office/drawing/2014/main" id="{92DAED64-4206-0AD1-AD63-D4D15160D8D9}"/>
              </a:ext>
            </a:extLst>
          </p:cNvPr>
          <p:cNvPicPr>
            <a:picLocks noChangeAspect="1"/>
          </p:cNvPicPr>
          <p:nvPr/>
        </p:nvPicPr>
        <p:blipFill>
          <a:blip r:embed="rId3"/>
          <a:stretch>
            <a:fillRect/>
          </a:stretch>
        </p:blipFill>
        <p:spPr>
          <a:xfrm>
            <a:off x="1981200" y="4194309"/>
            <a:ext cx="13335000" cy="4314265"/>
          </a:xfrm>
          <a:prstGeom prst="rect">
            <a:avLst/>
          </a:prstGeom>
        </p:spPr>
      </p:pic>
    </p:spTree>
    <p:extLst>
      <p:ext uri="{BB962C8B-B14F-4D97-AF65-F5344CB8AC3E}">
        <p14:creationId xmlns:p14="http://schemas.microsoft.com/office/powerpoint/2010/main" val="403618446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par>
                                <p:cTn id="11" presetID="10" presetClass="entr" presetSubtype="0"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500"/>
                                        <p:tgtEl>
                                          <p:spTgt spid="2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8"/>
                                        </p:tgtEl>
                                        <p:attrNameLst>
                                          <p:attrName>style.visibility</p:attrName>
                                        </p:attrNameLst>
                                      </p:cBhvr>
                                      <p:to>
                                        <p:strVal val="visible"/>
                                      </p:to>
                                    </p:set>
                                    <p:animEffect transition="in" filter="fade">
                                      <p:cBhvr>
                                        <p:cTn id="18" dur="500"/>
                                        <p:tgtEl>
                                          <p:spTgt spid="38"/>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82"/>
                                        </p:tgtEl>
                                        <p:attrNameLst>
                                          <p:attrName>style.visibility</p:attrName>
                                        </p:attrNameLst>
                                      </p:cBhvr>
                                      <p:to>
                                        <p:strVal val="visible"/>
                                      </p:to>
                                    </p:set>
                                    <p:animEffect transition="in" filter="fade">
                                      <p:cBhvr>
                                        <p:cTn id="21" dur="500"/>
                                        <p:tgtEl>
                                          <p:spTgt spid="82"/>
                                        </p:tgtEl>
                                      </p:cBhvr>
                                    </p:animEffect>
                                  </p:childTnLst>
                                </p:cTn>
                              </p:par>
                              <p:par>
                                <p:cTn id="22" presetID="10" presetClass="entr" presetSubtype="0" fill="hold"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500"/>
                                        <p:tgtEl>
                                          <p:spTgt spid="7"/>
                                        </p:tgtEl>
                                      </p:cBhvr>
                                    </p:animEffect>
                                  </p:childTnLst>
                                </p:cTn>
                              </p:par>
                              <p:par>
                                <p:cTn id="25" presetID="10" presetClass="entr" presetSubtype="0" fill="hold" nodeType="with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500"/>
                                        <p:tgtEl>
                                          <p:spTgt spid="4"/>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fade">
                                      <p:cBhvr>
                                        <p:cTn id="3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38" grpId="0"/>
      <p:bldP spid="82" grpId="0"/>
      <p:bldP spid="10"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1"/>
          <p:cNvPicPr>
            <a:picLocks noChangeAspect="1"/>
          </p:cNvPicPr>
          <p:nvPr/>
        </p:nvPicPr>
        <p:blipFill>
          <a:blip r:embed="rId2"/>
          <a:srcRect/>
          <a:stretch>
            <a:fillRect/>
          </a:stretch>
        </p:blipFill>
        <p:spPr>
          <a:xfrm>
            <a:off x="6553200" y="2002070"/>
            <a:ext cx="1981524" cy="1486143"/>
          </a:xfrm>
          <a:prstGeom prst="rect">
            <a:avLst/>
          </a:prstGeom>
        </p:spPr>
      </p:pic>
      <p:pic>
        <p:nvPicPr>
          <p:cNvPr id="22" name="Picture 22"/>
          <p:cNvPicPr>
            <a:picLocks noChangeAspect="1"/>
          </p:cNvPicPr>
          <p:nvPr/>
        </p:nvPicPr>
        <p:blipFill>
          <a:blip r:embed="rId2"/>
          <a:srcRect/>
          <a:stretch>
            <a:fillRect/>
          </a:stretch>
        </p:blipFill>
        <p:spPr>
          <a:xfrm>
            <a:off x="12369274" y="2008205"/>
            <a:ext cx="1981524" cy="1486143"/>
          </a:xfrm>
          <a:prstGeom prst="rect">
            <a:avLst/>
          </a:prstGeom>
        </p:spPr>
      </p:pic>
      <p:sp>
        <p:nvSpPr>
          <p:cNvPr id="23" name="TextBox 23"/>
          <p:cNvSpPr txBox="1"/>
          <p:nvPr/>
        </p:nvSpPr>
        <p:spPr>
          <a:xfrm>
            <a:off x="-283960" y="737783"/>
            <a:ext cx="5499850" cy="743793"/>
          </a:xfrm>
          <a:prstGeom prst="rect">
            <a:avLst/>
          </a:prstGeom>
        </p:spPr>
        <p:txBody>
          <a:bodyPr wrap="square" lIns="0" tIns="0" rIns="0" bIns="0" rtlCol="0" anchor="t">
            <a:spAutoFit/>
          </a:bodyPr>
          <a:lstStyle/>
          <a:p>
            <a:pPr marL="0" lvl="0" indent="0" algn="ctr">
              <a:lnSpc>
                <a:spcPts val="5800"/>
              </a:lnSpc>
              <a:spcBef>
                <a:spcPct val="0"/>
              </a:spcBef>
            </a:pPr>
            <a:r>
              <a:rPr lang="en-US" sz="5000" b="1">
                <a:solidFill>
                  <a:srgbClr val="242424"/>
                </a:solidFill>
                <a:latin typeface="Noto Sans" panose="020B0502040504020204" pitchFamily="34" charset="0"/>
                <a:ea typeface="Noto Sans" panose="020B0502040504020204" pitchFamily="34" charset="0"/>
                <a:cs typeface="Noto Sans" panose="020B0502040504020204" pitchFamily="34" charset="0"/>
              </a:rPr>
              <a:t>2.4. Bài toán</a:t>
            </a:r>
            <a:endParaRPr lang="en-US" sz="5000" b="1" dirty="0">
              <a:solidFill>
                <a:srgbClr val="242424"/>
              </a:solidFill>
              <a:latin typeface="Noto Sans" panose="020B0502040504020204" pitchFamily="34" charset="0"/>
              <a:ea typeface="Noto Sans" panose="020B0502040504020204" pitchFamily="34" charset="0"/>
              <a:cs typeface="Noto Sans" panose="020B0502040504020204" pitchFamily="34" charset="0"/>
            </a:endParaRPr>
          </a:p>
        </p:txBody>
      </p:sp>
      <p:sp>
        <p:nvSpPr>
          <p:cNvPr id="7" name="TextBox 6">
            <a:extLst>
              <a:ext uri="{FF2B5EF4-FFF2-40B4-BE49-F238E27FC236}">
                <a16:creationId xmlns:a16="http://schemas.microsoft.com/office/drawing/2014/main" id="{8E0B40FF-A880-86A0-D23F-D1F30DF611B6}"/>
              </a:ext>
            </a:extLst>
          </p:cNvPr>
          <p:cNvSpPr txBox="1"/>
          <p:nvPr/>
        </p:nvSpPr>
        <p:spPr>
          <a:xfrm>
            <a:off x="533400" y="6102381"/>
            <a:ext cx="11437620" cy="1815882"/>
          </a:xfrm>
          <a:prstGeom prst="rect">
            <a:avLst/>
          </a:prstGeom>
          <a:noFill/>
        </p:spPr>
        <p:txBody>
          <a:bodyPr wrap="square">
            <a:spAutoFit/>
          </a:bodyPr>
          <a:lstStyle/>
          <a:p>
            <a:r>
              <a:rPr lang="en-US" sz="2800" dirty="0" err="1"/>
              <a:t>Tạo</a:t>
            </a:r>
            <a:r>
              <a:rPr lang="en-US" sz="2800" dirty="0"/>
              <a:t> </a:t>
            </a:r>
            <a:r>
              <a:rPr lang="en-US" sz="2800" dirty="0" err="1"/>
              <a:t>một</a:t>
            </a:r>
            <a:r>
              <a:rPr lang="en-US" sz="2800" dirty="0"/>
              <a:t> </a:t>
            </a:r>
            <a:r>
              <a:rPr lang="en-US" sz="2800" dirty="0" err="1"/>
              <a:t>mô</a:t>
            </a:r>
            <a:r>
              <a:rPr lang="en-US" sz="2800" dirty="0"/>
              <a:t> </a:t>
            </a:r>
            <a:r>
              <a:rPr lang="en-US" sz="2800" dirty="0" err="1"/>
              <a:t>hình</a:t>
            </a:r>
            <a:r>
              <a:rPr lang="en-US" sz="2800" dirty="0"/>
              <a:t> *</a:t>
            </a:r>
            <a:r>
              <a:rPr lang="en-US" sz="2800" dirty="0" err="1"/>
              <a:t>Hồi</a:t>
            </a:r>
            <a:r>
              <a:rPr lang="en-US" sz="2800" dirty="0"/>
              <a:t> Quy </a:t>
            </a:r>
            <a:r>
              <a:rPr lang="en-US" sz="2800" dirty="0" err="1"/>
              <a:t>Logarit</a:t>
            </a:r>
            <a:r>
              <a:rPr lang="en-US" sz="2800" dirty="0"/>
              <a:t>* "`model`", </a:t>
            </a:r>
            <a:r>
              <a:rPr lang="en-US" sz="2800" dirty="0" err="1"/>
              <a:t>sử</a:t>
            </a:r>
            <a:r>
              <a:rPr lang="en-US" sz="2800" dirty="0"/>
              <a:t> </a:t>
            </a:r>
            <a:r>
              <a:rPr lang="en-US" sz="2800" dirty="0" err="1"/>
              <a:t>dụng</a:t>
            </a:r>
            <a:r>
              <a:rPr lang="en-US" sz="2800" dirty="0"/>
              <a:t> </a:t>
            </a:r>
            <a:r>
              <a:rPr lang="en-US" sz="2800" dirty="0" err="1"/>
              <a:t>hàm</a:t>
            </a:r>
            <a:r>
              <a:rPr lang="en-US" sz="2800" dirty="0"/>
              <a:t> </a:t>
            </a:r>
            <a:r>
              <a:rPr lang="en-US" sz="2800" dirty="0" err="1"/>
              <a:t>glm</a:t>
            </a:r>
            <a:r>
              <a:rPr lang="en-US" sz="2800" dirty="0"/>
              <a:t>(), </a:t>
            </a:r>
            <a:r>
              <a:rPr lang="en-US" sz="2800" dirty="0" err="1"/>
              <a:t>xác</a:t>
            </a:r>
            <a:r>
              <a:rPr lang="en-US" sz="2800" dirty="0"/>
              <a:t> </a:t>
            </a:r>
            <a:r>
              <a:rPr lang="en-US" sz="2800" dirty="0" err="1"/>
              <a:t>định</a:t>
            </a:r>
            <a:r>
              <a:rPr lang="en-US" sz="2800" dirty="0"/>
              <a:t> </a:t>
            </a:r>
            <a:r>
              <a:rPr lang="en-US" sz="2800" dirty="0" err="1"/>
              <a:t>biến</a:t>
            </a:r>
            <a:r>
              <a:rPr lang="en-US" sz="2800" dirty="0"/>
              <a:t> </a:t>
            </a:r>
            <a:r>
              <a:rPr lang="en-US" sz="2800" dirty="0" err="1"/>
              <a:t>phụ</a:t>
            </a:r>
            <a:r>
              <a:rPr lang="en-US" sz="2800" dirty="0"/>
              <a:t> </a:t>
            </a:r>
            <a:r>
              <a:rPr lang="en-US" sz="2800" dirty="0" err="1"/>
              <a:t>thuộc</a:t>
            </a:r>
            <a:r>
              <a:rPr lang="en-US" sz="2800" dirty="0"/>
              <a:t> "`Status`" </a:t>
            </a:r>
            <a:r>
              <a:rPr lang="en-US" sz="2800" dirty="0" err="1"/>
              <a:t>và</a:t>
            </a:r>
            <a:r>
              <a:rPr lang="en-US" sz="2800" dirty="0"/>
              <a:t> </a:t>
            </a:r>
            <a:r>
              <a:rPr lang="en-US" sz="2800" dirty="0" err="1"/>
              <a:t>sử</a:t>
            </a:r>
            <a:r>
              <a:rPr lang="en-US" sz="2800" dirty="0"/>
              <a:t> </a:t>
            </a:r>
            <a:r>
              <a:rPr lang="en-US" sz="2800" dirty="0" err="1"/>
              <a:t>dụng</a:t>
            </a:r>
            <a:r>
              <a:rPr lang="en-US" sz="2800" dirty="0"/>
              <a:t> </a:t>
            </a:r>
            <a:r>
              <a:rPr lang="en-US" sz="2800" dirty="0" err="1"/>
              <a:t>tất</a:t>
            </a:r>
            <a:r>
              <a:rPr lang="en-US" sz="2800" dirty="0"/>
              <a:t> </a:t>
            </a:r>
            <a:r>
              <a:rPr lang="en-US" sz="2800" dirty="0" err="1"/>
              <a:t>cả</a:t>
            </a:r>
            <a:r>
              <a:rPr lang="en-US" sz="2800" dirty="0"/>
              <a:t> </a:t>
            </a:r>
            <a:r>
              <a:rPr lang="en-US" sz="2800" dirty="0" err="1"/>
              <a:t>các</a:t>
            </a:r>
            <a:r>
              <a:rPr lang="en-US" sz="2800" dirty="0"/>
              <a:t> </a:t>
            </a:r>
            <a:r>
              <a:rPr lang="en-US" sz="2800" dirty="0" err="1"/>
              <a:t>biến</a:t>
            </a:r>
            <a:r>
              <a:rPr lang="en-US" sz="2800" dirty="0"/>
              <a:t> </a:t>
            </a:r>
            <a:r>
              <a:rPr lang="en-US" sz="2800" dirty="0" err="1"/>
              <a:t>độc</a:t>
            </a:r>
            <a:r>
              <a:rPr lang="en-US" sz="2800" dirty="0"/>
              <a:t> </a:t>
            </a:r>
            <a:r>
              <a:rPr lang="en-US" sz="2800" dirty="0" err="1"/>
              <a:t>lập</a:t>
            </a:r>
            <a:r>
              <a:rPr lang="en-US" sz="2800" dirty="0"/>
              <a:t> </a:t>
            </a:r>
            <a:r>
              <a:rPr lang="en-US" sz="2800" dirty="0" err="1"/>
              <a:t>trong</a:t>
            </a:r>
            <a:r>
              <a:rPr lang="en-US" sz="2800" dirty="0"/>
              <a:t> </a:t>
            </a:r>
            <a:r>
              <a:rPr lang="en-US" sz="2800" dirty="0" err="1"/>
              <a:t>tập</a:t>
            </a:r>
            <a:r>
              <a:rPr lang="en-US" sz="2800" dirty="0"/>
              <a:t> </a:t>
            </a:r>
            <a:r>
              <a:rPr lang="en-US" sz="2800" dirty="0" err="1"/>
              <a:t>dữ</a:t>
            </a:r>
            <a:r>
              <a:rPr lang="en-US" sz="2800" dirty="0"/>
              <a:t> </a:t>
            </a:r>
            <a:r>
              <a:rPr lang="en-US" sz="2800" dirty="0" err="1"/>
              <a:t>liệu</a:t>
            </a:r>
            <a:r>
              <a:rPr lang="en-US" sz="2800" dirty="0"/>
              <a:t> "`train`" </a:t>
            </a:r>
            <a:r>
              <a:rPr lang="en-US" sz="2800" dirty="0" err="1"/>
              <a:t>theo</a:t>
            </a:r>
            <a:r>
              <a:rPr lang="en-US" sz="2800" dirty="0"/>
              <a:t> </a:t>
            </a:r>
            <a:r>
              <a:rPr lang="en-US" sz="2800" dirty="0" err="1"/>
              <a:t>phân</a:t>
            </a:r>
            <a:r>
              <a:rPr lang="en-US" sz="2800" dirty="0"/>
              <a:t> </a:t>
            </a:r>
            <a:r>
              <a:rPr lang="en-US" sz="2800" dirty="0" err="1"/>
              <a:t>phối</a:t>
            </a:r>
            <a:r>
              <a:rPr lang="en-US" sz="2800" dirty="0"/>
              <a:t> </a:t>
            </a:r>
            <a:r>
              <a:rPr lang="en-US" sz="2800" dirty="0" err="1"/>
              <a:t>nhị</a:t>
            </a:r>
            <a:r>
              <a:rPr lang="en-US" sz="2800" dirty="0"/>
              <a:t> </a:t>
            </a:r>
            <a:r>
              <a:rPr lang="en-US" sz="2800" dirty="0" err="1"/>
              <a:t>phân</a:t>
            </a:r>
            <a:r>
              <a:rPr lang="en-US" sz="2800" dirty="0"/>
              <a:t> "`binomial`". Sau </a:t>
            </a:r>
            <a:r>
              <a:rPr lang="en-US" sz="2800" dirty="0" err="1"/>
              <a:t>khi</a:t>
            </a:r>
            <a:r>
              <a:rPr lang="en-US" sz="2800" dirty="0"/>
              <a:t> </a:t>
            </a:r>
            <a:r>
              <a:rPr lang="en-US" sz="2800" dirty="0" err="1"/>
              <a:t>chạy</a:t>
            </a:r>
            <a:r>
              <a:rPr lang="en-US" sz="2800" dirty="0"/>
              <a:t> </a:t>
            </a:r>
            <a:r>
              <a:rPr lang="en-US" sz="2800" dirty="0" err="1"/>
              <a:t>ra</a:t>
            </a:r>
            <a:r>
              <a:rPr lang="en-US" sz="2800" dirty="0"/>
              <a:t> </a:t>
            </a:r>
            <a:r>
              <a:rPr lang="en-US" sz="2800" dirty="0" err="1"/>
              <a:t>kết</a:t>
            </a:r>
            <a:r>
              <a:rPr lang="en-US" sz="2800" dirty="0"/>
              <a:t> </a:t>
            </a:r>
            <a:r>
              <a:rPr lang="en-US" sz="2800" dirty="0" err="1"/>
              <a:t>quả</a:t>
            </a:r>
            <a:r>
              <a:rPr lang="en-US" sz="2800" dirty="0"/>
              <a:t>, </a:t>
            </a:r>
            <a:r>
              <a:rPr lang="en-US" sz="2800" dirty="0" err="1"/>
              <a:t>có</a:t>
            </a:r>
            <a:r>
              <a:rPr lang="en-US" sz="2800" dirty="0"/>
              <a:t> </a:t>
            </a:r>
            <a:r>
              <a:rPr lang="en-US" sz="2800" dirty="0" err="1"/>
              <a:t>thể</a:t>
            </a:r>
            <a:r>
              <a:rPr lang="en-US" sz="2800" dirty="0"/>
              <a:t> </a:t>
            </a:r>
            <a:r>
              <a:rPr lang="en-US" sz="2800" dirty="0" err="1"/>
              <a:t>nhận</a:t>
            </a:r>
            <a:r>
              <a:rPr lang="en-US" sz="2800" dirty="0"/>
              <a:t> </a:t>
            </a:r>
            <a:r>
              <a:rPr lang="en-US" sz="2800" dirty="0" err="1"/>
              <a:t>thấy</a:t>
            </a:r>
            <a:r>
              <a:rPr lang="en-US" sz="2800" dirty="0"/>
              <a:t> </a:t>
            </a:r>
            <a:r>
              <a:rPr lang="en-US" sz="2800" dirty="0" err="1"/>
              <a:t>các</a:t>
            </a:r>
            <a:r>
              <a:rPr lang="en-US" sz="2800" dirty="0"/>
              <a:t> </a:t>
            </a:r>
            <a:r>
              <a:rPr lang="en-US" sz="2800" dirty="0" err="1"/>
              <a:t>dòng</a:t>
            </a:r>
            <a:r>
              <a:rPr lang="en-US" sz="2800" dirty="0"/>
              <a:t> </a:t>
            </a:r>
            <a:r>
              <a:rPr lang="en-US" sz="2800" dirty="0" err="1"/>
              <a:t>dữ</a:t>
            </a:r>
            <a:r>
              <a:rPr lang="en-US" sz="2800" dirty="0"/>
              <a:t> </a:t>
            </a:r>
            <a:r>
              <a:rPr lang="en-US" sz="2800" dirty="0" err="1"/>
              <a:t>liệu</a:t>
            </a:r>
            <a:r>
              <a:rPr lang="en-US" sz="2800" dirty="0"/>
              <a:t> </a:t>
            </a:r>
            <a:r>
              <a:rPr lang="en-US" sz="2800" dirty="0" err="1"/>
              <a:t>quan</a:t>
            </a:r>
            <a:r>
              <a:rPr lang="en-US" sz="2800" dirty="0"/>
              <a:t> </a:t>
            </a:r>
            <a:r>
              <a:rPr lang="en-US" sz="2800" dirty="0" err="1"/>
              <a:t>trọng</a:t>
            </a:r>
            <a:r>
              <a:rPr lang="en-US" sz="2600" dirty="0"/>
              <a:t>:</a:t>
            </a:r>
          </a:p>
        </p:txBody>
      </p:sp>
      <p:sp>
        <p:nvSpPr>
          <p:cNvPr id="2" name="TextBox 23">
            <a:extLst>
              <a:ext uri="{FF2B5EF4-FFF2-40B4-BE49-F238E27FC236}">
                <a16:creationId xmlns:a16="http://schemas.microsoft.com/office/drawing/2014/main" id="{64CBAB27-18CB-DCAB-2E11-804517F35EB0}"/>
              </a:ext>
            </a:extLst>
          </p:cNvPr>
          <p:cNvSpPr txBox="1"/>
          <p:nvPr/>
        </p:nvSpPr>
        <p:spPr>
          <a:xfrm>
            <a:off x="680924" y="1444290"/>
            <a:ext cx="16006305" cy="2151358"/>
          </a:xfrm>
          <a:prstGeom prst="rect">
            <a:avLst/>
          </a:prstGeom>
        </p:spPr>
        <p:txBody>
          <a:bodyPr wrap="square" lIns="0" tIns="0" rIns="0" bIns="0" rtlCol="0" anchor="t">
            <a:spAutoFit/>
          </a:bodyPr>
          <a:lstStyle/>
          <a:p>
            <a:pPr lvl="0">
              <a:lnSpc>
                <a:spcPts val="5800"/>
              </a:lnSpc>
              <a:spcBef>
                <a:spcPct val="0"/>
              </a:spcBef>
            </a:pPr>
            <a:r>
              <a:rPr lang="en-US" sz="3200" b="1" dirty="0">
                <a:solidFill>
                  <a:srgbClr val="242424"/>
                </a:solidFill>
                <a:latin typeface="Noto Sans" panose="020B0502040504020204" pitchFamily="34" charset="0"/>
                <a:ea typeface="Noto Sans" panose="020B0502040504020204" pitchFamily="34" charset="0"/>
                <a:cs typeface="Noto Sans" panose="020B0502040504020204" pitchFamily="34" charset="0"/>
              </a:rPr>
              <a:t>2.4.2. </a:t>
            </a:r>
            <a:r>
              <a:rPr lang="vi-VN" sz="3200" b="1" dirty="0">
                <a:solidFill>
                  <a:srgbClr val="242424"/>
                </a:solidFill>
                <a:latin typeface="Noto Sans" panose="020B0502040504020204" pitchFamily="34" charset="0"/>
                <a:ea typeface="Noto Sans" panose="020B0502040504020204" pitchFamily="34" charset="0"/>
                <a:cs typeface="Noto Sans" panose="020B0502040504020204" pitchFamily="34" charset="0"/>
              </a:rPr>
              <a:t>Tạo ra mô hình để kiểm tra các thuộc tính: Dự đoán Sống hoặc Chết của</a:t>
            </a:r>
          </a:p>
          <a:p>
            <a:pPr lvl="0">
              <a:lnSpc>
                <a:spcPts val="5800"/>
              </a:lnSpc>
              <a:spcBef>
                <a:spcPct val="0"/>
              </a:spcBef>
            </a:pPr>
            <a:r>
              <a:rPr lang="vi-VN" sz="3200" b="1" dirty="0">
                <a:solidFill>
                  <a:srgbClr val="242424"/>
                </a:solidFill>
                <a:latin typeface="Noto Sans" panose="020B0502040504020204" pitchFamily="34" charset="0"/>
                <a:ea typeface="Noto Sans" panose="020B0502040504020204" pitchFamily="34" charset="0"/>
                <a:cs typeface="Noto Sans" panose="020B0502040504020204" pitchFamily="34" charset="0"/>
              </a:rPr>
              <a:t>người bệnh Ung thư vú dựa vào các nhân tố như Tuổi, Chủng tộc, Tình trạng Es/Pro và</a:t>
            </a:r>
            <a:r>
              <a:rPr lang="en-US" sz="3200" b="1" dirty="0">
                <a:solidFill>
                  <a:srgbClr val="242424"/>
                </a:solidFill>
                <a:latin typeface="Noto Sans" panose="020B0502040504020204" pitchFamily="34" charset="0"/>
                <a:ea typeface="Noto Sans" panose="020B0502040504020204" pitchFamily="34" charset="0"/>
                <a:cs typeface="Noto Sans" panose="020B0502040504020204" pitchFamily="34" charset="0"/>
              </a:rPr>
              <a:t> </a:t>
            </a:r>
            <a:r>
              <a:rPr lang="vi-VN" sz="3200" b="1" dirty="0">
                <a:solidFill>
                  <a:srgbClr val="242424"/>
                </a:solidFill>
                <a:latin typeface="Noto Sans" panose="020B0502040504020204" pitchFamily="34" charset="0"/>
                <a:ea typeface="Noto Sans" panose="020B0502040504020204" pitchFamily="34" charset="0"/>
                <a:cs typeface="Noto Sans" panose="020B0502040504020204" pitchFamily="34" charset="0"/>
              </a:rPr>
              <a:t>một số nhân tố khác có trong tệp dữ liệu sử dụng HỒI QUY LO</a:t>
            </a:r>
            <a:r>
              <a:rPr lang="en-US" sz="3200" b="1" dirty="0">
                <a:solidFill>
                  <a:srgbClr val="242424"/>
                </a:solidFill>
                <a:latin typeface="Noto Sans" panose="020B0502040504020204" pitchFamily="34" charset="0"/>
                <a:ea typeface="Noto Sans" panose="020B0502040504020204" pitchFamily="34" charset="0"/>
                <a:cs typeface="Noto Sans" panose="020B0502040504020204" pitchFamily="34" charset="0"/>
              </a:rPr>
              <a:t>GARIT</a:t>
            </a:r>
          </a:p>
        </p:txBody>
      </p:sp>
      <p:pic>
        <p:nvPicPr>
          <p:cNvPr id="6" name="Picture 5">
            <a:extLst>
              <a:ext uri="{FF2B5EF4-FFF2-40B4-BE49-F238E27FC236}">
                <a16:creationId xmlns:a16="http://schemas.microsoft.com/office/drawing/2014/main" id="{40D9A333-5079-D7BE-C7FA-F088A358E065}"/>
              </a:ext>
            </a:extLst>
          </p:cNvPr>
          <p:cNvPicPr>
            <a:picLocks noChangeAspect="1"/>
          </p:cNvPicPr>
          <p:nvPr/>
        </p:nvPicPr>
        <p:blipFill>
          <a:blip r:embed="rId3"/>
          <a:stretch>
            <a:fillRect/>
          </a:stretch>
        </p:blipFill>
        <p:spPr>
          <a:xfrm>
            <a:off x="680924" y="3710618"/>
            <a:ext cx="6649378" cy="2276793"/>
          </a:xfrm>
          <a:prstGeom prst="rect">
            <a:avLst/>
          </a:prstGeom>
        </p:spPr>
      </p:pic>
      <p:pic>
        <p:nvPicPr>
          <p:cNvPr id="8" name="Picture 7">
            <a:extLst>
              <a:ext uri="{FF2B5EF4-FFF2-40B4-BE49-F238E27FC236}">
                <a16:creationId xmlns:a16="http://schemas.microsoft.com/office/drawing/2014/main" id="{CA249AA3-99C0-BE2B-88E9-43C6BA69AC84}"/>
              </a:ext>
            </a:extLst>
          </p:cNvPr>
          <p:cNvPicPr>
            <a:picLocks noChangeAspect="1"/>
          </p:cNvPicPr>
          <p:nvPr/>
        </p:nvPicPr>
        <p:blipFill>
          <a:blip r:embed="rId4"/>
          <a:stretch>
            <a:fillRect/>
          </a:stretch>
        </p:blipFill>
        <p:spPr>
          <a:xfrm>
            <a:off x="680924" y="8243094"/>
            <a:ext cx="8420100" cy="1552575"/>
          </a:xfrm>
          <a:prstGeom prst="rect">
            <a:avLst/>
          </a:prstGeom>
        </p:spPr>
      </p:pic>
    </p:spTree>
    <p:extLst>
      <p:ext uri="{BB962C8B-B14F-4D97-AF65-F5344CB8AC3E}">
        <p14:creationId xmlns:p14="http://schemas.microsoft.com/office/powerpoint/2010/main" val="148234929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par>
                                <p:cTn id="11" presetID="10" presetClass="entr" presetSubtype="0"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500"/>
                                        <p:tgtEl>
                                          <p:spTgt spid="2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1"/>
          <p:cNvPicPr>
            <a:picLocks noChangeAspect="1"/>
          </p:cNvPicPr>
          <p:nvPr/>
        </p:nvPicPr>
        <p:blipFill>
          <a:blip r:embed="rId2"/>
          <a:srcRect/>
          <a:stretch>
            <a:fillRect/>
          </a:stretch>
        </p:blipFill>
        <p:spPr>
          <a:xfrm>
            <a:off x="6553200" y="2002070"/>
            <a:ext cx="1981524" cy="1486143"/>
          </a:xfrm>
          <a:prstGeom prst="rect">
            <a:avLst/>
          </a:prstGeom>
        </p:spPr>
      </p:pic>
      <p:pic>
        <p:nvPicPr>
          <p:cNvPr id="22" name="Picture 22"/>
          <p:cNvPicPr>
            <a:picLocks noChangeAspect="1"/>
          </p:cNvPicPr>
          <p:nvPr/>
        </p:nvPicPr>
        <p:blipFill>
          <a:blip r:embed="rId2"/>
          <a:srcRect/>
          <a:stretch>
            <a:fillRect/>
          </a:stretch>
        </p:blipFill>
        <p:spPr>
          <a:xfrm>
            <a:off x="12369274" y="2008205"/>
            <a:ext cx="1981524" cy="1486143"/>
          </a:xfrm>
          <a:prstGeom prst="rect">
            <a:avLst/>
          </a:prstGeom>
        </p:spPr>
      </p:pic>
      <p:sp>
        <p:nvSpPr>
          <p:cNvPr id="23" name="TextBox 23"/>
          <p:cNvSpPr txBox="1"/>
          <p:nvPr/>
        </p:nvSpPr>
        <p:spPr>
          <a:xfrm>
            <a:off x="-283960" y="737783"/>
            <a:ext cx="5499850" cy="743793"/>
          </a:xfrm>
          <a:prstGeom prst="rect">
            <a:avLst/>
          </a:prstGeom>
        </p:spPr>
        <p:txBody>
          <a:bodyPr wrap="square" lIns="0" tIns="0" rIns="0" bIns="0" rtlCol="0" anchor="t">
            <a:spAutoFit/>
          </a:bodyPr>
          <a:lstStyle/>
          <a:p>
            <a:pPr marL="0" lvl="0" indent="0" algn="ctr">
              <a:lnSpc>
                <a:spcPts val="5800"/>
              </a:lnSpc>
              <a:spcBef>
                <a:spcPct val="0"/>
              </a:spcBef>
            </a:pPr>
            <a:r>
              <a:rPr lang="en-US" sz="5000" b="1">
                <a:solidFill>
                  <a:srgbClr val="242424"/>
                </a:solidFill>
                <a:latin typeface="Noto Sans" panose="020B0502040504020204" pitchFamily="34" charset="0"/>
                <a:ea typeface="Noto Sans" panose="020B0502040504020204" pitchFamily="34" charset="0"/>
                <a:cs typeface="Noto Sans" panose="020B0502040504020204" pitchFamily="34" charset="0"/>
              </a:rPr>
              <a:t>2.4. Bài toán</a:t>
            </a:r>
            <a:endParaRPr lang="en-US" sz="5000" b="1" dirty="0">
              <a:solidFill>
                <a:srgbClr val="242424"/>
              </a:solidFill>
              <a:latin typeface="Noto Sans" panose="020B0502040504020204" pitchFamily="34" charset="0"/>
              <a:ea typeface="Noto Sans" panose="020B0502040504020204" pitchFamily="34" charset="0"/>
              <a:cs typeface="Noto Sans" panose="020B0502040504020204" pitchFamily="34" charset="0"/>
            </a:endParaRPr>
          </a:p>
        </p:txBody>
      </p:sp>
      <p:pic>
        <p:nvPicPr>
          <p:cNvPr id="4" name="Picture 3">
            <a:extLst>
              <a:ext uri="{FF2B5EF4-FFF2-40B4-BE49-F238E27FC236}">
                <a16:creationId xmlns:a16="http://schemas.microsoft.com/office/drawing/2014/main" id="{C4681B7A-C2AB-40EB-5FE2-5DE4401D0AE7}"/>
              </a:ext>
            </a:extLst>
          </p:cNvPr>
          <p:cNvPicPr>
            <a:picLocks noChangeAspect="1"/>
          </p:cNvPicPr>
          <p:nvPr/>
        </p:nvPicPr>
        <p:blipFill>
          <a:blip r:embed="rId3"/>
          <a:stretch>
            <a:fillRect/>
          </a:stretch>
        </p:blipFill>
        <p:spPr>
          <a:xfrm>
            <a:off x="9539978" y="3603268"/>
            <a:ext cx="7640116" cy="6801799"/>
          </a:xfrm>
          <a:prstGeom prst="rect">
            <a:avLst/>
          </a:prstGeom>
        </p:spPr>
      </p:pic>
      <p:sp>
        <p:nvSpPr>
          <p:cNvPr id="2" name="TextBox 23">
            <a:extLst>
              <a:ext uri="{FF2B5EF4-FFF2-40B4-BE49-F238E27FC236}">
                <a16:creationId xmlns:a16="http://schemas.microsoft.com/office/drawing/2014/main" id="{64CBAB27-18CB-DCAB-2E11-804517F35EB0}"/>
              </a:ext>
            </a:extLst>
          </p:cNvPr>
          <p:cNvSpPr txBox="1"/>
          <p:nvPr/>
        </p:nvSpPr>
        <p:spPr>
          <a:xfrm>
            <a:off x="680924" y="1444290"/>
            <a:ext cx="16006305" cy="2151358"/>
          </a:xfrm>
          <a:prstGeom prst="rect">
            <a:avLst/>
          </a:prstGeom>
        </p:spPr>
        <p:txBody>
          <a:bodyPr wrap="square" lIns="0" tIns="0" rIns="0" bIns="0" rtlCol="0" anchor="t">
            <a:spAutoFit/>
          </a:bodyPr>
          <a:lstStyle/>
          <a:p>
            <a:pPr lvl="0">
              <a:lnSpc>
                <a:spcPts val="5800"/>
              </a:lnSpc>
              <a:spcBef>
                <a:spcPct val="0"/>
              </a:spcBef>
            </a:pPr>
            <a:r>
              <a:rPr lang="en-US" sz="3200" b="1" dirty="0">
                <a:solidFill>
                  <a:srgbClr val="242424"/>
                </a:solidFill>
                <a:latin typeface="Noto Sans" panose="020B0502040504020204" pitchFamily="34" charset="0"/>
                <a:ea typeface="Noto Sans" panose="020B0502040504020204" pitchFamily="34" charset="0"/>
                <a:cs typeface="Noto Sans" panose="020B0502040504020204" pitchFamily="34" charset="0"/>
              </a:rPr>
              <a:t>2.4.2. </a:t>
            </a:r>
            <a:r>
              <a:rPr lang="vi-VN" sz="3200" b="1" dirty="0">
                <a:solidFill>
                  <a:srgbClr val="242424"/>
                </a:solidFill>
                <a:latin typeface="Noto Sans" panose="020B0502040504020204" pitchFamily="34" charset="0"/>
                <a:ea typeface="Noto Sans" panose="020B0502040504020204" pitchFamily="34" charset="0"/>
                <a:cs typeface="Noto Sans" panose="020B0502040504020204" pitchFamily="34" charset="0"/>
              </a:rPr>
              <a:t>Tạo ra mô hình để kiểm tra các thuộc tính: Dự đoán Sống hoặc Chết của</a:t>
            </a:r>
          </a:p>
          <a:p>
            <a:pPr lvl="0">
              <a:lnSpc>
                <a:spcPts val="5800"/>
              </a:lnSpc>
              <a:spcBef>
                <a:spcPct val="0"/>
              </a:spcBef>
            </a:pPr>
            <a:r>
              <a:rPr lang="vi-VN" sz="3200" b="1" dirty="0">
                <a:solidFill>
                  <a:srgbClr val="242424"/>
                </a:solidFill>
                <a:latin typeface="Noto Sans" panose="020B0502040504020204" pitchFamily="34" charset="0"/>
                <a:ea typeface="Noto Sans" panose="020B0502040504020204" pitchFamily="34" charset="0"/>
                <a:cs typeface="Noto Sans" panose="020B0502040504020204" pitchFamily="34" charset="0"/>
              </a:rPr>
              <a:t>người bệnh Ung thư vú dựa vào các nhân tố như Tuổi, Chủng tộc, Tình trạng Es/Pro và</a:t>
            </a:r>
            <a:r>
              <a:rPr lang="en-US" sz="3200" b="1" dirty="0">
                <a:solidFill>
                  <a:srgbClr val="242424"/>
                </a:solidFill>
                <a:latin typeface="Noto Sans" panose="020B0502040504020204" pitchFamily="34" charset="0"/>
                <a:ea typeface="Noto Sans" panose="020B0502040504020204" pitchFamily="34" charset="0"/>
                <a:cs typeface="Noto Sans" panose="020B0502040504020204" pitchFamily="34" charset="0"/>
              </a:rPr>
              <a:t> </a:t>
            </a:r>
            <a:r>
              <a:rPr lang="vi-VN" sz="3200" b="1" dirty="0">
                <a:solidFill>
                  <a:srgbClr val="242424"/>
                </a:solidFill>
                <a:latin typeface="Noto Sans" panose="020B0502040504020204" pitchFamily="34" charset="0"/>
                <a:ea typeface="Noto Sans" panose="020B0502040504020204" pitchFamily="34" charset="0"/>
                <a:cs typeface="Noto Sans" panose="020B0502040504020204" pitchFamily="34" charset="0"/>
              </a:rPr>
              <a:t>một số nhân tố khác có trong tệp dữ liệu sử dụng HỒI QUY LO</a:t>
            </a:r>
            <a:r>
              <a:rPr lang="en-US" sz="3200" b="1" dirty="0">
                <a:solidFill>
                  <a:srgbClr val="242424"/>
                </a:solidFill>
                <a:latin typeface="Noto Sans" panose="020B0502040504020204" pitchFamily="34" charset="0"/>
                <a:ea typeface="Noto Sans" panose="020B0502040504020204" pitchFamily="34" charset="0"/>
                <a:cs typeface="Noto Sans" panose="020B0502040504020204" pitchFamily="34" charset="0"/>
              </a:rPr>
              <a:t>GARIT</a:t>
            </a:r>
          </a:p>
        </p:txBody>
      </p:sp>
      <p:sp>
        <p:nvSpPr>
          <p:cNvPr id="6" name="TextBox 5">
            <a:extLst>
              <a:ext uri="{FF2B5EF4-FFF2-40B4-BE49-F238E27FC236}">
                <a16:creationId xmlns:a16="http://schemas.microsoft.com/office/drawing/2014/main" id="{822C60C2-1538-175D-D0E6-12ABA3BC56EA}"/>
              </a:ext>
            </a:extLst>
          </p:cNvPr>
          <p:cNvSpPr txBox="1"/>
          <p:nvPr/>
        </p:nvSpPr>
        <p:spPr>
          <a:xfrm>
            <a:off x="251198" y="4302155"/>
            <a:ext cx="9288780" cy="5016758"/>
          </a:xfrm>
          <a:prstGeom prst="rect">
            <a:avLst/>
          </a:prstGeom>
          <a:noFill/>
        </p:spPr>
        <p:txBody>
          <a:bodyPr wrap="square">
            <a:spAutoFit/>
          </a:bodyPr>
          <a:lstStyle/>
          <a:p>
            <a:r>
              <a:rPr lang="en-US" sz="3200" dirty="0"/>
              <a:t> Sau </a:t>
            </a:r>
            <a:r>
              <a:rPr lang="en-US" sz="3200" dirty="0" err="1"/>
              <a:t>khi</a:t>
            </a:r>
            <a:r>
              <a:rPr lang="en-US" sz="3200" dirty="0"/>
              <a:t> </a:t>
            </a:r>
            <a:r>
              <a:rPr lang="en-US" sz="3200" dirty="0" err="1"/>
              <a:t>chạy</a:t>
            </a:r>
            <a:r>
              <a:rPr lang="en-US" sz="3200" dirty="0"/>
              <a:t> </a:t>
            </a:r>
            <a:r>
              <a:rPr lang="en-US" sz="3200" dirty="0" err="1"/>
              <a:t>ra</a:t>
            </a:r>
            <a:r>
              <a:rPr lang="en-US" sz="3200" dirty="0"/>
              <a:t> </a:t>
            </a:r>
            <a:r>
              <a:rPr lang="en-US" sz="3200" dirty="0" err="1"/>
              <a:t>kết</a:t>
            </a:r>
            <a:r>
              <a:rPr lang="en-US" sz="3200" dirty="0"/>
              <a:t> </a:t>
            </a:r>
            <a:r>
              <a:rPr lang="en-US" sz="3200" dirty="0" err="1"/>
              <a:t>quả</a:t>
            </a:r>
            <a:r>
              <a:rPr lang="en-US" sz="3200" dirty="0"/>
              <a:t>, </a:t>
            </a:r>
            <a:r>
              <a:rPr lang="en-US" sz="3200" dirty="0" err="1"/>
              <a:t>có</a:t>
            </a:r>
            <a:r>
              <a:rPr lang="en-US" sz="3200" dirty="0"/>
              <a:t> </a:t>
            </a:r>
            <a:r>
              <a:rPr lang="en-US" sz="3200" dirty="0" err="1"/>
              <a:t>thể</a:t>
            </a:r>
            <a:r>
              <a:rPr lang="en-US" sz="3200" dirty="0"/>
              <a:t> </a:t>
            </a:r>
            <a:r>
              <a:rPr lang="en-US" sz="3200" dirty="0" err="1"/>
              <a:t>nhận</a:t>
            </a:r>
            <a:r>
              <a:rPr lang="en-US" sz="3200" dirty="0"/>
              <a:t> </a:t>
            </a:r>
            <a:r>
              <a:rPr lang="en-US" sz="3200" dirty="0" err="1"/>
              <a:t>thấy</a:t>
            </a:r>
            <a:r>
              <a:rPr lang="en-US" sz="3200" dirty="0"/>
              <a:t> </a:t>
            </a:r>
            <a:r>
              <a:rPr lang="en-US" sz="3200" dirty="0" err="1"/>
              <a:t>các</a:t>
            </a:r>
            <a:r>
              <a:rPr lang="en-US" sz="3200" dirty="0"/>
              <a:t> </a:t>
            </a:r>
            <a:r>
              <a:rPr lang="en-US" sz="3200" dirty="0" err="1"/>
              <a:t>dòng</a:t>
            </a:r>
            <a:r>
              <a:rPr lang="en-US" sz="3200" dirty="0"/>
              <a:t> </a:t>
            </a:r>
            <a:r>
              <a:rPr lang="en-US" sz="3200" dirty="0" err="1"/>
              <a:t>dữ</a:t>
            </a:r>
            <a:r>
              <a:rPr lang="en-US" sz="3200" dirty="0"/>
              <a:t> </a:t>
            </a:r>
            <a:r>
              <a:rPr lang="en-US" sz="3200" dirty="0" err="1"/>
              <a:t>liệu</a:t>
            </a:r>
            <a:r>
              <a:rPr lang="en-US" sz="3200" dirty="0"/>
              <a:t> </a:t>
            </a:r>
            <a:r>
              <a:rPr lang="en-US" sz="3200" dirty="0" err="1"/>
              <a:t>quan</a:t>
            </a:r>
            <a:r>
              <a:rPr lang="en-US" sz="3200" dirty="0"/>
              <a:t> </a:t>
            </a:r>
            <a:r>
              <a:rPr lang="en-US" sz="3200" dirty="0" err="1"/>
              <a:t>trọng</a:t>
            </a:r>
            <a:r>
              <a:rPr lang="en-US" sz="3200" dirty="0"/>
              <a:t>:</a:t>
            </a:r>
          </a:p>
          <a:p>
            <a:r>
              <a:rPr lang="en-US" sz="3200" dirty="0"/>
              <a:t>-   Coefficients: </a:t>
            </a:r>
            <a:r>
              <a:rPr lang="en-US" sz="3200" dirty="0" err="1"/>
              <a:t>thông</a:t>
            </a:r>
            <a:r>
              <a:rPr lang="en-US" sz="3200" dirty="0"/>
              <a:t> tin </a:t>
            </a:r>
            <a:r>
              <a:rPr lang="en-US" sz="3200" dirty="0" err="1"/>
              <a:t>về</a:t>
            </a:r>
            <a:r>
              <a:rPr lang="en-US" sz="3200" dirty="0"/>
              <a:t> </a:t>
            </a:r>
            <a:r>
              <a:rPr lang="en-US" sz="3200" dirty="0" err="1"/>
              <a:t>các</a:t>
            </a:r>
            <a:r>
              <a:rPr lang="en-US" sz="3200" dirty="0"/>
              <a:t> </a:t>
            </a:r>
            <a:r>
              <a:rPr lang="en-US" sz="3200" dirty="0" err="1"/>
              <a:t>hệ</a:t>
            </a:r>
            <a:r>
              <a:rPr lang="en-US" sz="3200" dirty="0"/>
              <a:t> </a:t>
            </a:r>
            <a:r>
              <a:rPr lang="en-US" sz="3200" dirty="0" err="1"/>
              <a:t>số</a:t>
            </a:r>
            <a:r>
              <a:rPr lang="en-US" sz="3200" dirty="0"/>
              <a:t> </a:t>
            </a:r>
            <a:r>
              <a:rPr lang="en-US" sz="3200" dirty="0" err="1"/>
              <a:t>hồi</a:t>
            </a:r>
            <a:r>
              <a:rPr lang="en-US" sz="3200" dirty="0"/>
              <a:t> </a:t>
            </a:r>
            <a:r>
              <a:rPr lang="en-US" sz="3200" dirty="0" err="1"/>
              <a:t>quy</a:t>
            </a:r>
            <a:r>
              <a:rPr lang="en-US" sz="3200" dirty="0"/>
              <a:t> </a:t>
            </a:r>
            <a:r>
              <a:rPr lang="en-US" sz="3200" dirty="0" err="1"/>
              <a:t>của</a:t>
            </a:r>
            <a:r>
              <a:rPr lang="en-US" sz="3200" dirty="0"/>
              <a:t> </a:t>
            </a:r>
            <a:r>
              <a:rPr lang="en-US" sz="3200" dirty="0" err="1"/>
              <a:t>mô</a:t>
            </a:r>
            <a:r>
              <a:rPr lang="en-US" sz="3200" dirty="0"/>
              <a:t> </a:t>
            </a:r>
            <a:r>
              <a:rPr lang="en-US" sz="3200" dirty="0" err="1"/>
              <a:t>hình</a:t>
            </a:r>
            <a:r>
              <a:rPr lang="en-US" sz="3200" dirty="0"/>
              <a:t>. </a:t>
            </a:r>
            <a:r>
              <a:rPr lang="en-US" sz="3200" dirty="0" err="1"/>
              <a:t>Mỗi</a:t>
            </a:r>
            <a:r>
              <a:rPr lang="en-US" sz="3200" dirty="0"/>
              <a:t> </a:t>
            </a:r>
            <a:r>
              <a:rPr lang="en-US" sz="3200" dirty="0" err="1"/>
              <a:t>hàng</a:t>
            </a:r>
            <a:r>
              <a:rPr lang="en-US" sz="3200" dirty="0"/>
              <a:t> </a:t>
            </a:r>
            <a:r>
              <a:rPr lang="en-US" sz="3200" dirty="0" err="1"/>
              <a:t>trong</a:t>
            </a:r>
            <a:r>
              <a:rPr lang="en-US" sz="3200" dirty="0"/>
              <a:t> </a:t>
            </a:r>
            <a:r>
              <a:rPr lang="en-US" sz="3200" dirty="0" err="1"/>
              <a:t>bảng</a:t>
            </a:r>
            <a:r>
              <a:rPr lang="en-US" sz="3200" dirty="0"/>
              <a:t> </a:t>
            </a:r>
            <a:r>
              <a:rPr lang="en-US" sz="3200" dirty="0" err="1"/>
              <a:t>tương</a:t>
            </a:r>
            <a:r>
              <a:rPr lang="en-US" sz="3200" dirty="0"/>
              <a:t> </a:t>
            </a:r>
            <a:r>
              <a:rPr lang="en-US" sz="3200" dirty="0" err="1"/>
              <a:t>ứng</a:t>
            </a:r>
            <a:r>
              <a:rPr lang="en-US" sz="3200" dirty="0"/>
              <a:t> </a:t>
            </a:r>
            <a:r>
              <a:rPr lang="en-US" sz="3200" dirty="0" err="1"/>
              <a:t>với</a:t>
            </a:r>
            <a:r>
              <a:rPr lang="en-US" sz="3200" dirty="0"/>
              <a:t> </a:t>
            </a:r>
            <a:r>
              <a:rPr lang="en-US" sz="3200" dirty="0" err="1"/>
              <a:t>một</a:t>
            </a:r>
            <a:r>
              <a:rPr lang="en-US" sz="3200" dirty="0"/>
              <a:t> </a:t>
            </a:r>
            <a:r>
              <a:rPr lang="en-US" sz="3200" dirty="0" err="1"/>
              <a:t>biến</a:t>
            </a:r>
            <a:r>
              <a:rPr lang="en-US" sz="3200" dirty="0"/>
              <a:t> </a:t>
            </a:r>
            <a:r>
              <a:rPr lang="en-US" sz="3200" dirty="0" err="1"/>
              <a:t>độc</a:t>
            </a:r>
            <a:r>
              <a:rPr lang="en-US" sz="3200" dirty="0"/>
              <a:t> </a:t>
            </a:r>
            <a:r>
              <a:rPr lang="en-US" sz="3200" dirty="0" err="1"/>
              <a:t>lập</a:t>
            </a:r>
            <a:r>
              <a:rPr lang="en-US" sz="3200" dirty="0"/>
              <a:t>, </a:t>
            </a:r>
            <a:r>
              <a:rPr lang="en-US" sz="3200" dirty="0" err="1"/>
              <a:t>và</a:t>
            </a:r>
            <a:r>
              <a:rPr lang="en-US" sz="3200" dirty="0"/>
              <a:t> </a:t>
            </a:r>
            <a:r>
              <a:rPr lang="en-US" sz="3200" dirty="0" err="1"/>
              <a:t>các</a:t>
            </a:r>
            <a:r>
              <a:rPr lang="en-US" sz="3200" dirty="0"/>
              <a:t> </a:t>
            </a:r>
            <a:r>
              <a:rPr lang="en-US" sz="3200" dirty="0" err="1"/>
              <a:t>thông</a:t>
            </a:r>
            <a:r>
              <a:rPr lang="en-US" sz="3200" dirty="0"/>
              <a:t> tin bao </a:t>
            </a:r>
            <a:r>
              <a:rPr lang="en-US" sz="3200" dirty="0" err="1"/>
              <a:t>gồm</a:t>
            </a:r>
            <a:r>
              <a:rPr lang="en-US" sz="3200" dirty="0"/>
              <a:t>:</a:t>
            </a:r>
          </a:p>
          <a:p>
            <a:r>
              <a:rPr lang="en-US" sz="3200" dirty="0"/>
              <a:t>-   Estimate</a:t>
            </a:r>
          </a:p>
          <a:p>
            <a:r>
              <a:rPr lang="en-US" sz="3200" dirty="0"/>
              <a:t>-   Std. Error</a:t>
            </a:r>
          </a:p>
          <a:p>
            <a:r>
              <a:rPr lang="en-US" sz="3200" dirty="0"/>
              <a:t>-   z value</a:t>
            </a:r>
          </a:p>
          <a:p>
            <a:r>
              <a:rPr lang="en-US" sz="3200" dirty="0"/>
              <a:t>-   </a:t>
            </a:r>
            <a:r>
              <a:rPr lang="en-US" sz="3200" dirty="0" err="1"/>
              <a:t>Pr</a:t>
            </a:r>
            <a:r>
              <a:rPr lang="en-US" sz="3200" dirty="0"/>
              <a:t>(\&gt;\|z</a:t>
            </a:r>
          </a:p>
          <a:p>
            <a:r>
              <a:rPr lang="en-US" sz="3200" dirty="0"/>
              <a:t>-   </a:t>
            </a:r>
            <a:r>
              <a:rPr lang="en-US" sz="3200" dirty="0" err="1"/>
              <a:t>Signif</a:t>
            </a:r>
            <a:r>
              <a:rPr lang="en-US" sz="3200" dirty="0"/>
              <a:t>. codes</a:t>
            </a:r>
          </a:p>
        </p:txBody>
      </p:sp>
    </p:spTree>
    <p:extLst>
      <p:ext uri="{BB962C8B-B14F-4D97-AF65-F5344CB8AC3E}">
        <p14:creationId xmlns:p14="http://schemas.microsoft.com/office/powerpoint/2010/main" val="296019741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par>
                                <p:cTn id="11" presetID="10" presetClass="entr" presetSubtype="0"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500"/>
                                        <p:tgtEl>
                                          <p:spTgt spid="2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2"/>
          <p:cNvPicPr>
            <a:picLocks noChangeAspect="1"/>
          </p:cNvPicPr>
          <p:nvPr/>
        </p:nvPicPr>
        <p:blipFill>
          <a:blip r:embed="rId2"/>
          <a:srcRect/>
          <a:stretch>
            <a:fillRect/>
          </a:stretch>
        </p:blipFill>
        <p:spPr>
          <a:xfrm>
            <a:off x="12369274" y="2008205"/>
            <a:ext cx="1981524" cy="1486143"/>
          </a:xfrm>
          <a:prstGeom prst="rect">
            <a:avLst/>
          </a:prstGeom>
        </p:spPr>
      </p:pic>
      <p:sp>
        <p:nvSpPr>
          <p:cNvPr id="23" name="TextBox 23"/>
          <p:cNvSpPr txBox="1"/>
          <p:nvPr/>
        </p:nvSpPr>
        <p:spPr>
          <a:xfrm>
            <a:off x="-228600" y="612609"/>
            <a:ext cx="5499850" cy="743793"/>
          </a:xfrm>
          <a:prstGeom prst="rect">
            <a:avLst/>
          </a:prstGeom>
        </p:spPr>
        <p:txBody>
          <a:bodyPr wrap="square" lIns="0" tIns="0" rIns="0" bIns="0" rtlCol="0" anchor="t">
            <a:spAutoFit/>
          </a:bodyPr>
          <a:lstStyle/>
          <a:p>
            <a:pPr marL="0" lvl="0" indent="0" algn="ctr">
              <a:lnSpc>
                <a:spcPts val="5800"/>
              </a:lnSpc>
              <a:spcBef>
                <a:spcPct val="0"/>
              </a:spcBef>
            </a:pPr>
            <a:r>
              <a:rPr lang="en-US" sz="5000" b="1">
                <a:solidFill>
                  <a:srgbClr val="242424"/>
                </a:solidFill>
                <a:latin typeface="Noto Sans" panose="020B0502040504020204" pitchFamily="34" charset="0"/>
                <a:ea typeface="Noto Sans" panose="020B0502040504020204" pitchFamily="34" charset="0"/>
                <a:cs typeface="Noto Sans" panose="020B0502040504020204" pitchFamily="34" charset="0"/>
              </a:rPr>
              <a:t>2.4. </a:t>
            </a:r>
            <a:r>
              <a:rPr lang="en-US" sz="5000" b="1" dirty="0" err="1">
                <a:solidFill>
                  <a:srgbClr val="242424"/>
                </a:solidFill>
                <a:latin typeface="Noto Sans" panose="020B0502040504020204" pitchFamily="34" charset="0"/>
                <a:ea typeface="Noto Sans" panose="020B0502040504020204" pitchFamily="34" charset="0"/>
                <a:cs typeface="Noto Sans" panose="020B0502040504020204" pitchFamily="34" charset="0"/>
              </a:rPr>
              <a:t>Bài</a:t>
            </a:r>
            <a:r>
              <a:rPr lang="en-US" sz="5000" b="1" dirty="0">
                <a:solidFill>
                  <a:srgbClr val="242424"/>
                </a:solidFill>
                <a:latin typeface="Noto Sans" panose="020B0502040504020204" pitchFamily="34" charset="0"/>
                <a:ea typeface="Noto Sans" panose="020B0502040504020204" pitchFamily="34" charset="0"/>
                <a:cs typeface="Noto Sans" panose="020B0502040504020204" pitchFamily="34" charset="0"/>
              </a:rPr>
              <a:t> </a:t>
            </a:r>
            <a:r>
              <a:rPr lang="en-US" sz="5000" b="1" dirty="0" err="1">
                <a:solidFill>
                  <a:srgbClr val="242424"/>
                </a:solidFill>
                <a:latin typeface="Noto Sans" panose="020B0502040504020204" pitchFamily="34" charset="0"/>
                <a:ea typeface="Noto Sans" panose="020B0502040504020204" pitchFamily="34" charset="0"/>
                <a:cs typeface="Noto Sans" panose="020B0502040504020204" pitchFamily="34" charset="0"/>
              </a:rPr>
              <a:t>toán</a:t>
            </a:r>
            <a:endParaRPr lang="en-US" sz="5000" b="1" dirty="0">
              <a:solidFill>
                <a:srgbClr val="242424"/>
              </a:solidFill>
              <a:latin typeface="Noto Sans" panose="020B0502040504020204" pitchFamily="34" charset="0"/>
              <a:ea typeface="Noto Sans" panose="020B0502040504020204" pitchFamily="34" charset="0"/>
              <a:cs typeface="Noto Sans" panose="020B0502040504020204" pitchFamily="34" charset="0"/>
            </a:endParaRPr>
          </a:p>
        </p:txBody>
      </p:sp>
      <p:sp>
        <p:nvSpPr>
          <p:cNvPr id="82" name="TextBox 23">
            <a:extLst>
              <a:ext uri="{FF2B5EF4-FFF2-40B4-BE49-F238E27FC236}">
                <a16:creationId xmlns:a16="http://schemas.microsoft.com/office/drawing/2014/main" id="{C51693B5-C6FC-746B-5DC8-38CFE19BD179}"/>
              </a:ext>
            </a:extLst>
          </p:cNvPr>
          <p:cNvSpPr txBox="1"/>
          <p:nvPr/>
        </p:nvSpPr>
        <p:spPr>
          <a:xfrm>
            <a:off x="952500" y="1442923"/>
            <a:ext cx="17145000" cy="663771"/>
          </a:xfrm>
          <a:prstGeom prst="rect">
            <a:avLst/>
          </a:prstGeom>
        </p:spPr>
        <p:txBody>
          <a:bodyPr wrap="square" lIns="0" tIns="0" rIns="0" bIns="0" rtlCol="0" anchor="t">
            <a:spAutoFit/>
          </a:bodyPr>
          <a:lstStyle/>
          <a:p>
            <a:pPr lvl="0">
              <a:lnSpc>
                <a:spcPts val="5800"/>
              </a:lnSpc>
              <a:spcBef>
                <a:spcPct val="0"/>
              </a:spcBef>
            </a:pPr>
            <a:r>
              <a:rPr lang="en-US" sz="3200" b="1" dirty="0">
                <a:solidFill>
                  <a:srgbClr val="242424"/>
                </a:solidFill>
                <a:latin typeface="Noto Sans" panose="020B0502040504020204" pitchFamily="34" charset="0"/>
                <a:ea typeface="Noto Sans" panose="020B0502040504020204" pitchFamily="34" charset="0"/>
                <a:cs typeface="Noto Sans" panose="020B0502040504020204" pitchFamily="34" charset="0"/>
              </a:rPr>
              <a:t>a. </a:t>
            </a:r>
            <a:r>
              <a:rPr lang="en-US" sz="3200" b="1" dirty="0" err="1">
                <a:solidFill>
                  <a:srgbClr val="242424"/>
                </a:solidFill>
                <a:latin typeface="Noto Sans" panose="020B0502040504020204" pitchFamily="34" charset="0"/>
                <a:ea typeface="Noto Sans" panose="020B0502040504020204" pitchFamily="34" charset="0"/>
                <a:cs typeface="Noto Sans" panose="020B0502040504020204" pitchFamily="34" charset="0"/>
              </a:rPr>
              <a:t>Xác</a:t>
            </a:r>
            <a:r>
              <a:rPr lang="en-US" sz="3200" b="1" dirty="0">
                <a:solidFill>
                  <a:srgbClr val="242424"/>
                </a:solidFill>
                <a:latin typeface="Noto Sans" panose="020B0502040504020204" pitchFamily="34" charset="0"/>
                <a:ea typeface="Noto Sans" panose="020B0502040504020204" pitchFamily="34" charset="0"/>
                <a:cs typeface="Noto Sans" panose="020B0502040504020204" pitchFamily="34" charset="0"/>
              </a:rPr>
              <a:t> </a:t>
            </a:r>
            <a:r>
              <a:rPr lang="en-US" sz="3200" b="1" dirty="0" err="1">
                <a:solidFill>
                  <a:srgbClr val="242424"/>
                </a:solidFill>
                <a:latin typeface="Noto Sans" panose="020B0502040504020204" pitchFamily="34" charset="0"/>
                <a:ea typeface="Noto Sans" panose="020B0502040504020204" pitchFamily="34" charset="0"/>
                <a:cs typeface="Noto Sans" panose="020B0502040504020204" pitchFamily="34" charset="0"/>
              </a:rPr>
              <a:t>định</a:t>
            </a:r>
            <a:r>
              <a:rPr lang="en-US" sz="3200" b="1" dirty="0">
                <a:solidFill>
                  <a:srgbClr val="242424"/>
                </a:solidFill>
                <a:latin typeface="Noto Sans" panose="020B0502040504020204" pitchFamily="34" charset="0"/>
                <a:ea typeface="Noto Sans" panose="020B0502040504020204" pitchFamily="34" charset="0"/>
                <a:cs typeface="Noto Sans" panose="020B0502040504020204" pitchFamily="34" charset="0"/>
              </a:rPr>
              <a:t> </a:t>
            </a:r>
            <a:r>
              <a:rPr lang="en-US" sz="3200" b="1" dirty="0" err="1">
                <a:solidFill>
                  <a:srgbClr val="242424"/>
                </a:solidFill>
                <a:latin typeface="Noto Sans" panose="020B0502040504020204" pitchFamily="34" charset="0"/>
                <a:ea typeface="Noto Sans" panose="020B0502040504020204" pitchFamily="34" charset="0"/>
                <a:cs typeface="Noto Sans" panose="020B0502040504020204" pitchFamily="34" charset="0"/>
              </a:rPr>
              <a:t>sai</a:t>
            </a:r>
            <a:r>
              <a:rPr lang="en-US" sz="3200" b="1" dirty="0">
                <a:solidFill>
                  <a:srgbClr val="242424"/>
                </a:solidFill>
                <a:latin typeface="Noto Sans" panose="020B0502040504020204" pitchFamily="34" charset="0"/>
                <a:ea typeface="Noto Sans" panose="020B0502040504020204" pitchFamily="34" charset="0"/>
                <a:cs typeface="Noto Sans" panose="020B0502040504020204" pitchFamily="34" charset="0"/>
              </a:rPr>
              <a:t> </a:t>
            </a:r>
            <a:r>
              <a:rPr lang="en-US" sz="3200" b="1" dirty="0" err="1">
                <a:solidFill>
                  <a:srgbClr val="242424"/>
                </a:solidFill>
                <a:latin typeface="Noto Sans" panose="020B0502040504020204" pitchFamily="34" charset="0"/>
                <a:ea typeface="Noto Sans" panose="020B0502040504020204" pitchFamily="34" charset="0"/>
                <a:cs typeface="Noto Sans" panose="020B0502040504020204" pitchFamily="34" charset="0"/>
              </a:rPr>
              <a:t>số</a:t>
            </a:r>
            <a:r>
              <a:rPr lang="en-US" sz="3200" b="1" dirty="0">
                <a:solidFill>
                  <a:srgbClr val="242424"/>
                </a:solidFill>
                <a:latin typeface="Noto Sans" panose="020B0502040504020204" pitchFamily="34" charset="0"/>
                <a:ea typeface="Noto Sans" panose="020B0502040504020204" pitchFamily="34" charset="0"/>
                <a:cs typeface="Noto Sans" panose="020B0502040504020204" pitchFamily="34" charset="0"/>
              </a:rPr>
              <a:t> </a:t>
            </a:r>
            <a:r>
              <a:rPr lang="en-US" sz="3200" b="1" dirty="0" err="1">
                <a:solidFill>
                  <a:srgbClr val="242424"/>
                </a:solidFill>
                <a:latin typeface="Noto Sans" panose="020B0502040504020204" pitchFamily="34" charset="0"/>
                <a:ea typeface="Noto Sans" panose="020B0502040504020204" pitchFamily="34" charset="0"/>
                <a:cs typeface="Noto Sans" panose="020B0502040504020204" pitchFamily="34" charset="0"/>
              </a:rPr>
              <a:t>dự</a:t>
            </a:r>
            <a:r>
              <a:rPr lang="en-US" sz="3200" b="1" dirty="0">
                <a:solidFill>
                  <a:srgbClr val="242424"/>
                </a:solidFill>
                <a:latin typeface="Noto Sans" panose="020B0502040504020204" pitchFamily="34" charset="0"/>
                <a:ea typeface="Noto Sans" panose="020B0502040504020204" pitchFamily="34" charset="0"/>
                <a:cs typeface="Noto Sans" panose="020B0502040504020204" pitchFamily="34" charset="0"/>
              </a:rPr>
              <a:t> </a:t>
            </a:r>
            <a:r>
              <a:rPr lang="en-US" sz="3200" b="1" dirty="0" err="1">
                <a:solidFill>
                  <a:srgbClr val="242424"/>
                </a:solidFill>
                <a:latin typeface="Noto Sans" panose="020B0502040504020204" pitchFamily="34" charset="0"/>
                <a:ea typeface="Noto Sans" panose="020B0502040504020204" pitchFamily="34" charset="0"/>
                <a:cs typeface="Noto Sans" panose="020B0502040504020204" pitchFamily="34" charset="0"/>
              </a:rPr>
              <a:t>báo</a:t>
            </a:r>
            <a:r>
              <a:rPr lang="en-US" sz="3200" b="1" dirty="0">
                <a:solidFill>
                  <a:srgbClr val="242424"/>
                </a:solidFill>
                <a:latin typeface="Noto Sans" panose="020B0502040504020204" pitchFamily="34" charset="0"/>
                <a:ea typeface="Noto Sans" panose="020B0502040504020204" pitchFamily="34" charset="0"/>
                <a:cs typeface="Noto Sans" panose="020B0502040504020204" pitchFamily="34" charset="0"/>
              </a:rPr>
              <a:t>:</a:t>
            </a:r>
          </a:p>
        </p:txBody>
      </p:sp>
      <p:graphicFrame>
        <p:nvGraphicFramePr>
          <p:cNvPr id="2" name="Google Shape;119;p3">
            <a:extLst>
              <a:ext uri="{FF2B5EF4-FFF2-40B4-BE49-F238E27FC236}">
                <a16:creationId xmlns:a16="http://schemas.microsoft.com/office/drawing/2014/main" id="{90D7CBA5-45D4-21EF-C84D-3AFD0630BF47}"/>
              </a:ext>
            </a:extLst>
          </p:cNvPr>
          <p:cNvGraphicFramePr/>
          <p:nvPr>
            <p:extLst>
              <p:ext uri="{D42A27DB-BD31-4B8C-83A1-F6EECF244321}">
                <p14:modId xmlns:p14="http://schemas.microsoft.com/office/powerpoint/2010/main" val="431638446"/>
              </p:ext>
            </p:extLst>
          </p:nvPr>
        </p:nvGraphicFramePr>
        <p:xfrm>
          <a:off x="938852" y="3076984"/>
          <a:ext cx="16383000" cy="5767093"/>
        </p:xfrm>
        <a:graphic>
          <a:graphicData uri="http://schemas.openxmlformats.org/drawingml/2006/table">
            <a:tbl>
              <a:tblPr>
                <a:noFill/>
              </a:tblPr>
              <a:tblGrid>
                <a:gridCol w="4815179">
                  <a:extLst>
                    <a:ext uri="{9D8B030D-6E8A-4147-A177-3AD203B41FA5}">
                      <a16:colId xmlns:a16="http://schemas.microsoft.com/office/drawing/2014/main" val="20000"/>
                    </a:ext>
                  </a:extLst>
                </a:gridCol>
                <a:gridCol w="6106821">
                  <a:extLst>
                    <a:ext uri="{9D8B030D-6E8A-4147-A177-3AD203B41FA5}">
                      <a16:colId xmlns:a16="http://schemas.microsoft.com/office/drawing/2014/main" val="20001"/>
                    </a:ext>
                  </a:extLst>
                </a:gridCol>
                <a:gridCol w="5461000">
                  <a:extLst>
                    <a:ext uri="{9D8B030D-6E8A-4147-A177-3AD203B41FA5}">
                      <a16:colId xmlns:a16="http://schemas.microsoft.com/office/drawing/2014/main" val="20002"/>
                    </a:ext>
                  </a:extLst>
                </a:gridCol>
              </a:tblGrid>
              <a:tr h="1693600">
                <a:tc>
                  <a:txBody>
                    <a:bodyPr/>
                    <a:lstStyle/>
                    <a:p>
                      <a:pPr marL="0" lvl="0" indent="0" algn="l" rtl="0">
                        <a:spcBef>
                          <a:spcPts val="0"/>
                        </a:spcBef>
                        <a:spcAft>
                          <a:spcPts val="0"/>
                        </a:spcAft>
                        <a:buNone/>
                      </a:pPr>
                      <a:endParaRPr dirty="0">
                        <a:solidFill>
                          <a:schemeClr val="lt1"/>
                        </a:solidFill>
                      </a:endParaRPr>
                    </a:p>
                  </a:txBody>
                  <a:tcPr marL="91425" marR="91425" marT="91425" marB="91425">
                    <a:solidFill>
                      <a:schemeClr val="bg2">
                        <a:lumMod val="50000"/>
                      </a:schemeClr>
                    </a:solidFill>
                  </a:tcPr>
                </a:tc>
                <a:tc>
                  <a:txBody>
                    <a:bodyPr/>
                    <a:lstStyle/>
                    <a:p>
                      <a:pPr marL="0" lvl="0" indent="0" algn="ctr" rtl="0">
                        <a:lnSpc>
                          <a:spcPct val="115000"/>
                        </a:lnSpc>
                        <a:spcBef>
                          <a:spcPts val="1200"/>
                        </a:spcBef>
                        <a:spcAft>
                          <a:spcPts val="0"/>
                        </a:spcAft>
                        <a:buClr>
                          <a:schemeClr val="dk1"/>
                        </a:buClr>
                        <a:buSzPts val="1100"/>
                        <a:buFont typeface="Arial"/>
                        <a:buNone/>
                      </a:pPr>
                      <a:r>
                        <a:rPr lang="en-US" sz="5400" dirty="0" err="1">
                          <a:solidFill>
                            <a:srgbClr val="FFFF00"/>
                          </a:solidFill>
                          <a:latin typeface="Tahoma"/>
                          <a:ea typeface="Tahoma"/>
                          <a:cs typeface="Tahoma"/>
                          <a:sym typeface="Tahoma"/>
                        </a:rPr>
                        <a:t>Dự</a:t>
                      </a:r>
                      <a:r>
                        <a:rPr lang="en-US" sz="5400" dirty="0">
                          <a:solidFill>
                            <a:srgbClr val="FFFF00"/>
                          </a:solidFill>
                          <a:latin typeface="Tahoma"/>
                          <a:ea typeface="Tahoma"/>
                          <a:cs typeface="Tahoma"/>
                          <a:sym typeface="Tahoma"/>
                        </a:rPr>
                        <a:t> </a:t>
                      </a:r>
                      <a:r>
                        <a:rPr lang="en-US" sz="5400" dirty="0" err="1">
                          <a:solidFill>
                            <a:srgbClr val="FFFF00"/>
                          </a:solidFill>
                          <a:latin typeface="Tahoma"/>
                          <a:ea typeface="Tahoma"/>
                          <a:cs typeface="Tahoma"/>
                          <a:sym typeface="Tahoma"/>
                        </a:rPr>
                        <a:t>báo</a:t>
                      </a:r>
                      <a:r>
                        <a:rPr lang="en-US" sz="5400" dirty="0">
                          <a:solidFill>
                            <a:srgbClr val="FFFF00"/>
                          </a:solidFill>
                          <a:latin typeface="Tahoma"/>
                          <a:ea typeface="Tahoma"/>
                          <a:cs typeface="Tahoma"/>
                          <a:sym typeface="Tahoma"/>
                        </a:rPr>
                        <a:t> = 0</a:t>
                      </a:r>
                      <a:endParaRPr sz="5400" dirty="0">
                        <a:solidFill>
                          <a:srgbClr val="FFFF00"/>
                        </a:solidFill>
                        <a:latin typeface="Tahoma"/>
                        <a:ea typeface="Tahoma"/>
                        <a:cs typeface="Tahoma"/>
                        <a:sym typeface="Tahoma"/>
                      </a:endParaRPr>
                    </a:p>
                  </a:txBody>
                  <a:tcPr marL="91425" marR="91425" marT="91425" marB="91425">
                    <a:solidFill>
                      <a:schemeClr val="bg2">
                        <a:lumMod val="50000"/>
                      </a:schemeClr>
                    </a:solidFill>
                  </a:tcPr>
                </a:tc>
                <a:tc>
                  <a:txBody>
                    <a:bodyPr/>
                    <a:lstStyle/>
                    <a:p>
                      <a:pPr marL="0" lvl="0" indent="0" algn="ctr" rtl="0">
                        <a:lnSpc>
                          <a:spcPct val="115000"/>
                        </a:lnSpc>
                        <a:spcBef>
                          <a:spcPts val="1200"/>
                        </a:spcBef>
                        <a:spcAft>
                          <a:spcPts val="0"/>
                        </a:spcAft>
                        <a:buClr>
                          <a:schemeClr val="dk1"/>
                        </a:buClr>
                        <a:buSzPts val="1100"/>
                        <a:buFont typeface="Arial"/>
                        <a:buNone/>
                      </a:pPr>
                      <a:r>
                        <a:rPr lang="en-US" sz="5400" dirty="0" err="1">
                          <a:solidFill>
                            <a:srgbClr val="FFFF00"/>
                          </a:solidFill>
                          <a:latin typeface="Tahoma"/>
                          <a:ea typeface="Tahoma"/>
                          <a:cs typeface="Tahoma"/>
                          <a:sym typeface="Tahoma"/>
                        </a:rPr>
                        <a:t>Dự</a:t>
                      </a:r>
                      <a:r>
                        <a:rPr lang="en-US" sz="5400" dirty="0">
                          <a:solidFill>
                            <a:srgbClr val="FFFF00"/>
                          </a:solidFill>
                          <a:latin typeface="Tahoma"/>
                          <a:ea typeface="Tahoma"/>
                          <a:cs typeface="Tahoma"/>
                          <a:sym typeface="Tahoma"/>
                        </a:rPr>
                        <a:t> </a:t>
                      </a:r>
                      <a:r>
                        <a:rPr lang="en-US" sz="5400" dirty="0" err="1">
                          <a:solidFill>
                            <a:srgbClr val="FFFF00"/>
                          </a:solidFill>
                          <a:latin typeface="Tahoma"/>
                          <a:ea typeface="Tahoma"/>
                          <a:cs typeface="Tahoma"/>
                          <a:sym typeface="Tahoma"/>
                        </a:rPr>
                        <a:t>báo</a:t>
                      </a:r>
                      <a:r>
                        <a:rPr lang="en-US" sz="5400" dirty="0">
                          <a:solidFill>
                            <a:srgbClr val="FFFF00"/>
                          </a:solidFill>
                          <a:latin typeface="Tahoma"/>
                          <a:ea typeface="Tahoma"/>
                          <a:cs typeface="Tahoma"/>
                          <a:sym typeface="Tahoma"/>
                        </a:rPr>
                        <a:t> = 1</a:t>
                      </a:r>
                      <a:endParaRPr sz="5400" dirty="0">
                        <a:solidFill>
                          <a:srgbClr val="FFFF00"/>
                        </a:solidFill>
                        <a:latin typeface="Tahoma"/>
                        <a:ea typeface="Tahoma"/>
                        <a:cs typeface="Tahoma"/>
                        <a:sym typeface="Tahoma"/>
                      </a:endParaRPr>
                    </a:p>
                  </a:txBody>
                  <a:tcPr marL="91425" marR="91425" marT="91425" marB="91425">
                    <a:solidFill>
                      <a:schemeClr val="bg2">
                        <a:lumMod val="50000"/>
                      </a:schemeClr>
                    </a:solidFill>
                  </a:tcPr>
                </a:tc>
                <a:extLst>
                  <a:ext uri="{0D108BD9-81ED-4DB2-BD59-A6C34878D82A}">
                    <a16:rowId xmlns:a16="http://schemas.microsoft.com/office/drawing/2014/main" val="10000"/>
                  </a:ext>
                </a:extLst>
              </a:tr>
              <a:tr h="2140900">
                <a:tc>
                  <a:txBody>
                    <a:bodyPr/>
                    <a:lstStyle/>
                    <a:p>
                      <a:pPr marL="0" lvl="0" indent="0" algn="ctr" rtl="0">
                        <a:lnSpc>
                          <a:spcPct val="115000"/>
                        </a:lnSpc>
                        <a:spcBef>
                          <a:spcPts val="1200"/>
                        </a:spcBef>
                        <a:spcAft>
                          <a:spcPts val="0"/>
                        </a:spcAft>
                        <a:buClr>
                          <a:schemeClr val="dk1"/>
                        </a:buClr>
                        <a:buSzPts val="1100"/>
                        <a:buFont typeface="Arial"/>
                        <a:buNone/>
                      </a:pPr>
                      <a:r>
                        <a:rPr lang="en-US" sz="4800" dirty="0" err="1">
                          <a:solidFill>
                            <a:schemeClr val="lt1"/>
                          </a:solidFill>
                          <a:latin typeface="Tahoma"/>
                          <a:ea typeface="Tahoma"/>
                          <a:cs typeface="Tahoma"/>
                          <a:sym typeface="Tahoma"/>
                        </a:rPr>
                        <a:t>Thực</a:t>
                      </a:r>
                      <a:r>
                        <a:rPr lang="en-US" sz="4800" dirty="0">
                          <a:solidFill>
                            <a:schemeClr val="lt1"/>
                          </a:solidFill>
                          <a:latin typeface="Tahoma"/>
                          <a:ea typeface="Tahoma"/>
                          <a:cs typeface="Tahoma"/>
                          <a:sym typeface="Tahoma"/>
                        </a:rPr>
                        <a:t> </a:t>
                      </a:r>
                      <a:r>
                        <a:rPr lang="en-US" sz="4800" dirty="0" err="1">
                          <a:solidFill>
                            <a:schemeClr val="lt1"/>
                          </a:solidFill>
                          <a:latin typeface="Tahoma"/>
                          <a:ea typeface="Tahoma"/>
                          <a:cs typeface="Tahoma"/>
                          <a:sym typeface="Tahoma"/>
                        </a:rPr>
                        <a:t>tế</a:t>
                      </a:r>
                      <a:r>
                        <a:rPr lang="en-US" sz="4800" dirty="0">
                          <a:solidFill>
                            <a:schemeClr val="lt1"/>
                          </a:solidFill>
                          <a:latin typeface="Tahoma"/>
                          <a:ea typeface="Tahoma"/>
                          <a:cs typeface="Tahoma"/>
                          <a:sym typeface="Tahoma"/>
                        </a:rPr>
                        <a:t> =0</a:t>
                      </a:r>
                      <a:endParaRPr sz="4800" dirty="0">
                        <a:solidFill>
                          <a:schemeClr val="lt1"/>
                        </a:solidFill>
                        <a:latin typeface="Tahoma"/>
                        <a:ea typeface="Tahoma"/>
                        <a:cs typeface="Tahoma"/>
                        <a:sym typeface="Tahoma"/>
                      </a:endParaRPr>
                    </a:p>
                  </a:txBody>
                  <a:tcPr marL="91425" marR="91425" marT="91425" marB="91425">
                    <a:solidFill>
                      <a:schemeClr val="bg2">
                        <a:lumMod val="50000"/>
                      </a:schemeClr>
                    </a:solidFill>
                  </a:tcPr>
                </a:tc>
                <a:tc>
                  <a:txBody>
                    <a:bodyPr/>
                    <a:lstStyle/>
                    <a:p>
                      <a:pPr marL="0" lvl="0" indent="0" algn="ctr" rtl="0">
                        <a:lnSpc>
                          <a:spcPct val="115000"/>
                        </a:lnSpc>
                        <a:spcBef>
                          <a:spcPts val="1200"/>
                        </a:spcBef>
                        <a:spcAft>
                          <a:spcPts val="0"/>
                        </a:spcAft>
                        <a:buClr>
                          <a:schemeClr val="dk1"/>
                        </a:buClr>
                        <a:buSzPts val="1100"/>
                        <a:buFont typeface="Arial"/>
                        <a:buNone/>
                      </a:pPr>
                      <a:r>
                        <a:rPr lang="en-US" sz="4800" dirty="0" err="1">
                          <a:solidFill>
                            <a:schemeClr val="lt1"/>
                          </a:solidFill>
                          <a:latin typeface="Tahoma"/>
                          <a:ea typeface="Tahoma"/>
                          <a:cs typeface="Tahoma"/>
                          <a:sym typeface="Tahoma"/>
                        </a:rPr>
                        <a:t>Âm</a:t>
                      </a:r>
                      <a:r>
                        <a:rPr lang="en-US" sz="4800" dirty="0">
                          <a:solidFill>
                            <a:schemeClr val="lt1"/>
                          </a:solidFill>
                          <a:latin typeface="Tahoma"/>
                          <a:ea typeface="Tahoma"/>
                          <a:cs typeface="Tahoma"/>
                          <a:sym typeface="Tahoma"/>
                        </a:rPr>
                        <a:t> </a:t>
                      </a:r>
                      <a:r>
                        <a:rPr lang="en-US" sz="4800" dirty="0" err="1">
                          <a:solidFill>
                            <a:schemeClr val="lt1"/>
                          </a:solidFill>
                          <a:latin typeface="Tahoma"/>
                          <a:ea typeface="Tahoma"/>
                          <a:cs typeface="Tahoma"/>
                          <a:sym typeface="Tahoma"/>
                        </a:rPr>
                        <a:t>tính</a:t>
                      </a:r>
                      <a:r>
                        <a:rPr lang="en-US" sz="4800" dirty="0">
                          <a:solidFill>
                            <a:schemeClr val="lt1"/>
                          </a:solidFill>
                          <a:latin typeface="Tahoma"/>
                          <a:ea typeface="Tahoma"/>
                          <a:cs typeface="Tahoma"/>
                          <a:sym typeface="Tahoma"/>
                        </a:rPr>
                        <a:t> </a:t>
                      </a:r>
                      <a:r>
                        <a:rPr lang="en-US" sz="4800" dirty="0" err="1">
                          <a:solidFill>
                            <a:schemeClr val="lt1"/>
                          </a:solidFill>
                          <a:latin typeface="Tahoma"/>
                          <a:ea typeface="Tahoma"/>
                          <a:cs typeface="Tahoma"/>
                          <a:sym typeface="Tahoma"/>
                        </a:rPr>
                        <a:t>thực</a:t>
                      </a:r>
                      <a:endParaRPr sz="4800" dirty="0">
                        <a:solidFill>
                          <a:schemeClr val="lt1"/>
                        </a:solidFill>
                        <a:latin typeface="Tahoma"/>
                        <a:ea typeface="Tahoma"/>
                        <a:cs typeface="Tahoma"/>
                        <a:sym typeface="Tahoma"/>
                      </a:endParaRPr>
                    </a:p>
                    <a:p>
                      <a:pPr marL="0" lvl="0" indent="0" algn="ctr" rtl="0">
                        <a:lnSpc>
                          <a:spcPct val="115000"/>
                        </a:lnSpc>
                        <a:spcBef>
                          <a:spcPts val="1200"/>
                        </a:spcBef>
                        <a:spcAft>
                          <a:spcPts val="0"/>
                        </a:spcAft>
                        <a:buClr>
                          <a:schemeClr val="dk1"/>
                        </a:buClr>
                        <a:buSzPts val="1100"/>
                        <a:buFont typeface="Arial"/>
                        <a:buNone/>
                      </a:pPr>
                      <a:r>
                        <a:rPr lang="en-US" sz="4800" dirty="0">
                          <a:solidFill>
                            <a:schemeClr val="lt1"/>
                          </a:solidFill>
                          <a:latin typeface="Tahoma"/>
                          <a:ea typeface="Tahoma"/>
                          <a:cs typeface="Tahoma"/>
                          <a:sym typeface="Tahoma"/>
                        </a:rPr>
                        <a:t>(TN-True Negative)</a:t>
                      </a:r>
                      <a:endParaRPr sz="4800" dirty="0">
                        <a:solidFill>
                          <a:schemeClr val="lt1"/>
                        </a:solidFill>
                        <a:latin typeface="Tahoma"/>
                        <a:ea typeface="Tahoma"/>
                        <a:cs typeface="Tahoma"/>
                        <a:sym typeface="Tahoma"/>
                      </a:endParaRPr>
                    </a:p>
                  </a:txBody>
                  <a:tcPr marL="91425" marR="91425" marT="91425" marB="91425">
                    <a:solidFill>
                      <a:schemeClr val="accent1">
                        <a:lumMod val="50000"/>
                      </a:schemeClr>
                    </a:solidFill>
                  </a:tcPr>
                </a:tc>
                <a:tc>
                  <a:txBody>
                    <a:bodyPr/>
                    <a:lstStyle/>
                    <a:p>
                      <a:pPr marL="0" lvl="0" indent="0" algn="ctr" rtl="0">
                        <a:lnSpc>
                          <a:spcPct val="115000"/>
                        </a:lnSpc>
                        <a:spcBef>
                          <a:spcPts val="1200"/>
                        </a:spcBef>
                        <a:spcAft>
                          <a:spcPts val="0"/>
                        </a:spcAft>
                        <a:buClr>
                          <a:schemeClr val="dk1"/>
                        </a:buClr>
                        <a:buSzPts val="1100"/>
                        <a:buFont typeface="Arial"/>
                        <a:buNone/>
                      </a:pPr>
                      <a:r>
                        <a:rPr lang="en-US" sz="4800" dirty="0" err="1">
                          <a:solidFill>
                            <a:schemeClr val="lt1"/>
                          </a:solidFill>
                          <a:latin typeface="Tahoma"/>
                          <a:ea typeface="Tahoma"/>
                          <a:cs typeface="Tahoma"/>
                          <a:sym typeface="Tahoma"/>
                        </a:rPr>
                        <a:t>Dương</a:t>
                      </a:r>
                      <a:r>
                        <a:rPr lang="en-US" sz="4800" dirty="0">
                          <a:solidFill>
                            <a:schemeClr val="lt1"/>
                          </a:solidFill>
                          <a:latin typeface="Tahoma"/>
                          <a:ea typeface="Tahoma"/>
                          <a:cs typeface="Tahoma"/>
                          <a:sym typeface="Tahoma"/>
                        </a:rPr>
                        <a:t> </a:t>
                      </a:r>
                      <a:r>
                        <a:rPr lang="en-US" sz="4800" dirty="0" err="1">
                          <a:solidFill>
                            <a:schemeClr val="lt1"/>
                          </a:solidFill>
                          <a:latin typeface="Tahoma"/>
                          <a:ea typeface="Tahoma"/>
                          <a:cs typeface="Tahoma"/>
                          <a:sym typeface="Tahoma"/>
                        </a:rPr>
                        <a:t>tính</a:t>
                      </a:r>
                      <a:r>
                        <a:rPr lang="en-US" sz="4800" dirty="0">
                          <a:solidFill>
                            <a:schemeClr val="lt1"/>
                          </a:solidFill>
                          <a:latin typeface="Tahoma"/>
                          <a:ea typeface="Tahoma"/>
                          <a:cs typeface="Tahoma"/>
                          <a:sym typeface="Tahoma"/>
                        </a:rPr>
                        <a:t> </a:t>
                      </a:r>
                      <a:r>
                        <a:rPr lang="en-US" sz="4800" dirty="0" err="1">
                          <a:solidFill>
                            <a:schemeClr val="lt1"/>
                          </a:solidFill>
                          <a:latin typeface="Tahoma"/>
                          <a:ea typeface="Tahoma"/>
                          <a:cs typeface="Tahoma"/>
                          <a:sym typeface="Tahoma"/>
                        </a:rPr>
                        <a:t>giả</a:t>
                      </a:r>
                      <a:endParaRPr sz="4800" dirty="0">
                        <a:solidFill>
                          <a:schemeClr val="lt1"/>
                        </a:solidFill>
                        <a:latin typeface="Tahoma"/>
                        <a:ea typeface="Tahoma"/>
                        <a:cs typeface="Tahoma"/>
                        <a:sym typeface="Tahoma"/>
                      </a:endParaRPr>
                    </a:p>
                    <a:p>
                      <a:pPr marL="0" lvl="0" indent="0" algn="ctr" rtl="0">
                        <a:lnSpc>
                          <a:spcPct val="115000"/>
                        </a:lnSpc>
                        <a:spcBef>
                          <a:spcPts val="1200"/>
                        </a:spcBef>
                        <a:spcAft>
                          <a:spcPts val="0"/>
                        </a:spcAft>
                        <a:buClr>
                          <a:schemeClr val="dk1"/>
                        </a:buClr>
                        <a:buSzPts val="1100"/>
                        <a:buFont typeface="Arial"/>
                        <a:buNone/>
                      </a:pPr>
                      <a:r>
                        <a:rPr lang="en-US" sz="4800" dirty="0">
                          <a:solidFill>
                            <a:schemeClr val="lt1"/>
                          </a:solidFill>
                          <a:latin typeface="Tahoma"/>
                          <a:ea typeface="Tahoma"/>
                          <a:cs typeface="Tahoma"/>
                          <a:sym typeface="Tahoma"/>
                        </a:rPr>
                        <a:t>(FP-False Positive)</a:t>
                      </a:r>
                      <a:endParaRPr sz="4800" dirty="0">
                        <a:solidFill>
                          <a:schemeClr val="lt1"/>
                        </a:solidFill>
                        <a:latin typeface="Tahoma"/>
                        <a:ea typeface="Tahoma"/>
                        <a:cs typeface="Tahoma"/>
                        <a:sym typeface="Tahoma"/>
                      </a:endParaRPr>
                    </a:p>
                  </a:txBody>
                  <a:tcPr marL="91425" marR="91425" marT="91425" marB="91425">
                    <a:solidFill>
                      <a:schemeClr val="accent1">
                        <a:lumMod val="50000"/>
                      </a:schemeClr>
                    </a:solidFill>
                  </a:tcPr>
                </a:tc>
                <a:extLst>
                  <a:ext uri="{0D108BD9-81ED-4DB2-BD59-A6C34878D82A}">
                    <a16:rowId xmlns:a16="http://schemas.microsoft.com/office/drawing/2014/main" val="10001"/>
                  </a:ext>
                </a:extLst>
              </a:tr>
              <a:tr h="1693600">
                <a:tc>
                  <a:txBody>
                    <a:bodyPr/>
                    <a:lstStyle/>
                    <a:p>
                      <a:pPr marL="0" lvl="0" indent="0" algn="ctr" rtl="0">
                        <a:lnSpc>
                          <a:spcPct val="115000"/>
                        </a:lnSpc>
                        <a:spcBef>
                          <a:spcPts val="1200"/>
                        </a:spcBef>
                        <a:spcAft>
                          <a:spcPts val="0"/>
                        </a:spcAft>
                        <a:buClr>
                          <a:schemeClr val="dk1"/>
                        </a:buClr>
                        <a:buSzPts val="1100"/>
                        <a:buFont typeface="Arial"/>
                        <a:buNone/>
                      </a:pPr>
                      <a:r>
                        <a:rPr lang="en-US" sz="4800" dirty="0" err="1">
                          <a:solidFill>
                            <a:schemeClr val="lt1"/>
                          </a:solidFill>
                          <a:latin typeface="Tahoma"/>
                          <a:ea typeface="Tahoma"/>
                          <a:cs typeface="Tahoma"/>
                          <a:sym typeface="Tahoma"/>
                        </a:rPr>
                        <a:t>Thực</a:t>
                      </a:r>
                      <a:r>
                        <a:rPr lang="en-US" sz="4800" dirty="0">
                          <a:solidFill>
                            <a:schemeClr val="lt1"/>
                          </a:solidFill>
                          <a:latin typeface="Tahoma"/>
                          <a:ea typeface="Tahoma"/>
                          <a:cs typeface="Tahoma"/>
                          <a:sym typeface="Tahoma"/>
                        </a:rPr>
                        <a:t> </a:t>
                      </a:r>
                      <a:r>
                        <a:rPr lang="en-US" sz="4800" dirty="0" err="1">
                          <a:solidFill>
                            <a:schemeClr val="lt1"/>
                          </a:solidFill>
                          <a:latin typeface="Tahoma"/>
                          <a:ea typeface="Tahoma"/>
                          <a:cs typeface="Tahoma"/>
                          <a:sym typeface="Tahoma"/>
                        </a:rPr>
                        <a:t>tế</a:t>
                      </a:r>
                      <a:r>
                        <a:rPr lang="en-US" sz="4800" dirty="0">
                          <a:solidFill>
                            <a:schemeClr val="lt1"/>
                          </a:solidFill>
                          <a:latin typeface="Tahoma"/>
                          <a:ea typeface="Tahoma"/>
                          <a:cs typeface="Tahoma"/>
                          <a:sym typeface="Tahoma"/>
                        </a:rPr>
                        <a:t> =1</a:t>
                      </a:r>
                      <a:endParaRPr sz="4800" dirty="0">
                        <a:solidFill>
                          <a:schemeClr val="lt1"/>
                        </a:solidFill>
                        <a:latin typeface="Tahoma"/>
                        <a:ea typeface="Tahoma"/>
                        <a:cs typeface="Tahoma"/>
                        <a:sym typeface="Tahoma"/>
                      </a:endParaRPr>
                    </a:p>
                  </a:txBody>
                  <a:tcPr marL="91425" marR="91425" marT="91425" marB="91425">
                    <a:solidFill>
                      <a:schemeClr val="bg2">
                        <a:lumMod val="50000"/>
                      </a:schemeClr>
                    </a:solidFill>
                  </a:tcPr>
                </a:tc>
                <a:tc>
                  <a:txBody>
                    <a:bodyPr/>
                    <a:lstStyle/>
                    <a:p>
                      <a:pPr marL="0" lvl="0" indent="0" algn="ctr" rtl="0">
                        <a:lnSpc>
                          <a:spcPct val="115000"/>
                        </a:lnSpc>
                        <a:spcBef>
                          <a:spcPts val="1200"/>
                        </a:spcBef>
                        <a:spcAft>
                          <a:spcPts val="0"/>
                        </a:spcAft>
                        <a:buClr>
                          <a:schemeClr val="dk1"/>
                        </a:buClr>
                        <a:buSzPts val="1100"/>
                        <a:buFont typeface="Arial"/>
                        <a:buNone/>
                      </a:pPr>
                      <a:r>
                        <a:rPr lang="en-US" sz="4800" dirty="0" err="1">
                          <a:solidFill>
                            <a:schemeClr val="lt1"/>
                          </a:solidFill>
                          <a:latin typeface="Tahoma"/>
                          <a:ea typeface="Tahoma"/>
                          <a:cs typeface="Tahoma"/>
                          <a:sym typeface="Tahoma"/>
                        </a:rPr>
                        <a:t>Âm</a:t>
                      </a:r>
                      <a:r>
                        <a:rPr lang="en-US" sz="4800" dirty="0">
                          <a:solidFill>
                            <a:schemeClr val="lt1"/>
                          </a:solidFill>
                          <a:latin typeface="Tahoma"/>
                          <a:ea typeface="Tahoma"/>
                          <a:cs typeface="Tahoma"/>
                          <a:sym typeface="Tahoma"/>
                        </a:rPr>
                        <a:t> </a:t>
                      </a:r>
                      <a:r>
                        <a:rPr lang="en-US" sz="4800" dirty="0" err="1">
                          <a:solidFill>
                            <a:schemeClr val="lt1"/>
                          </a:solidFill>
                          <a:latin typeface="Tahoma"/>
                          <a:ea typeface="Tahoma"/>
                          <a:cs typeface="Tahoma"/>
                          <a:sym typeface="Tahoma"/>
                        </a:rPr>
                        <a:t>tính</a:t>
                      </a:r>
                      <a:r>
                        <a:rPr lang="en-US" sz="4800" dirty="0">
                          <a:solidFill>
                            <a:schemeClr val="lt1"/>
                          </a:solidFill>
                          <a:latin typeface="Tahoma"/>
                          <a:ea typeface="Tahoma"/>
                          <a:cs typeface="Tahoma"/>
                          <a:sym typeface="Tahoma"/>
                        </a:rPr>
                        <a:t> </a:t>
                      </a:r>
                      <a:r>
                        <a:rPr lang="en-US" sz="4800" dirty="0" err="1">
                          <a:solidFill>
                            <a:schemeClr val="lt1"/>
                          </a:solidFill>
                          <a:latin typeface="Tahoma"/>
                          <a:ea typeface="Tahoma"/>
                          <a:cs typeface="Tahoma"/>
                          <a:sym typeface="Tahoma"/>
                        </a:rPr>
                        <a:t>giả</a:t>
                      </a:r>
                      <a:endParaRPr sz="4800" dirty="0">
                        <a:solidFill>
                          <a:schemeClr val="lt1"/>
                        </a:solidFill>
                        <a:latin typeface="Tahoma"/>
                        <a:ea typeface="Tahoma"/>
                        <a:cs typeface="Tahoma"/>
                        <a:sym typeface="Tahoma"/>
                      </a:endParaRPr>
                    </a:p>
                    <a:p>
                      <a:pPr marL="0" lvl="0" indent="0" algn="ctr" rtl="0">
                        <a:lnSpc>
                          <a:spcPct val="115000"/>
                        </a:lnSpc>
                        <a:spcBef>
                          <a:spcPts val="1200"/>
                        </a:spcBef>
                        <a:spcAft>
                          <a:spcPts val="0"/>
                        </a:spcAft>
                        <a:buClr>
                          <a:schemeClr val="dk1"/>
                        </a:buClr>
                        <a:buSzPts val="1100"/>
                        <a:buFont typeface="Arial"/>
                        <a:buNone/>
                      </a:pPr>
                      <a:r>
                        <a:rPr lang="en-US" sz="4800" dirty="0">
                          <a:solidFill>
                            <a:schemeClr val="lt1"/>
                          </a:solidFill>
                          <a:latin typeface="Tahoma"/>
                          <a:ea typeface="Tahoma"/>
                          <a:cs typeface="Tahoma"/>
                          <a:sym typeface="Tahoma"/>
                        </a:rPr>
                        <a:t>(FN-False Negative)</a:t>
                      </a:r>
                      <a:endParaRPr sz="4800" dirty="0">
                        <a:solidFill>
                          <a:schemeClr val="lt1"/>
                        </a:solidFill>
                        <a:latin typeface="Tahoma"/>
                        <a:ea typeface="Tahoma"/>
                        <a:cs typeface="Tahoma"/>
                        <a:sym typeface="Tahoma"/>
                      </a:endParaRPr>
                    </a:p>
                  </a:txBody>
                  <a:tcPr marL="91425" marR="91425" marT="91425" marB="91425">
                    <a:solidFill>
                      <a:schemeClr val="accent1">
                        <a:lumMod val="75000"/>
                      </a:schemeClr>
                    </a:solidFill>
                  </a:tcPr>
                </a:tc>
                <a:tc>
                  <a:txBody>
                    <a:bodyPr/>
                    <a:lstStyle/>
                    <a:p>
                      <a:pPr marL="0" lvl="0" indent="0" algn="ctr" rtl="0">
                        <a:lnSpc>
                          <a:spcPct val="115000"/>
                        </a:lnSpc>
                        <a:spcBef>
                          <a:spcPts val="1200"/>
                        </a:spcBef>
                        <a:spcAft>
                          <a:spcPts val="0"/>
                        </a:spcAft>
                        <a:buClr>
                          <a:schemeClr val="dk1"/>
                        </a:buClr>
                        <a:buSzPts val="1100"/>
                        <a:buFont typeface="Arial"/>
                        <a:buNone/>
                      </a:pPr>
                      <a:r>
                        <a:rPr lang="en-US" sz="4800" dirty="0" err="1">
                          <a:solidFill>
                            <a:schemeClr val="lt1"/>
                          </a:solidFill>
                          <a:latin typeface="Tahoma"/>
                          <a:ea typeface="Tahoma"/>
                          <a:cs typeface="Tahoma"/>
                          <a:sym typeface="Tahoma"/>
                        </a:rPr>
                        <a:t>Dương</a:t>
                      </a:r>
                      <a:r>
                        <a:rPr lang="en-US" sz="4800" dirty="0">
                          <a:solidFill>
                            <a:schemeClr val="lt1"/>
                          </a:solidFill>
                          <a:latin typeface="Tahoma"/>
                          <a:ea typeface="Tahoma"/>
                          <a:cs typeface="Tahoma"/>
                          <a:sym typeface="Tahoma"/>
                        </a:rPr>
                        <a:t> </a:t>
                      </a:r>
                      <a:r>
                        <a:rPr lang="en-US" sz="4800" dirty="0" err="1">
                          <a:solidFill>
                            <a:schemeClr val="lt1"/>
                          </a:solidFill>
                          <a:latin typeface="Tahoma"/>
                          <a:ea typeface="Tahoma"/>
                          <a:cs typeface="Tahoma"/>
                          <a:sym typeface="Tahoma"/>
                        </a:rPr>
                        <a:t>tính</a:t>
                      </a:r>
                      <a:r>
                        <a:rPr lang="en-US" sz="4800" dirty="0">
                          <a:solidFill>
                            <a:schemeClr val="lt1"/>
                          </a:solidFill>
                          <a:latin typeface="Tahoma"/>
                          <a:ea typeface="Tahoma"/>
                          <a:cs typeface="Tahoma"/>
                          <a:sym typeface="Tahoma"/>
                        </a:rPr>
                        <a:t> </a:t>
                      </a:r>
                      <a:r>
                        <a:rPr lang="en-US" sz="4800" dirty="0" err="1">
                          <a:solidFill>
                            <a:schemeClr val="lt1"/>
                          </a:solidFill>
                          <a:latin typeface="Tahoma"/>
                          <a:ea typeface="Tahoma"/>
                          <a:cs typeface="Tahoma"/>
                          <a:sym typeface="Tahoma"/>
                        </a:rPr>
                        <a:t>thực</a:t>
                      </a:r>
                      <a:endParaRPr sz="4800" dirty="0">
                        <a:solidFill>
                          <a:schemeClr val="lt1"/>
                        </a:solidFill>
                        <a:latin typeface="Tahoma"/>
                        <a:ea typeface="Tahoma"/>
                        <a:cs typeface="Tahoma"/>
                        <a:sym typeface="Tahoma"/>
                      </a:endParaRPr>
                    </a:p>
                    <a:p>
                      <a:pPr marL="0" lvl="0" indent="0" algn="ctr" rtl="0">
                        <a:lnSpc>
                          <a:spcPct val="115000"/>
                        </a:lnSpc>
                        <a:spcBef>
                          <a:spcPts val="1200"/>
                        </a:spcBef>
                        <a:spcAft>
                          <a:spcPts val="0"/>
                        </a:spcAft>
                        <a:buClr>
                          <a:schemeClr val="dk1"/>
                        </a:buClr>
                        <a:buSzPts val="1100"/>
                        <a:buFont typeface="Arial"/>
                        <a:buNone/>
                      </a:pPr>
                      <a:r>
                        <a:rPr lang="en-US" sz="4800" dirty="0">
                          <a:solidFill>
                            <a:schemeClr val="lt1"/>
                          </a:solidFill>
                          <a:latin typeface="Tahoma"/>
                          <a:ea typeface="Tahoma"/>
                          <a:cs typeface="Tahoma"/>
                          <a:sym typeface="Tahoma"/>
                        </a:rPr>
                        <a:t>(TP-True Positive)</a:t>
                      </a:r>
                      <a:endParaRPr sz="4800" dirty="0">
                        <a:solidFill>
                          <a:schemeClr val="lt1"/>
                        </a:solidFill>
                        <a:latin typeface="Tahoma"/>
                        <a:ea typeface="Tahoma"/>
                        <a:cs typeface="Tahoma"/>
                        <a:sym typeface="Tahoma"/>
                      </a:endParaRPr>
                    </a:p>
                  </a:txBody>
                  <a:tcPr marL="91425" marR="91425" marT="91425" marB="91425">
                    <a:solidFill>
                      <a:schemeClr val="accent1">
                        <a:lumMod val="75000"/>
                      </a:schemeClr>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30276820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2"/>
                                        </p:tgtEl>
                                        <p:attrNameLst>
                                          <p:attrName>style.visibility</p:attrName>
                                        </p:attrNameLst>
                                      </p:cBhvr>
                                      <p:to>
                                        <p:strVal val="visible"/>
                                      </p:to>
                                    </p:set>
                                    <p:animEffect transition="in" filter="fade">
                                      <p:cBhvr>
                                        <p:cTn id="13" dur="500"/>
                                        <p:tgtEl>
                                          <p:spTgt spid="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82"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3"/>
          <p:cNvSpPr txBox="1"/>
          <p:nvPr/>
        </p:nvSpPr>
        <p:spPr>
          <a:xfrm>
            <a:off x="-271584" y="793215"/>
            <a:ext cx="5499850" cy="743793"/>
          </a:xfrm>
          <a:prstGeom prst="rect">
            <a:avLst/>
          </a:prstGeom>
        </p:spPr>
        <p:txBody>
          <a:bodyPr wrap="square" lIns="0" tIns="0" rIns="0" bIns="0" rtlCol="0" anchor="t">
            <a:spAutoFit/>
          </a:bodyPr>
          <a:lstStyle/>
          <a:p>
            <a:pPr marL="0" lvl="0" indent="0" algn="ctr">
              <a:lnSpc>
                <a:spcPts val="5800"/>
              </a:lnSpc>
              <a:spcBef>
                <a:spcPct val="0"/>
              </a:spcBef>
            </a:pPr>
            <a:r>
              <a:rPr lang="en-US" sz="5000" b="1">
                <a:solidFill>
                  <a:srgbClr val="242424"/>
                </a:solidFill>
                <a:latin typeface="Noto Sans" panose="020B0502040504020204" pitchFamily="34" charset="0"/>
                <a:ea typeface="Noto Sans" panose="020B0502040504020204" pitchFamily="34" charset="0"/>
                <a:cs typeface="Noto Sans" panose="020B0502040504020204" pitchFamily="34" charset="0"/>
              </a:rPr>
              <a:t>2.4. </a:t>
            </a:r>
            <a:r>
              <a:rPr lang="en-US" sz="5000" b="1" dirty="0" err="1">
                <a:solidFill>
                  <a:srgbClr val="242424"/>
                </a:solidFill>
                <a:latin typeface="Noto Sans" panose="020B0502040504020204" pitchFamily="34" charset="0"/>
                <a:ea typeface="Noto Sans" panose="020B0502040504020204" pitchFamily="34" charset="0"/>
                <a:cs typeface="Noto Sans" panose="020B0502040504020204" pitchFamily="34" charset="0"/>
              </a:rPr>
              <a:t>Bài</a:t>
            </a:r>
            <a:r>
              <a:rPr lang="en-US" sz="5000" b="1" dirty="0">
                <a:solidFill>
                  <a:srgbClr val="242424"/>
                </a:solidFill>
                <a:latin typeface="Noto Sans" panose="020B0502040504020204" pitchFamily="34" charset="0"/>
                <a:ea typeface="Noto Sans" panose="020B0502040504020204" pitchFamily="34" charset="0"/>
                <a:cs typeface="Noto Sans" panose="020B0502040504020204" pitchFamily="34" charset="0"/>
              </a:rPr>
              <a:t> </a:t>
            </a:r>
            <a:r>
              <a:rPr lang="en-US" sz="5000" b="1" dirty="0" err="1">
                <a:solidFill>
                  <a:srgbClr val="242424"/>
                </a:solidFill>
                <a:latin typeface="Noto Sans" panose="020B0502040504020204" pitchFamily="34" charset="0"/>
                <a:ea typeface="Noto Sans" panose="020B0502040504020204" pitchFamily="34" charset="0"/>
                <a:cs typeface="Noto Sans" panose="020B0502040504020204" pitchFamily="34" charset="0"/>
              </a:rPr>
              <a:t>toán</a:t>
            </a:r>
            <a:endParaRPr lang="en-US" sz="5000" b="1" dirty="0">
              <a:solidFill>
                <a:srgbClr val="242424"/>
              </a:solidFill>
              <a:latin typeface="Noto Sans" panose="020B0502040504020204" pitchFamily="34" charset="0"/>
              <a:ea typeface="Noto Sans" panose="020B0502040504020204" pitchFamily="34" charset="0"/>
              <a:cs typeface="Noto Sans" panose="020B0502040504020204" pitchFamily="34" charset="0"/>
            </a:endParaRPr>
          </a:p>
        </p:txBody>
      </p:sp>
      <p:sp>
        <p:nvSpPr>
          <p:cNvPr id="82" name="TextBox 23">
            <a:extLst>
              <a:ext uri="{FF2B5EF4-FFF2-40B4-BE49-F238E27FC236}">
                <a16:creationId xmlns:a16="http://schemas.microsoft.com/office/drawing/2014/main" id="{C51693B5-C6FC-746B-5DC8-38CFE19BD179}"/>
              </a:ext>
            </a:extLst>
          </p:cNvPr>
          <p:cNvSpPr txBox="1"/>
          <p:nvPr/>
        </p:nvSpPr>
        <p:spPr>
          <a:xfrm>
            <a:off x="914400" y="1714500"/>
            <a:ext cx="17145000" cy="663771"/>
          </a:xfrm>
          <a:prstGeom prst="rect">
            <a:avLst/>
          </a:prstGeom>
        </p:spPr>
        <p:txBody>
          <a:bodyPr wrap="square" lIns="0" tIns="0" rIns="0" bIns="0" rtlCol="0" anchor="t">
            <a:spAutoFit/>
          </a:bodyPr>
          <a:lstStyle/>
          <a:p>
            <a:pPr lvl="0">
              <a:lnSpc>
                <a:spcPts val="5800"/>
              </a:lnSpc>
              <a:spcBef>
                <a:spcPct val="0"/>
              </a:spcBef>
            </a:pPr>
            <a:r>
              <a:rPr lang="en-US" sz="3200" b="1" dirty="0">
                <a:solidFill>
                  <a:srgbClr val="242424"/>
                </a:solidFill>
                <a:latin typeface="Noto Sans" panose="020B0502040504020204" pitchFamily="34" charset="0"/>
                <a:ea typeface="Noto Sans" panose="020B0502040504020204" pitchFamily="34" charset="0"/>
                <a:cs typeface="Noto Sans" panose="020B0502040504020204" pitchFamily="34" charset="0"/>
              </a:rPr>
              <a:t>a. </a:t>
            </a:r>
            <a:r>
              <a:rPr lang="en-US" sz="3200" b="1" dirty="0" err="1">
                <a:solidFill>
                  <a:srgbClr val="242424"/>
                </a:solidFill>
                <a:latin typeface="Noto Sans" panose="020B0502040504020204" pitchFamily="34" charset="0"/>
                <a:ea typeface="Noto Sans" panose="020B0502040504020204" pitchFamily="34" charset="0"/>
                <a:cs typeface="Noto Sans" panose="020B0502040504020204" pitchFamily="34" charset="0"/>
              </a:rPr>
              <a:t>Xác</a:t>
            </a:r>
            <a:r>
              <a:rPr lang="en-US" sz="3200" b="1" dirty="0">
                <a:solidFill>
                  <a:srgbClr val="242424"/>
                </a:solidFill>
                <a:latin typeface="Noto Sans" panose="020B0502040504020204" pitchFamily="34" charset="0"/>
                <a:ea typeface="Noto Sans" panose="020B0502040504020204" pitchFamily="34" charset="0"/>
                <a:cs typeface="Noto Sans" panose="020B0502040504020204" pitchFamily="34" charset="0"/>
              </a:rPr>
              <a:t> </a:t>
            </a:r>
            <a:r>
              <a:rPr lang="en-US" sz="3200" b="1" dirty="0" err="1">
                <a:solidFill>
                  <a:srgbClr val="242424"/>
                </a:solidFill>
                <a:latin typeface="Noto Sans" panose="020B0502040504020204" pitchFamily="34" charset="0"/>
                <a:ea typeface="Noto Sans" panose="020B0502040504020204" pitchFamily="34" charset="0"/>
                <a:cs typeface="Noto Sans" panose="020B0502040504020204" pitchFamily="34" charset="0"/>
              </a:rPr>
              <a:t>định</a:t>
            </a:r>
            <a:r>
              <a:rPr lang="en-US" sz="3200" b="1" dirty="0">
                <a:solidFill>
                  <a:srgbClr val="242424"/>
                </a:solidFill>
                <a:latin typeface="Noto Sans" panose="020B0502040504020204" pitchFamily="34" charset="0"/>
                <a:ea typeface="Noto Sans" panose="020B0502040504020204" pitchFamily="34" charset="0"/>
                <a:cs typeface="Noto Sans" panose="020B0502040504020204" pitchFamily="34" charset="0"/>
              </a:rPr>
              <a:t> </a:t>
            </a:r>
            <a:r>
              <a:rPr lang="en-US" sz="3200" b="1" dirty="0" err="1">
                <a:solidFill>
                  <a:srgbClr val="242424"/>
                </a:solidFill>
                <a:latin typeface="Noto Sans" panose="020B0502040504020204" pitchFamily="34" charset="0"/>
                <a:ea typeface="Noto Sans" panose="020B0502040504020204" pitchFamily="34" charset="0"/>
                <a:cs typeface="Noto Sans" panose="020B0502040504020204" pitchFamily="34" charset="0"/>
              </a:rPr>
              <a:t>sai</a:t>
            </a:r>
            <a:r>
              <a:rPr lang="en-US" sz="3200" b="1" dirty="0">
                <a:solidFill>
                  <a:srgbClr val="242424"/>
                </a:solidFill>
                <a:latin typeface="Noto Sans" panose="020B0502040504020204" pitchFamily="34" charset="0"/>
                <a:ea typeface="Noto Sans" panose="020B0502040504020204" pitchFamily="34" charset="0"/>
                <a:cs typeface="Noto Sans" panose="020B0502040504020204" pitchFamily="34" charset="0"/>
              </a:rPr>
              <a:t> </a:t>
            </a:r>
            <a:r>
              <a:rPr lang="en-US" sz="3200" b="1" dirty="0" err="1">
                <a:solidFill>
                  <a:srgbClr val="242424"/>
                </a:solidFill>
                <a:latin typeface="Noto Sans" panose="020B0502040504020204" pitchFamily="34" charset="0"/>
                <a:ea typeface="Noto Sans" panose="020B0502040504020204" pitchFamily="34" charset="0"/>
                <a:cs typeface="Noto Sans" panose="020B0502040504020204" pitchFamily="34" charset="0"/>
              </a:rPr>
              <a:t>số</a:t>
            </a:r>
            <a:r>
              <a:rPr lang="en-US" sz="3200" b="1" dirty="0">
                <a:solidFill>
                  <a:srgbClr val="242424"/>
                </a:solidFill>
                <a:latin typeface="Noto Sans" panose="020B0502040504020204" pitchFamily="34" charset="0"/>
                <a:ea typeface="Noto Sans" panose="020B0502040504020204" pitchFamily="34" charset="0"/>
                <a:cs typeface="Noto Sans" panose="020B0502040504020204" pitchFamily="34" charset="0"/>
              </a:rPr>
              <a:t> </a:t>
            </a:r>
            <a:r>
              <a:rPr lang="en-US" sz="3200" b="1" dirty="0" err="1">
                <a:solidFill>
                  <a:srgbClr val="242424"/>
                </a:solidFill>
                <a:latin typeface="Noto Sans" panose="020B0502040504020204" pitchFamily="34" charset="0"/>
                <a:ea typeface="Noto Sans" panose="020B0502040504020204" pitchFamily="34" charset="0"/>
                <a:cs typeface="Noto Sans" panose="020B0502040504020204" pitchFamily="34" charset="0"/>
              </a:rPr>
              <a:t>dự</a:t>
            </a:r>
            <a:r>
              <a:rPr lang="en-US" sz="3200" b="1" dirty="0">
                <a:solidFill>
                  <a:srgbClr val="242424"/>
                </a:solidFill>
                <a:latin typeface="Noto Sans" panose="020B0502040504020204" pitchFamily="34" charset="0"/>
                <a:ea typeface="Noto Sans" panose="020B0502040504020204" pitchFamily="34" charset="0"/>
                <a:cs typeface="Noto Sans" panose="020B0502040504020204" pitchFamily="34" charset="0"/>
              </a:rPr>
              <a:t> </a:t>
            </a:r>
            <a:r>
              <a:rPr lang="en-US" sz="3200" b="1" dirty="0" err="1">
                <a:solidFill>
                  <a:srgbClr val="242424"/>
                </a:solidFill>
                <a:latin typeface="Noto Sans" panose="020B0502040504020204" pitchFamily="34" charset="0"/>
                <a:ea typeface="Noto Sans" panose="020B0502040504020204" pitchFamily="34" charset="0"/>
                <a:cs typeface="Noto Sans" panose="020B0502040504020204" pitchFamily="34" charset="0"/>
              </a:rPr>
              <a:t>báo</a:t>
            </a:r>
            <a:r>
              <a:rPr lang="en-US" sz="3200" b="1" dirty="0">
                <a:solidFill>
                  <a:srgbClr val="242424"/>
                </a:solidFill>
                <a:latin typeface="Noto Sans" panose="020B0502040504020204" pitchFamily="34" charset="0"/>
                <a:ea typeface="Noto Sans" panose="020B0502040504020204" pitchFamily="34" charset="0"/>
                <a:cs typeface="Noto Sans" panose="020B0502040504020204" pitchFamily="34" charset="0"/>
              </a:rPr>
              <a:t>:</a:t>
            </a:r>
          </a:p>
        </p:txBody>
      </p:sp>
      <p:sp>
        <p:nvSpPr>
          <p:cNvPr id="3" name="Google Shape;110;p4">
            <a:extLst>
              <a:ext uri="{FF2B5EF4-FFF2-40B4-BE49-F238E27FC236}">
                <a16:creationId xmlns:a16="http://schemas.microsoft.com/office/drawing/2014/main" id="{D1E3E59B-D416-2AE6-59D4-8954AF2DA687}"/>
              </a:ext>
            </a:extLst>
          </p:cNvPr>
          <p:cNvSpPr txBox="1"/>
          <p:nvPr/>
        </p:nvSpPr>
        <p:spPr>
          <a:xfrm>
            <a:off x="601675" y="2338990"/>
            <a:ext cx="9144000" cy="2816192"/>
          </a:xfrm>
          <a:prstGeom prst="rect">
            <a:avLst/>
          </a:prstGeom>
          <a:noFill/>
          <a:ln w="9525" cap="flat" cmpd="sng">
            <a:noFill/>
            <a:prstDash val="solid"/>
            <a:round/>
            <a:headEnd type="none" w="sm" len="sm"/>
            <a:tailEnd type="none" w="sm" len="sm"/>
          </a:ln>
        </p:spPr>
        <p:txBody>
          <a:bodyPr spcFirstLastPara="1" wrap="square" lIns="91425" tIns="91425" rIns="91425" bIns="91425" anchor="t" anchorCtr="0">
            <a:noAutofit/>
          </a:bodyPr>
          <a:lstStyle/>
          <a:p>
            <a:pPr algn="just">
              <a:lnSpc>
                <a:spcPct val="150000"/>
              </a:lnSpc>
              <a:buClr>
                <a:srgbClr val="000000"/>
              </a:buClr>
              <a:buSzPts val="1100"/>
              <a:buFont typeface="Arial"/>
              <a:buNone/>
            </a:pPr>
            <a:r>
              <a:rPr lang="en-US" sz="3600" kern="0" dirty="0">
                <a:latin typeface="Tahoma"/>
                <a:ea typeface="Tahoma"/>
                <a:cs typeface="Tahoma"/>
                <a:sym typeface="Tahoma"/>
              </a:rPr>
              <a:t>	- </a:t>
            </a:r>
            <a:r>
              <a:rPr lang="en-US" sz="3000" b="1" kern="0" dirty="0">
                <a:latin typeface="Tahoma"/>
                <a:ea typeface="Tahoma"/>
                <a:cs typeface="Tahoma"/>
                <a:sym typeface="Tahoma"/>
              </a:rPr>
              <a:t>N: </a:t>
            </a:r>
            <a:r>
              <a:rPr lang="en-US" sz="3000" kern="0" dirty="0">
                <a:latin typeface="Tahoma"/>
                <a:ea typeface="Tahoma"/>
                <a:cs typeface="Tahoma"/>
                <a:sym typeface="Tahoma"/>
              </a:rPr>
              <a:t> </a:t>
            </a:r>
            <a:r>
              <a:rPr lang="en-US" sz="3000" kern="0" dirty="0" err="1">
                <a:latin typeface="Tahoma"/>
                <a:ea typeface="Tahoma"/>
                <a:cs typeface="Tahoma"/>
                <a:sym typeface="Tahoma"/>
              </a:rPr>
              <a:t>là</a:t>
            </a:r>
            <a:r>
              <a:rPr lang="en-US" sz="3000" kern="0" dirty="0">
                <a:latin typeface="Tahoma"/>
                <a:ea typeface="Tahoma"/>
                <a:cs typeface="Tahoma"/>
                <a:sym typeface="Tahoma"/>
              </a:rPr>
              <a:t> </a:t>
            </a:r>
            <a:r>
              <a:rPr lang="en-US" sz="3000" kern="0" dirty="0" err="1">
                <a:latin typeface="Tahoma"/>
                <a:ea typeface="Tahoma"/>
                <a:cs typeface="Tahoma"/>
                <a:sym typeface="Tahoma"/>
              </a:rPr>
              <a:t>số</a:t>
            </a:r>
            <a:r>
              <a:rPr lang="en-US" sz="3000" kern="0" dirty="0">
                <a:latin typeface="Tahoma"/>
                <a:ea typeface="Tahoma"/>
                <a:cs typeface="Tahoma"/>
                <a:sym typeface="Tahoma"/>
              </a:rPr>
              <a:t> </a:t>
            </a:r>
            <a:r>
              <a:rPr lang="en-US" sz="3000" kern="0" dirty="0" err="1">
                <a:latin typeface="Tahoma"/>
                <a:ea typeface="Tahoma"/>
                <a:cs typeface="Tahoma"/>
                <a:sym typeface="Tahoma"/>
              </a:rPr>
              <a:t>quan</a:t>
            </a:r>
            <a:r>
              <a:rPr lang="en-US" sz="3000" kern="0" dirty="0">
                <a:latin typeface="Tahoma"/>
                <a:ea typeface="Tahoma"/>
                <a:cs typeface="Tahoma"/>
                <a:sym typeface="Tahoma"/>
              </a:rPr>
              <a:t> </a:t>
            </a:r>
            <a:r>
              <a:rPr lang="en-US" sz="3000" kern="0" dirty="0" err="1">
                <a:latin typeface="Tahoma"/>
                <a:ea typeface="Tahoma"/>
                <a:cs typeface="Tahoma"/>
                <a:sym typeface="Tahoma"/>
              </a:rPr>
              <a:t>sát</a:t>
            </a:r>
            <a:endParaRPr sz="3000" kern="0" dirty="0">
              <a:latin typeface="Tahoma"/>
              <a:ea typeface="Tahoma"/>
              <a:cs typeface="Tahoma"/>
              <a:sym typeface="Tahoma"/>
            </a:endParaRPr>
          </a:p>
          <a:p>
            <a:pPr algn="just">
              <a:lnSpc>
                <a:spcPct val="150000"/>
              </a:lnSpc>
              <a:spcBef>
                <a:spcPts val="800"/>
              </a:spcBef>
              <a:buClr>
                <a:srgbClr val="000000"/>
              </a:buClr>
              <a:buSzPts val="1100"/>
              <a:buFont typeface="Arial"/>
              <a:buNone/>
            </a:pPr>
            <a:r>
              <a:rPr lang="en-US" sz="3000" kern="0" dirty="0">
                <a:latin typeface="Tahoma"/>
                <a:ea typeface="Tahoma"/>
                <a:cs typeface="Tahoma"/>
                <a:sym typeface="Tahoma"/>
              </a:rPr>
              <a:t>		</a:t>
            </a:r>
            <a:r>
              <a:rPr lang="en-US" sz="3000" b="1" kern="0" dirty="0">
                <a:latin typeface="Tahoma"/>
                <a:ea typeface="Tahoma"/>
                <a:cs typeface="Tahoma"/>
                <a:sym typeface="Tahoma"/>
              </a:rPr>
              <a:t>- </a:t>
            </a:r>
            <a:r>
              <a:rPr lang="en-US" sz="3000" b="1" kern="0" dirty="0" err="1">
                <a:latin typeface="Tahoma"/>
                <a:ea typeface="Tahoma"/>
                <a:cs typeface="Tahoma"/>
                <a:sym typeface="Tahoma"/>
              </a:rPr>
              <a:t>Độ</a:t>
            </a:r>
            <a:r>
              <a:rPr lang="en-US" sz="3000" b="1" kern="0" dirty="0">
                <a:latin typeface="Tahoma"/>
                <a:ea typeface="Tahoma"/>
                <a:cs typeface="Tahoma"/>
                <a:sym typeface="Tahoma"/>
              </a:rPr>
              <a:t> </a:t>
            </a:r>
            <a:r>
              <a:rPr lang="en-US" sz="3000" b="1" kern="0" dirty="0" err="1">
                <a:latin typeface="Tahoma"/>
                <a:ea typeface="Tahoma"/>
                <a:cs typeface="Tahoma"/>
                <a:sym typeface="Tahoma"/>
              </a:rPr>
              <a:t>chính</a:t>
            </a:r>
            <a:r>
              <a:rPr lang="en-US" sz="3000" b="1" kern="0" dirty="0">
                <a:latin typeface="Tahoma"/>
                <a:ea typeface="Tahoma"/>
                <a:cs typeface="Tahoma"/>
                <a:sym typeface="Tahoma"/>
              </a:rPr>
              <a:t> </a:t>
            </a:r>
            <a:r>
              <a:rPr lang="en-US" sz="3000" b="1" kern="0" dirty="0" err="1">
                <a:latin typeface="Tahoma"/>
                <a:ea typeface="Tahoma"/>
                <a:cs typeface="Tahoma"/>
                <a:sym typeface="Tahoma"/>
              </a:rPr>
              <a:t>xác</a:t>
            </a:r>
            <a:r>
              <a:rPr lang="en-US" sz="3000" b="1" kern="0" dirty="0">
                <a:latin typeface="Tahoma"/>
                <a:ea typeface="Tahoma"/>
                <a:cs typeface="Tahoma"/>
                <a:sym typeface="Tahoma"/>
              </a:rPr>
              <a:t> </a:t>
            </a:r>
            <a:r>
              <a:rPr lang="en-US" sz="3000" b="1" kern="0" dirty="0" err="1">
                <a:latin typeface="Tahoma"/>
                <a:ea typeface="Tahoma"/>
                <a:cs typeface="Tahoma"/>
                <a:sym typeface="Tahoma"/>
              </a:rPr>
              <a:t>toàn</a:t>
            </a:r>
            <a:r>
              <a:rPr lang="en-US" sz="3000" b="1" kern="0" dirty="0">
                <a:latin typeface="Tahoma"/>
                <a:ea typeface="Tahoma"/>
                <a:cs typeface="Tahoma"/>
                <a:sym typeface="Tahoma"/>
              </a:rPr>
              <a:t> </a:t>
            </a:r>
            <a:r>
              <a:rPr lang="en-US" sz="3000" b="1" kern="0" dirty="0" err="1">
                <a:latin typeface="Tahoma"/>
                <a:ea typeface="Tahoma"/>
                <a:cs typeface="Tahoma"/>
                <a:sym typeface="Tahoma"/>
              </a:rPr>
              <a:t>thể</a:t>
            </a:r>
            <a:r>
              <a:rPr lang="en-US" sz="3000" b="1" kern="0" dirty="0">
                <a:latin typeface="Tahoma"/>
                <a:ea typeface="Tahoma"/>
                <a:cs typeface="Tahoma"/>
                <a:sym typeface="Tahoma"/>
              </a:rPr>
              <a:t>: </a:t>
            </a:r>
            <a:r>
              <a:rPr lang="en-US" sz="3000" kern="0" dirty="0">
                <a:latin typeface="Tahoma"/>
                <a:ea typeface="Tahoma"/>
                <a:cs typeface="Tahoma"/>
                <a:sym typeface="Tahoma"/>
              </a:rPr>
              <a:t>(TN + TP)/N                  </a:t>
            </a:r>
          </a:p>
          <a:p>
            <a:pPr algn="just">
              <a:lnSpc>
                <a:spcPct val="150000"/>
              </a:lnSpc>
              <a:spcBef>
                <a:spcPts val="800"/>
              </a:spcBef>
              <a:buClr>
                <a:srgbClr val="000000"/>
              </a:buClr>
              <a:buSzPts val="1100"/>
            </a:pPr>
            <a:r>
              <a:rPr lang="en-US" sz="3000" kern="0" dirty="0">
                <a:latin typeface="Tahoma"/>
                <a:ea typeface="Tahoma"/>
                <a:cs typeface="Tahoma"/>
                <a:sym typeface="Tahoma"/>
              </a:rPr>
              <a:t> 	</a:t>
            </a:r>
            <a:r>
              <a:rPr lang="en-US" sz="3000" b="1" kern="0" dirty="0">
                <a:latin typeface="Tahoma"/>
                <a:ea typeface="Tahoma"/>
                <a:cs typeface="Tahoma"/>
                <a:sym typeface="Tahoma"/>
              </a:rPr>
              <a:t>	- Sai </a:t>
            </a:r>
            <a:r>
              <a:rPr lang="en-US" sz="3000" b="1" kern="0" dirty="0" err="1">
                <a:latin typeface="Tahoma"/>
                <a:ea typeface="Tahoma"/>
                <a:cs typeface="Tahoma"/>
                <a:sym typeface="Tahoma"/>
              </a:rPr>
              <a:t>số</a:t>
            </a:r>
            <a:r>
              <a:rPr lang="en-US" sz="3000" b="1" kern="0" dirty="0">
                <a:latin typeface="Tahoma"/>
                <a:ea typeface="Tahoma"/>
                <a:cs typeface="Tahoma"/>
                <a:sym typeface="Tahoma"/>
              </a:rPr>
              <a:t> </a:t>
            </a:r>
            <a:r>
              <a:rPr lang="en-US" sz="3000" b="1" kern="0" dirty="0" err="1">
                <a:latin typeface="Tahoma"/>
                <a:ea typeface="Tahoma"/>
                <a:cs typeface="Tahoma"/>
                <a:sym typeface="Tahoma"/>
              </a:rPr>
              <a:t>toàn</a:t>
            </a:r>
            <a:r>
              <a:rPr lang="en-US" sz="3000" b="1" kern="0" dirty="0">
                <a:latin typeface="Tahoma"/>
                <a:ea typeface="Tahoma"/>
                <a:cs typeface="Tahoma"/>
                <a:sym typeface="Tahoma"/>
              </a:rPr>
              <a:t> </a:t>
            </a:r>
            <a:r>
              <a:rPr lang="en-US" sz="3000" b="1" kern="0" dirty="0" err="1">
                <a:latin typeface="Tahoma"/>
                <a:ea typeface="Tahoma"/>
                <a:cs typeface="Tahoma"/>
                <a:sym typeface="Tahoma"/>
              </a:rPr>
              <a:t>thể</a:t>
            </a:r>
            <a:r>
              <a:rPr lang="en-US" sz="3000" b="1" kern="0" dirty="0">
                <a:latin typeface="Tahoma"/>
                <a:ea typeface="Tahoma"/>
                <a:cs typeface="Tahoma"/>
                <a:sym typeface="Tahoma"/>
              </a:rPr>
              <a:t>:</a:t>
            </a:r>
            <a:r>
              <a:rPr lang="en-US" sz="3000" kern="0" dirty="0">
                <a:latin typeface="Tahoma"/>
                <a:ea typeface="Tahoma"/>
                <a:cs typeface="Tahoma"/>
                <a:sym typeface="Tahoma"/>
              </a:rPr>
              <a:t> (FP+FN)/N</a:t>
            </a:r>
          </a:p>
          <a:p>
            <a:pPr>
              <a:spcBef>
                <a:spcPts val="800"/>
              </a:spcBef>
              <a:buClr>
                <a:srgbClr val="000000"/>
              </a:buClr>
              <a:buFont typeface="Arial"/>
              <a:buNone/>
            </a:pPr>
            <a:endParaRPr sz="1400" kern="0" dirty="0">
              <a:latin typeface="Calibri"/>
              <a:ea typeface="Calibri"/>
              <a:cs typeface="Calibri"/>
              <a:sym typeface="Calibri"/>
            </a:endParaRPr>
          </a:p>
        </p:txBody>
      </p:sp>
      <p:sp>
        <p:nvSpPr>
          <p:cNvPr id="5" name="TextBox 4">
            <a:extLst>
              <a:ext uri="{FF2B5EF4-FFF2-40B4-BE49-F238E27FC236}">
                <a16:creationId xmlns:a16="http://schemas.microsoft.com/office/drawing/2014/main" id="{3397E151-F52C-EA55-36C0-ECC3B08CDCDC}"/>
              </a:ext>
            </a:extLst>
          </p:cNvPr>
          <p:cNvSpPr txBox="1"/>
          <p:nvPr/>
        </p:nvSpPr>
        <p:spPr>
          <a:xfrm>
            <a:off x="1459554" y="4726029"/>
            <a:ext cx="14744700" cy="2148665"/>
          </a:xfrm>
          <a:prstGeom prst="rect">
            <a:avLst/>
          </a:prstGeom>
          <a:noFill/>
        </p:spPr>
        <p:txBody>
          <a:bodyPr wrap="square">
            <a:spAutoFit/>
          </a:bodyPr>
          <a:lstStyle/>
          <a:p>
            <a:pPr algn="just">
              <a:lnSpc>
                <a:spcPct val="150000"/>
              </a:lnSpc>
              <a:spcBef>
                <a:spcPts val="800"/>
              </a:spcBef>
              <a:buClr>
                <a:srgbClr val="000000"/>
              </a:buClr>
              <a:buSzPts val="1100"/>
              <a:buFont typeface="Arial"/>
              <a:buNone/>
            </a:pPr>
            <a:r>
              <a:rPr lang="vi-VN" sz="2800" b="1" kern="0" dirty="0">
                <a:latin typeface="Tahoma"/>
                <a:ea typeface="Tahoma"/>
                <a:cs typeface="Tahoma"/>
                <a:sym typeface="Tahoma"/>
              </a:rPr>
              <a:t>-</a:t>
            </a:r>
            <a:r>
              <a:rPr lang="en-US" sz="2800" b="1" kern="0" dirty="0">
                <a:latin typeface="Tahoma"/>
                <a:ea typeface="Tahoma"/>
                <a:cs typeface="Tahoma"/>
                <a:sym typeface="Tahoma"/>
              </a:rPr>
              <a:t> </a:t>
            </a:r>
            <a:r>
              <a:rPr lang="vi-VN" sz="2800" b="1" kern="0" dirty="0">
                <a:latin typeface="Tahoma"/>
                <a:ea typeface="Tahoma"/>
                <a:cs typeface="Tahoma"/>
                <a:sym typeface="Tahoma"/>
              </a:rPr>
              <a:t>Độ nhạy (Sensitivity):</a:t>
            </a:r>
          </a:p>
          <a:p>
            <a:pPr algn="just">
              <a:lnSpc>
                <a:spcPct val="150000"/>
              </a:lnSpc>
              <a:spcBef>
                <a:spcPts val="800"/>
              </a:spcBef>
              <a:buClr>
                <a:srgbClr val="000000"/>
              </a:buClr>
              <a:buSzPts val="1100"/>
              <a:buFont typeface="Arial"/>
              <a:buNone/>
            </a:pPr>
            <a:r>
              <a:rPr lang="en-US" sz="2800" kern="0" dirty="0">
                <a:latin typeface="Tahoma"/>
                <a:ea typeface="Tahoma"/>
                <a:cs typeface="Tahoma"/>
                <a:sym typeface="Tahoma"/>
              </a:rPr>
              <a:t>	</a:t>
            </a:r>
            <a:r>
              <a:rPr lang="vi-VN" sz="2800" b="1" kern="0" dirty="0">
                <a:latin typeface="Tahoma"/>
                <a:ea typeface="Tahoma"/>
                <a:cs typeface="Tahoma"/>
                <a:sym typeface="Tahoma"/>
              </a:rPr>
              <a:t>+</a:t>
            </a:r>
            <a:r>
              <a:rPr lang="en-US" sz="2800" b="1" kern="0" dirty="0">
                <a:latin typeface="Tahoma"/>
                <a:ea typeface="Tahoma"/>
                <a:cs typeface="Tahoma"/>
                <a:sym typeface="Tahoma"/>
              </a:rPr>
              <a:t> </a:t>
            </a:r>
            <a:r>
              <a:rPr lang="vi-VN" sz="2800" b="1" kern="0" dirty="0">
                <a:latin typeface="Tahoma"/>
                <a:ea typeface="Tahoma"/>
                <a:cs typeface="Tahoma"/>
                <a:sym typeface="Tahoma"/>
              </a:rPr>
              <a:t>Độ nhạy</a:t>
            </a:r>
            <a:r>
              <a:rPr lang="en-US" sz="2800" b="1" kern="0" dirty="0">
                <a:latin typeface="Tahoma"/>
                <a:ea typeface="Tahoma"/>
                <a:cs typeface="Tahoma"/>
                <a:sym typeface="Tahoma"/>
              </a:rPr>
              <a:t> </a:t>
            </a:r>
            <a:r>
              <a:rPr lang="vi-VN" sz="2800" kern="0" dirty="0">
                <a:latin typeface="Tahoma"/>
                <a:ea typeface="Tahoma"/>
                <a:cs typeface="Tahoma"/>
                <a:sym typeface="Tahoma"/>
              </a:rPr>
              <a:t>= dương tính thực/(thực tế=1)</a:t>
            </a:r>
            <a:r>
              <a:rPr lang="en-US" sz="2800" kern="0" dirty="0">
                <a:latin typeface="Tahoma"/>
                <a:ea typeface="Tahoma"/>
                <a:cs typeface="Tahoma"/>
                <a:sym typeface="Tahoma"/>
              </a:rPr>
              <a:t> </a:t>
            </a:r>
            <a:r>
              <a:rPr lang="vi-VN" sz="2800" kern="0" dirty="0">
                <a:latin typeface="Tahoma"/>
                <a:ea typeface="Tahoma"/>
                <a:cs typeface="Tahoma"/>
                <a:sym typeface="Tahoma"/>
              </a:rPr>
              <a:t>=</a:t>
            </a:r>
            <a:r>
              <a:rPr lang="en-US" sz="2800" kern="0" dirty="0">
                <a:latin typeface="Tahoma"/>
                <a:ea typeface="Tahoma"/>
                <a:cs typeface="Tahoma"/>
                <a:sym typeface="Tahoma"/>
              </a:rPr>
              <a:t> </a:t>
            </a:r>
            <a:r>
              <a:rPr lang="vi-VN" sz="2800" kern="0" dirty="0">
                <a:latin typeface="Tahoma"/>
                <a:ea typeface="Tahoma"/>
                <a:cs typeface="Tahoma"/>
                <a:sym typeface="Tahoma"/>
              </a:rPr>
              <a:t>TP/(FN+TP)</a:t>
            </a:r>
          </a:p>
          <a:p>
            <a:pPr algn="just">
              <a:lnSpc>
                <a:spcPct val="150000"/>
              </a:lnSpc>
              <a:spcBef>
                <a:spcPts val="800"/>
              </a:spcBef>
              <a:buClr>
                <a:srgbClr val="000000"/>
              </a:buClr>
              <a:buSzPts val="1100"/>
              <a:buFont typeface="Arial"/>
              <a:buNone/>
            </a:pPr>
            <a:r>
              <a:rPr lang="en-US" sz="2800" kern="0" dirty="0">
                <a:latin typeface="Tahoma"/>
                <a:ea typeface="Tahoma"/>
                <a:cs typeface="Tahoma"/>
                <a:sym typeface="Tahoma"/>
              </a:rPr>
              <a:t>	</a:t>
            </a:r>
            <a:r>
              <a:rPr lang="vi-VN" sz="2800" b="1" kern="0" dirty="0">
                <a:latin typeface="Tahoma"/>
                <a:ea typeface="Tahoma"/>
                <a:cs typeface="Tahoma"/>
                <a:sym typeface="Tahoma"/>
              </a:rPr>
              <a:t>+</a:t>
            </a:r>
            <a:r>
              <a:rPr lang="en-US" sz="2800" b="1" kern="0" dirty="0">
                <a:latin typeface="Tahoma"/>
                <a:ea typeface="Tahoma"/>
                <a:cs typeface="Tahoma"/>
                <a:sym typeface="Tahoma"/>
              </a:rPr>
              <a:t> </a:t>
            </a:r>
            <a:r>
              <a:rPr lang="vi-VN" sz="2800" b="1" kern="0" dirty="0">
                <a:latin typeface="Tahoma"/>
                <a:ea typeface="Tahoma"/>
                <a:cs typeface="Tahoma"/>
                <a:sym typeface="Tahoma"/>
              </a:rPr>
              <a:t>Sai số âm tính giả</a:t>
            </a:r>
            <a:r>
              <a:rPr lang="en-US" sz="2800" b="1" kern="0" dirty="0">
                <a:latin typeface="Tahoma"/>
                <a:ea typeface="Tahoma"/>
                <a:cs typeface="Tahoma"/>
                <a:sym typeface="Tahoma"/>
              </a:rPr>
              <a:t> </a:t>
            </a:r>
            <a:r>
              <a:rPr lang="vi-VN" sz="2800" b="1" kern="0" dirty="0">
                <a:latin typeface="Tahoma"/>
                <a:ea typeface="Tahoma"/>
                <a:cs typeface="Tahoma"/>
                <a:sym typeface="Tahoma"/>
              </a:rPr>
              <a:t>(False Negative Error)</a:t>
            </a:r>
            <a:r>
              <a:rPr lang="en-US" sz="2800" b="1" kern="0" dirty="0">
                <a:latin typeface="Tahoma"/>
                <a:ea typeface="Tahoma"/>
                <a:cs typeface="Tahoma"/>
                <a:sym typeface="Tahoma"/>
              </a:rPr>
              <a:t> </a:t>
            </a:r>
            <a:r>
              <a:rPr lang="vi-VN" sz="2800" kern="0" dirty="0">
                <a:latin typeface="Tahoma"/>
                <a:ea typeface="Tahoma"/>
                <a:cs typeface="Tahoma"/>
                <a:sym typeface="Tahoma"/>
              </a:rPr>
              <a:t>=</a:t>
            </a:r>
            <a:r>
              <a:rPr lang="en-US" sz="2800" kern="0" dirty="0">
                <a:latin typeface="Tahoma"/>
                <a:ea typeface="Tahoma"/>
                <a:cs typeface="Tahoma"/>
                <a:sym typeface="Tahoma"/>
              </a:rPr>
              <a:t> </a:t>
            </a:r>
            <a:r>
              <a:rPr lang="vi-VN" sz="2800" kern="0" dirty="0">
                <a:latin typeface="Tahoma"/>
                <a:ea typeface="Tahoma"/>
                <a:cs typeface="Tahoma"/>
                <a:sym typeface="Tahoma"/>
              </a:rPr>
              <a:t>1- độ nhạy</a:t>
            </a:r>
            <a:r>
              <a:rPr lang="en-US" sz="2800" kern="0" dirty="0">
                <a:latin typeface="Tahoma"/>
                <a:ea typeface="Tahoma"/>
                <a:cs typeface="Tahoma"/>
                <a:sym typeface="Tahoma"/>
              </a:rPr>
              <a:t> </a:t>
            </a:r>
            <a:r>
              <a:rPr lang="vi-VN" sz="2800" kern="0" dirty="0">
                <a:latin typeface="Tahoma"/>
                <a:ea typeface="Tahoma"/>
                <a:cs typeface="Tahoma"/>
                <a:sym typeface="Tahoma"/>
              </a:rPr>
              <a:t>=</a:t>
            </a:r>
            <a:r>
              <a:rPr lang="en-US" sz="2800" kern="0" dirty="0">
                <a:latin typeface="Tahoma"/>
                <a:ea typeface="Tahoma"/>
                <a:cs typeface="Tahoma"/>
                <a:sym typeface="Tahoma"/>
              </a:rPr>
              <a:t> </a:t>
            </a:r>
            <a:r>
              <a:rPr lang="vi-VN" sz="2800" kern="0" dirty="0">
                <a:latin typeface="Tahoma"/>
                <a:ea typeface="Tahoma"/>
                <a:cs typeface="Tahoma"/>
                <a:sym typeface="Tahoma"/>
              </a:rPr>
              <a:t>FN/(TP+FN)</a:t>
            </a:r>
          </a:p>
        </p:txBody>
      </p:sp>
      <p:sp>
        <p:nvSpPr>
          <p:cNvPr id="8" name="TextBox 7">
            <a:extLst>
              <a:ext uri="{FF2B5EF4-FFF2-40B4-BE49-F238E27FC236}">
                <a16:creationId xmlns:a16="http://schemas.microsoft.com/office/drawing/2014/main" id="{EC220FE3-2A11-EC53-364B-CF4B611DEFA7}"/>
              </a:ext>
            </a:extLst>
          </p:cNvPr>
          <p:cNvSpPr txBox="1"/>
          <p:nvPr/>
        </p:nvSpPr>
        <p:spPr>
          <a:xfrm>
            <a:off x="1459554" y="6922505"/>
            <a:ext cx="15834360" cy="2280881"/>
          </a:xfrm>
          <a:prstGeom prst="rect">
            <a:avLst/>
          </a:prstGeom>
          <a:noFill/>
        </p:spPr>
        <p:txBody>
          <a:bodyPr wrap="square" rtlCol="0">
            <a:spAutoFit/>
          </a:bodyPr>
          <a:lstStyle/>
          <a:p>
            <a:pPr marL="0" marR="0" lvl="0" indent="0" algn="just" defTabSz="914400" rtl="0" eaLnBrk="1" fontAlgn="auto" latinLnBrk="0" hangingPunct="1">
              <a:lnSpc>
                <a:spcPct val="150000"/>
              </a:lnSpc>
              <a:spcBef>
                <a:spcPts val="800"/>
              </a:spcBef>
              <a:spcAft>
                <a:spcPts val="0"/>
              </a:spcAft>
              <a:buClr>
                <a:srgbClr val="000000"/>
              </a:buClr>
              <a:buSzPts val="1100"/>
              <a:buFont typeface="Arial"/>
              <a:buNone/>
              <a:tabLst/>
              <a:defRPr/>
            </a:pPr>
            <a:r>
              <a:rPr kumimoji="0" lang="vi-VN" sz="3000" b="1" i="0" u="none" strike="noStrike" kern="0" cap="none" spc="0" normalizeH="0" baseline="0" noProof="0" dirty="0">
                <a:ln>
                  <a:noFill/>
                </a:ln>
                <a:effectLst/>
                <a:uLnTx/>
                <a:uFillTx/>
                <a:latin typeface="Tahoma"/>
                <a:ea typeface="Tahoma"/>
                <a:cs typeface="Tahoma"/>
                <a:sym typeface="Tahoma"/>
              </a:rPr>
              <a:t>-</a:t>
            </a:r>
            <a:r>
              <a:rPr lang="en-US" sz="3000" b="1" kern="0" dirty="0">
                <a:latin typeface="Tahoma"/>
                <a:ea typeface="Tahoma"/>
                <a:cs typeface="Tahoma"/>
                <a:sym typeface="Tahoma"/>
              </a:rPr>
              <a:t> </a:t>
            </a:r>
            <a:r>
              <a:rPr kumimoji="0" lang="vi-VN" sz="3000" b="1" i="0" u="none" strike="noStrike" kern="0" cap="none" spc="0" normalizeH="0" baseline="0" noProof="0" dirty="0">
                <a:ln>
                  <a:noFill/>
                </a:ln>
                <a:effectLst/>
                <a:uLnTx/>
                <a:uFillTx/>
                <a:latin typeface="Tahoma"/>
                <a:ea typeface="Tahoma"/>
                <a:cs typeface="Tahoma"/>
                <a:sym typeface="Tahoma"/>
              </a:rPr>
              <a:t>Độ đặc hiệu(Specificity):</a:t>
            </a:r>
          </a:p>
          <a:p>
            <a:pPr marL="0" marR="0" lvl="0" indent="0" defTabSz="914400" rtl="0" eaLnBrk="1" fontAlgn="auto" latinLnBrk="0" hangingPunct="1">
              <a:lnSpc>
                <a:spcPct val="150000"/>
              </a:lnSpc>
              <a:spcBef>
                <a:spcPts val="800"/>
              </a:spcBef>
              <a:spcAft>
                <a:spcPts val="0"/>
              </a:spcAft>
              <a:buClr>
                <a:srgbClr val="000000"/>
              </a:buClr>
              <a:buSzPts val="1100"/>
              <a:buFont typeface="Arial"/>
              <a:buNone/>
              <a:tabLst/>
              <a:defRPr/>
            </a:pPr>
            <a:r>
              <a:rPr kumimoji="0" lang="en-US" sz="3000" b="0" i="0" u="none" strike="noStrike" kern="0" cap="none" spc="0" normalizeH="0" baseline="0" noProof="0" dirty="0">
                <a:ln>
                  <a:noFill/>
                </a:ln>
                <a:effectLst/>
                <a:uLnTx/>
                <a:uFillTx/>
                <a:latin typeface="Tahoma"/>
                <a:ea typeface="Tahoma"/>
                <a:cs typeface="Tahoma"/>
                <a:sym typeface="Tahoma"/>
              </a:rPr>
              <a:t>	</a:t>
            </a:r>
            <a:r>
              <a:rPr kumimoji="0" lang="vi-VN" sz="3000" b="1" i="0" u="none" strike="noStrike" kern="0" cap="none" spc="0" normalizeH="0" baseline="0" noProof="0" dirty="0">
                <a:ln>
                  <a:noFill/>
                </a:ln>
                <a:effectLst/>
                <a:uLnTx/>
                <a:uFillTx/>
                <a:latin typeface="Tahoma"/>
                <a:ea typeface="Tahoma"/>
                <a:cs typeface="Tahoma"/>
                <a:sym typeface="Tahoma"/>
              </a:rPr>
              <a:t>+Độ đặc hiệu</a:t>
            </a:r>
            <a:r>
              <a:rPr kumimoji="0" lang="en-US" sz="3000" b="1" i="0" u="none" strike="noStrike" kern="0" cap="none" spc="0" normalizeH="0" baseline="0" noProof="0" dirty="0">
                <a:ln>
                  <a:noFill/>
                </a:ln>
                <a:effectLst/>
                <a:uLnTx/>
                <a:uFillTx/>
                <a:latin typeface="Tahoma"/>
                <a:ea typeface="Tahoma"/>
                <a:cs typeface="Tahoma"/>
                <a:sym typeface="Tahoma"/>
              </a:rPr>
              <a:t> </a:t>
            </a:r>
            <a:r>
              <a:rPr kumimoji="0" lang="vi-VN" sz="3000" b="0" i="0" u="none" strike="noStrike" kern="0" cap="none" spc="0" normalizeH="0" baseline="0" noProof="0" dirty="0">
                <a:ln>
                  <a:noFill/>
                </a:ln>
                <a:effectLst/>
                <a:uLnTx/>
                <a:uFillTx/>
                <a:latin typeface="Tahoma"/>
                <a:ea typeface="Tahoma"/>
                <a:cs typeface="Tahoma"/>
                <a:sym typeface="Tahoma"/>
              </a:rPr>
              <a:t>= âm tính thực/(thực tế =0)</a:t>
            </a:r>
            <a:r>
              <a:rPr kumimoji="0" lang="en-US" sz="3000" b="0" i="0" u="none" strike="noStrike" kern="0" cap="none" spc="0" normalizeH="0" baseline="0" noProof="0" dirty="0">
                <a:ln>
                  <a:noFill/>
                </a:ln>
                <a:effectLst/>
                <a:uLnTx/>
                <a:uFillTx/>
                <a:latin typeface="Tahoma"/>
                <a:ea typeface="Tahoma"/>
                <a:cs typeface="Tahoma"/>
                <a:sym typeface="Tahoma"/>
              </a:rPr>
              <a:t> </a:t>
            </a:r>
            <a:r>
              <a:rPr kumimoji="0" lang="vi-VN" sz="3000" b="0" i="0" u="none" strike="noStrike" kern="0" cap="none" spc="0" normalizeH="0" baseline="0" noProof="0" dirty="0">
                <a:ln>
                  <a:noFill/>
                </a:ln>
                <a:effectLst/>
                <a:uLnTx/>
                <a:uFillTx/>
                <a:latin typeface="Tahoma"/>
                <a:ea typeface="Tahoma"/>
                <a:cs typeface="Tahoma"/>
                <a:sym typeface="Tahoma"/>
              </a:rPr>
              <a:t>=</a:t>
            </a:r>
            <a:r>
              <a:rPr kumimoji="0" lang="en-US" sz="3000" b="0" i="0" u="none" strike="noStrike" kern="0" cap="none" spc="0" normalizeH="0" baseline="0" noProof="0" dirty="0">
                <a:ln>
                  <a:noFill/>
                </a:ln>
                <a:effectLst/>
                <a:uLnTx/>
                <a:uFillTx/>
                <a:latin typeface="Tahoma"/>
                <a:ea typeface="Tahoma"/>
                <a:cs typeface="Tahoma"/>
                <a:sym typeface="Tahoma"/>
              </a:rPr>
              <a:t> </a:t>
            </a:r>
            <a:r>
              <a:rPr kumimoji="0" lang="vi-VN" sz="3000" b="0" i="0" u="none" strike="noStrike" kern="0" cap="none" spc="0" normalizeH="0" baseline="0" noProof="0" dirty="0">
                <a:ln>
                  <a:noFill/>
                </a:ln>
                <a:effectLst/>
                <a:uLnTx/>
                <a:uFillTx/>
                <a:latin typeface="Tahoma"/>
                <a:ea typeface="Tahoma"/>
                <a:cs typeface="Tahoma"/>
                <a:sym typeface="Tahoma"/>
              </a:rPr>
              <a:t>TN/(TN+FP)</a:t>
            </a:r>
          </a:p>
          <a:p>
            <a:pPr marL="0" marR="0" lvl="0" indent="0" defTabSz="914400" rtl="0" eaLnBrk="1" fontAlgn="auto" latinLnBrk="0" hangingPunct="1">
              <a:lnSpc>
                <a:spcPct val="150000"/>
              </a:lnSpc>
              <a:spcBef>
                <a:spcPts val="800"/>
              </a:spcBef>
              <a:spcAft>
                <a:spcPts val="0"/>
              </a:spcAft>
              <a:buClr>
                <a:srgbClr val="000000"/>
              </a:buClr>
              <a:buSzPts val="1100"/>
              <a:buFont typeface="Arial"/>
              <a:buNone/>
              <a:tabLst/>
              <a:defRPr/>
            </a:pPr>
            <a:r>
              <a:rPr kumimoji="0" lang="en-US" sz="3000" b="0" i="0" u="none" strike="noStrike" kern="0" cap="none" spc="0" normalizeH="0" baseline="0" noProof="0" dirty="0">
                <a:ln>
                  <a:noFill/>
                </a:ln>
                <a:effectLst/>
                <a:uLnTx/>
                <a:uFillTx/>
                <a:latin typeface="Tahoma"/>
                <a:ea typeface="Tahoma"/>
                <a:cs typeface="Tahoma"/>
                <a:sym typeface="Tahoma"/>
              </a:rPr>
              <a:t>	</a:t>
            </a:r>
            <a:r>
              <a:rPr kumimoji="0" lang="vi-VN" sz="3000" b="1" i="0" u="none" strike="noStrike" kern="0" cap="none" spc="0" normalizeH="0" baseline="0" noProof="0" dirty="0">
                <a:ln>
                  <a:noFill/>
                </a:ln>
                <a:effectLst/>
                <a:uLnTx/>
                <a:uFillTx/>
                <a:latin typeface="Tahoma"/>
                <a:ea typeface="Tahoma"/>
                <a:cs typeface="Tahoma"/>
                <a:sym typeface="Tahoma"/>
              </a:rPr>
              <a:t>+Sai số dương tính giả(False Positive Error)</a:t>
            </a:r>
            <a:r>
              <a:rPr kumimoji="0" lang="en-US" sz="3000" b="1" i="0" u="none" strike="noStrike" kern="0" cap="none" spc="0" normalizeH="0" baseline="0" noProof="0" dirty="0">
                <a:ln>
                  <a:noFill/>
                </a:ln>
                <a:effectLst/>
                <a:uLnTx/>
                <a:uFillTx/>
                <a:latin typeface="Tahoma"/>
                <a:ea typeface="Tahoma"/>
                <a:cs typeface="Tahoma"/>
                <a:sym typeface="Tahoma"/>
              </a:rPr>
              <a:t> </a:t>
            </a:r>
            <a:r>
              <a:rPr kumimoji="0" lang="vi-VN" sz="3000" b="0" i="0" u="none" strike="noStrike" kern="0" cap="none" spc="0" normalizeH="0" baseline="0" noProof="0" dirty="0">
                <a:ln>
                  <a:noFill/>
                </a:ln>
                <a:effectLst/>
                <a:uLnTx/>
                <a:uFillTx/>
                <a:latin typeface="Tahoma"/>
                <a:ea typeface="Tahoma"/>
                <a:cs typeface="Tahoma"/>
                <a:sym typeface="Tahoma"/>
              </a:rPr>
              <a:t>=</a:t>
            </a:r>
            <a:r>
              <a:rPr kumimoji="0" lang="en-US" sz="3000" b="0" i="0" u="none" strike="noStrike" kern="0" cap="none" spc="0" normalizeH="0" baseline="0" noProof="0" dirty="0">
                <a:ln>
                  <a:noFill/>
                </a:ln>
                <a:effectLst/>
                <a:uLnTx/>
                <a:uFillTx/>
                <a:latin typeface="Tahoma"/>
                <a:ea typeface="Tahoma"/>
                <a:cs typeface="Tahoma"/>
                <a:sym typeface="Tahoma"/>
              </a:rPr>
              <a:t> </a:t>
            </a:r>
            <a:r>
              <a:rPr kumimoji="0" lang="vi-VN" sz="3000" b="0" i="0" u="none" strike="noStrike" kern="0" cap="none" spc="0" normalizeH="0" baseline="0" noProof="0" dirty="0">
                <a:ln>
                  <a:noFill/>
                </a:ln>
                <a:effectLst/>
                <a:uLnTx/>
                <a:uFillTx/>
                <a:latin typeface="Tahoma"/>
                <a:ea typeface="Tahoma"/>
                <a:cs typeface="Tahoma"/>
                <a:sym typeface="Tahoma"/>
              </a:rPr>
              <a:t>1- độ đặc hiệu</a:t>
            </a:r>
            <a:r>
              <a:rPr kumimoji="0" lang="en-US" sz="3000" b="0" i="0" u="none" strike="noStrike" kern="0" cap="none" spc="0" normalizeH="0" baseline="0" noProof="0" dirty="0">
                <a:ln>
                  <a:noFill/>
                </a:ln>
                <a:effectLst/>
                <a:uLnTx/>
                <a:uFillTx/>
                <a:latin typeface="Tahoma"/>
                <a:ea typeface="Tahoma"/>
                <a:cs typeface="Tahoma"/>
                <a:sym typeface="Tahoma"/>
              </a:rPr>
              <a:t> </a:t>
            </a:r>
            <a:r>
              <a:rPr kumimoji="0" lang="vi-VN" sz="3000" b="0" i="0" u="none" strike="noStrike" kern="0" cap="none" spc="0" normalizeH="0" baseline="0" noProof="0" dirty="0">
                <a:ln>
                  <a:noFill/>
                </a:ln>
                <a:effectLst/>
                <a:uLnTx/>
                <a:uFillTx/>
                <a:latin typeface="Tahoma"/>
                <a:ea typeface="Tahoma"/>
                <a:cs typeface="Tahoma"/>
                <a:sym typeface="Tahoma"/>
              </a:rPr>
              <a:t>=</a:t>
            </a:r>
            <a:r>
              <a:rPr kumimoji="0" lang="en-US" sz="3000" b="0" i="0" u="none" strike="noStrike" kern="0" cap="none" spc="0" normalizeH="0" baseline="0" noProof="0" dirty="0">
                <a:ln>
                  <a:noFill/>
                </a:ln>
                <a:effectLst/>
                <a:uLnTx/>
                <a:uFillTx/>
                <a:latin typeface="Tahoma"/>
                <a:ea typeface="Tahoma"/>
                <a:cs typeface="Tahoma"/>
                <a:sym typeface="Tahoma"/>
              </a:rPr>
              <a:t> </a:t>
            </a:r>
            <a:r>
              <a:rPr kumimoji="0" lang="vi-VN" sz="3000" b="0" i="0" u="none" strike="noStrike" kern="0" cap="none" spc="0" normalizeH="0" baseline="0" noProof="0" dirty="0">
                <a:ln>
                  <a:noFill/>
                </a:ln>
                <a:effectLst/>
                <a:uLnTx/>
                <a:uFillTx/>
                <a:latin typeface="Tahoma"/>
                <a:ea typeface="Tahoma"/>
                <a:cs typeface="Tahoma"/>
                <a:sym typeface="Tahoma"/>
              </a:rPr>
              <a:t>FP/(TN+FP)</a:t>
            </a:r>
          </a:p>
        </p:txBody>
      </p:sp>
    </p:spTree>
    <p:extLst>
      <p:ext uri="{BB962C8B-B14F-4D97-AF65-F5344CB8AC3E}">
        <p14:creationId xmlns:p14="http://schemas.microsoft.com/office/powerpoint/2010/main" val="157713303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2"/>
                                        </p:tgtEl>
                                        <p:attrNameLst>
                                          <p:attrName>style.visibility</p:attrName>
                                        </p:attrNameLst>
                                      </p:cBhvr>
                                      <p:to>
                                        <p:strVal val="visible"/>
                                      </p:to>
                                    </p:set>
                                    <p:animEffect transition="in" filter="fade">
                                      <p:cBhvr>
                                        <p:cTn id="10" dur="500"/>
                                        <p:tgtEl>
                                          <p:spTgt spid="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82"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2"/>
          <p:cNvPicPr>
            <a:picLocks noChangeAspect="1"/>
          </p:cNvPicPr>
          <p:nvPr/>
        </p:nvPicPr>
        <p:blipFill>
          <a:blip r:embed="rId2"/>
          <a:srcRect/>
          <a:stretch>
            <a:fillRect/>
          </a:stretch>
        </p:blipFill>
        <p:spPr>
          <a:xfrm>
            <a:off x="12369274" y="2008205"/>
            <a:ext cx="1981524" cy="1486143"/>
          </a:xfrm>
          <a:prstGeom prst="rect">
            <a:avLst/>
          </a:prstGeom>
        </p:spPr>
      </p:pic>
      <p:sp>
        <p:nvSpPr>
          <p:cNvPr id="23" name="TextBox 23"/>
          <p:cNvSpPr txBox="1"/>
          <p:nvPr/>
        </p:nvSpPr>
        <p:spPr>
          <a:xfrm>
            <a:off x="-304800" y="665630"/>
            <a:ext cx="5499850" cy="743793"/>
          </a:xfrm>
          <a:prstGeom prst="rect">
            <a:avLst/>
          </a:prstGeom>
        </p:spPr>
        <p:txBody>
          <a:bodyPr wrap="square" lIns="0" tIns="0" rIns="0" bIns="0" rtlCol="0" anchor="t">
            <a:spAutoFit/>
          </a:bodyPr>
          <a:lstStyle/>
          <a:p>
            <a:pPr marL="0" lvl="0" indent="0" algn="ctr">
              <a:lnSpc>
                <a:spcPts val="5800"/>
              </a:lnSpc>
              <a:spcBef>
                <a:spcPct val="0"/>
              </a:spcBef>
            </a:pPr>
            <a:r>
              <a:rPr lang="en-US" sz="5000" b="1">
                <a:solidFill>
                  <a:srgbClr val="242424"/>
                </a:solidFill>
                <a:latin typeface="Noto Sans" panose="020B0502040504020204" pitchFamily="34" charset="0"/>
                <a:ea typeface="Noto Sans" panose="020B0502040504020204" pitchFamily="34" charset="0"/>
                <a:cs typeface="Noto Sans" panose="020B0502040504020204" pitchFamily="34" charset="0"/>
              </a:rPr>
              <a:t>2.4. </a:t>
            </a:r>
            <a:r>
              <a:rPr lang="en-US" sz="5000" b="1" dirty="0" err="1">
                <a:solidFill>
                  <a:srgbClr val="242424"/>
                </a:solidFill>
                <a:latin typeface="Noto Sans" panose="020B0502040504020204" pitchFamily="34" charset="0"/>
                <a:ea typeface="Noto Sans" panose="020B0502040504020204" pitchFamily="34" charset="0"/>
                <a:cs typeface="Noto Sans" panose="020B0502040504020204" pitchFamily="34" charset="0"/>
              </a:rPr>
              <a:t>Bài</a:t>
            </a:r>
            <a:r>
              <a:rPr lang="en-US" sz="5000" b="1" dirty="0">
                <a:solidFill>
                  <a:srgbClr val="242424"/>
                </a:solidFill>
                <a:latin typeface="Noto Sans" panose="020B0502040504020204" pitchFamily="34" charset="0"/>
                <a:ea typeface="Noto Sans" panose="020B0502040504020204" pitchFamily="34" charset="0"/>
                <a:cs typeface="Noto Sans" panose="020B0502040504020204" pitchFamily="34" charset="0"/>
              </a:rPr>
              <a:t> </a:t>
            </a:r>
            <a:r>
              <a:rPr lang="en-US" sz="5000" b="1" dirty="0" err="1">
                <a:solidFill>
                  <a:srgbClr val="242424"/>
                </a:solidFill>
                <a:latin typeface="Noto Sans" panose="020B0502040504020204" pitchFamily="34" charset="0"/>
                <a:ea typeface="Noto Sans" panose="020B0502040504020204" pitchFamily="34" charset="0"/>
                <a:cs typeface="Noto Sans" panose="020B0502040504020204" pitchFamily="34" charset="0"/>
              </a:rPr>
              <a:t>toán</a:t>
            </a:r>
            <a:endParaRPr lang="en-US" sz="5000" b="1" dirty="0">
              <a:solidFill>
                <a:srgbClr val="242424"/>
              </a:solidFill>
              <a:latin typeface="Noto Sans" panose="020B0502040504020204" pitchFamily="34" charset="0"/>
              <a:ea typeface="Noto Sans" panose="020B0502040504020204" pitchFamily="34" charset="0"/>
              <a:cs typeface="Noto Sans" panose="020B0502040504020204" pitchFamily="34" charset="0"/>
            </a:endParaRPr>
          </a:p>
        </p:txBody>
      </p:sp>
      <p:sp>
        <p:nvSpPr>
          <p:cNvPr id="82" name="TextBox 23">
            <a:extLst>
              <a:ext uri="{FF2B5EF4-FFF2-40B4-BE49-F238E27FC236}">
                <a16:creationId xmlns:a16="http://schemas.microsoft.com/office/drawing/2014/main" id="{C51693B5-C6FC-746B-5DC8-38CFE19BD179}"/>
              </a:ext>
            </a:extLst>
          </p:cNvPr>
          <p:cNvSpPr txBox="1"/>
          <p:nvPr/>
        </p:nvSpPr>
        <p:spPr>
          <a:xfrm>
            <a:off x="1136073" y="1452877"/>
            <a:ext cx="17145000" cy="663771"/>
          </a:xfrm>
          <a:prstGeom prst="rect">
            <a:avLst/>
          </a:prstGeom>
        </p:spPr>
        <p:txBody>
          <a:bodyPr wrap="square" lIns="0" tIns="0" rIns="0" bIns="0" rtlCol="0" anchor="t">
            <a:spAutoFit/>
          </a:bodyPr>
          <a:lstStyle/>
          <a:p>
            <a:pPr lvl="0">
              <a:lnSpc>
                <a:spcPts val="5800"/>
              </a:lnSpc>
              <a:spcBef>
                <a:spcPct val="0"/>
              </a:spcBef>
            </a:pPr>
            <a:r>
              <a:rPr lang="en-US" sz="3200" b="1" dirty="0">
                <a:solidFill>
                  <a:srgbClr val="242424"/>
                </a:solidFill>
                <a:latin typeface="Noto Sans" panose="020B0502040504020204" pitchFamily="34" charset="0"/>
                <a:ea typeface="Noto Sans" panose="020B0502040504020204" pitchFamily="34" charset="0"/>
                <a:cs typeface="Noto Sans" panose="020B0502040504020204" pitchFamily="34" charset="0"/>
              </a:rPr>
              <a:t>a. </a:t>
            </a:r>
            <a:r>
              <a:rPr lang="en-US" sz="3200" b="1" dirty="0" err="1">
                <a:solidFill>
                  <a:srgbClr val="242424"/>
                </a:solidFill>
                <a:latin typeface="Noto Sans" panose="020B0502040504020204" pitchFamily="34" charset="0"/>
                <a:ea typeface="Noto Sans" panose="020B0502040504020204" pitchFamily="34" charset="0"/>
                <a:cs typeface="Noto Sans" panose="020B0502040504020204" pitchFamily="34" charset="0"/>
              </a:rPr>
              <a:t>Xác</a:t>
            </a:r>
            <a:r>
              <a:rPr lang="en-US" sz="3200" b="1" dirty="0">
                <a:solidFill>
                  <a:srgbClr val="242424"/>
                </a:solidFill>
                <a:latin typeface="Noto Sans" panose="020B0502040504020204" pitchFamily="34" charset="0"/>
                <a:ea typeface="Noto Sans" panose="020B0502040504020204" pitchFamily="34" charset="0"/>
                <a:cs typeface="Noto Sans" panose="020B0502040504020204" pitchFamily="34" charset="0"/>
              </a:rPr>
              <a:t> </a:t>
            </a:r>
            <a:r>
              <a:rPr lang="en-US" sz="3200" b="1" dirty="0" err="1">
                <a:solidFill>
                  <a:srgbClr val="242424"/>
                </a:solidFill>
                <a:latin typeface="Noto Sans" panose="020B0502040504020204" pitchFamily="34" charset="0"/>
                <a:ea typeface="Noto Sans" panose="020B0502040504020204" pitchFamily="34" charset="0"/>
                <a:cs typeface="Noto Sans" panose="020B0502040504020204" pitchFamily="34" charset="0"/>
              </a:rPr>
              <a:t>định</a:t>
            </a:r>
            <a:r>
              <a:rPr lang="en-US" sz="3200" b="1" dirty="0">
                <a:solidFill>
                  <a:srgbClr val="242424"/>
                </a:solidFill>
                <a:latin typeface="Noto Sans" panose="020B0502040504020204" pitchFamily="34" charset="0"/>
                <a:ea typeface="Noto Sans" panose="020B0502040504020204" pitchFamily="34" charset="0"/>
                <a:cs typeface="Noto Sans" panose="020B0502040504020204" pitchFamily="34" charset="0"/>
              </a:rPr>
              <a:t> </a:t>
            </a:r>
            <a:r>
              <a:rPr lang="en-US" sz="3200" b="1" dirty="0" err="1">
                <a:solidFill>
                  <a:srgbClr val="242424"/>
                </a:solidFill>
                <a:latin typeface="Noto Sans" panose="020B0502040504020204" pitchFamily="34" charset="0"/>
                <a:ea typeface="Noto Sans" panose="020B0502040504020204" pitchFamily="34" charset="0"/>
                <a:cs typeface="Noto Sans" panose="020B0502040504020204" pitchFamily="34" charset="0"/>
              </a:rPr>
              <a:t>sai</a:t>
            </a:r>
            <a:r>
              <a:rPr lang="en-US" sz="3200" b="1" dirty="0">
                <a:solidFill>
                  <a:srgbClr val="242424"/>
                </a:solidFill>
                <a:latin typeface="Noto Sans" panose="020B0502040504020204" pitchFamily="34" charset="0"/>
                <a:ea typeface="Noto Sans" panose="020B0502040504020204" pitchFamily="34" charset="0"/>
                <a:cs typeface="Noto Sans" panose="020B0502040504020204" pitchFamily="34" charset="0"/>
              </a:rPr>
              <a:t> </a:t>
            </a:r>
            <a:r>
              <a:rPr lang="en-US" sz="3200" b="1" dirty="0" err="1">
                <a:solidFill>
                  <a:srgbClr val="242424"/>
                </a:solidFill>
                <a:latin typeface="Noto Sans" panose="020B0502040504020204" pitchFamily="34" charset="0"/>
                <a:ea typeface="Noto Sans" panose="020B0502040504020204" pitchFamily="34" charset="0"/>
                <a:cs typeface="Noto Sans" panose="020B0502040504020204" pitchFamily="34" charset="0"/>
              </a:rPr>
              <a:t>số</a:t>
            </a:r>
            <a:r>
              <a:rPr lang="en-US" sz="3200" b="1" dirty="0">
                <a:solidFill>
                  <a:srgbClr val="242424"/>
                </a:solidFill>
                <a:latin typeface="Noto Sans" panose="020B0502040504020204" pitchFamily="34" charset="0"/>
                <a:ea typeface="Noto Sans" panose="020B0502040504020204" pitchFamily="34" charset="0"/>
                <a:cs typeface="Noto Sans" panose="020B0502040504020204" pitchFamily="34" charset="0"/>
              </a:rPr>
              <a:t> </a:t>
            </a:r>
            <a:r>
              <a:rPr lang="en-US" sz="3200" b="1" dirty="0" err="1">
                <a:solidFill>
                  <a:srgbClr val="242424"/>
                </a:solidFill>
                <a:latin typeface="Noto Sans" panose="020B0502040504020204" pitchFamily="34" charset="0"/>
                <a:ea typeface="Noto Sans" panose="020B0502040504020204" pitchFamily="34" charset="0"/>
                <a:cs typeface="Noto Sans" panose="020B0502040504020204" pitchFamily="34" charset="0"/>
              </a:rPr>
              <a:t>dự</a:t>
            </a:r>
            <a:r>
              <a:rPr lang="en-US" sz="3200" b="1" dirty="0">
                <a:solidFill>
                  <a:srgbClr val="242424"/>
                </a:solidFill>
                <a:latin typeface="Noto Sans" panose="020B0502040504020204" pitchFamily="34" charset="0"/>
                <a:ea typeface="Noto Sans" panose="020B0502040504020204" pitchFamily="34" charset="0"/>
                <a:cs typeface="Noto Sans" panose="020B0502040504020204" pitchFamily="34" charset="0"/>
              </a:rPr>
              <a:t> </a:t>
            </a:r>
            <a:r>
              <a:rPr lang="en-US" sz="3200" b="1" dirty="0" err="1">
                <a:solidFill>
                  <a:srgbClr val="242424"/>
                </a:solidFill>
                <a:latin typeface="Noto Sans" panose="020B0502040504020204" pitchFamily="34" charset="0"/>
                <a:ea typeface="Noto Sans" panose="020B0502040504020204" pitchFamily="34" charset="0"/>
                <a:cs typeface="Noto Sans" panose="020B0502040504020204" pitchFamily="34" charset="0"/>
              </a:rPr>
              <a:t>báo</a:t>
            </a:r>
            <a:r>
              <a:rPr lang="en-US" sz="3200" b="1" dirty="0">
                <a:solidFill>
                  <a:srgbClr val="242424"/>
                </a:solidFill>
                <a:latin typeface="Noto Sans" panose="020B0502040504020204" pitchFamily="34" charset="0"/>
                <a:ea typeface="Noto Sans" panose="020B0502040504020204" pitchFamily="34" charset="0"/>
                <a:cs typeface="Noto Sans" panose="020B0502040504020204" pitchFamily="34" charset="0"/>
              </a:rPr>
              <a:t>:</a:t>
            </a:r>
          </a:p>
        </p:txBody>
      </p:sp>
      <p:pic>
        <p:nvPicPr>
          <p:cNvPr id="4" name="Picture 3">
            <a:extLst>
              <a:ext uri="{FF2B5EF4-FFF2-40B4-BE49-F238E27FC236}">
                <a16:creationId xmlns:a16="http://schemas.microsoft.com/office/drawing/2014/main" id="{CBFB08EA-8658-667A-EB27-919828C402E8}"/>
              </a:ext>
            </a:extLst>
          </p:cNvPr>
          <p:cNvPicPr>
            <a:picLocks noChangeAspect="1"/>
          </p:cNvPicPr>
          <p:nvPr/>
        </p:nvPicPr>
        <p:blipFill>
          <a:blip r:embed="rId3"/>
          <a:stretch>
            <a:fillRect/>
          </a:stretch>
        </p:blipFill>
        <p:spPr>
          <a:xfrm>
            <a:off x="10188463" y="6920477"/>
            <a:ext cx="6964772" cy="2743200"/>
          </a:xfrm>
          <a:prstGeom prst="rect">
            <a:avLst/>
          </a:prstGeom>
        </p:spPr>
      </p:pic>
      <p:pic>
        <p:nvPicPr>
          <p:cNvPr id="6" name="Picture 5">
            <a:extLst>
              <a:ext uri="{FF2B5EF4-FFF2-40B4-BE49-F238E27FC236}">
                <a16:creationId xmlns:a16="http://schemas.microsoft.com/office/drawing/2014/main" id="{9FAAA837-02BF-0FBF-C02A-67B481376703}"/>
              </a:ext>
            </a:extLst>
          </p:cNvPr>
          <p:cNvPicPr>
            <a:picLocks noChangeAspect="1"/>
          </p:cNvPicPr>
          <p:nvPr/>
        </p:nvPicPr>
        <p:blipFill>
          <a:blip r:embed="rId4"/>
          <a:stretch>
            <a:fillRect/>
          </a:stretch>
        </p:blipFill>
        <p:spPr>
          <a:xfrm>
            <a:off x="10058400" y="3824702"/>
            <a:ext cx="6110688" cy="2438400"/>
          </a:xfrm>
          <a:prstGeom prst="rect">
            <a:avLst/>
          </a:prstGeom>
        </p:spPr>
      </p:pic>
      <p:sp>
        <p:nvSpPr>
          <p:cNvPr id="14" name="TextBox 13">
            <a:extLst>
              <a:ext uri="{FF2B5EF4-FFF2-40B4-BE49-F238E27FC236}">
                <a16:creationId xmlns:a16="http://schemas.microsoft.com/office/drawing/2014/main" id="{644EF694-B5EA-EF13-D735-8538F6A6409B}"/>
              </a:ext>
            </a:extLst>
          </p:cNvPr>
          <p:cNvSpPr txBox="1"/>
          <p:nvPr/>
        </p:nvSpPr>
        <p:spPr>
          <a:xfrm>
            <a:off x="1396150" y="2259067"/>
            <a:ext cx="9532620" cy="523220"/>
          </a:xfrm>
          <a:prstGeom prst="rect">
            <a:avLst/>
          </a:prstGeom>
          <a:noFill/>
        </p:spPr>
        <p:txBody>
          <a:bodyPr wrap="square">
            <a:spAutoFit/>
          </a:bodyPr>
          <a:lstStyle/>
          <a:p>
            <a:r>
              <a:rPr lang="vi-VN" sz="2800" b="1" dirty="0"/>
              <a:t>## Ngưỡng</a:t>
            </a:r>
            <a:endParaRPr lang="en-US" sz="2800" b="1" dirty="0"/>
          </a:p>
        </p:txBody>
      </p:sp>
      <p:sp>
        <p:nvSpPr>
          <p:cNvPr id="16" name="TextBox 15">
            <a:extLst>
              <a:ext uri="{FF2B5EF4-FFF2-40B4-BE49-F238E27FC236}">
                <a16:creationId xmlns:a16="http://schemas.microsoft.com/office/drawing/2014/main" id="{929C0532-1A8C-A1CE-4530-72FB66BC6016}"/>
              </a:ext>
            </a:extLst>
          </p:cNvPr>
          <p:cNvSpPr txBox="1"/>
          <p:nvPr/>
        </p:nvSpPr>
        <p:spPr>
          <a:xfrm>
            <a:off x="10279936" y="6561543"/>
            <a:ext cx="9532620" cy="461665"/>
          </a:xfrm>
          <a:prstGeom prst="rect">
            <a:avLst/>
          </a:prstGeom>
          <a:noFill/>
        </p:spPr>
        <p:txBody>
          <a:bodyPr wrap="square">
            <a:spAutoFit/>
          </a:bodyPr>
          <a:lstStyle/>
          <a:p>
            <a:r>
              <a:rPr lang="vi-VN" sz="2400" dirty="0"/>
              <a:t>#0.7</a:t>
            </a:r>
            <a:endParaRPr lang="en-US" sz="2400" dirty="0"/>
          </a:p>
        </p:txBody>
      </p:sp>
      <p:sp>
        <p:nvSpPr>
          <p:cNvPr id="18" name="TextBox 17">
            <a:extLst>
              <a:ext uri="{FF2B5EF4-FFF2-40B4-BE49-F238E27FC236}">
                <a16:creationId xmlns:a16="http://schemas.microsoft.com/office/drawing/2014/main" id="{77F90763-EF81-475D-04C1-5BA550FD4077}"/>
              </a:ext>
            </a:extLst>
          </p:cNvPr>
          <p:cNvSpPr txBox="1"/>
          <p:nvPr/>
        </p:nvSpPr>
        <p:spPr>
          <a:xfrm>
            <a:off x="10363200" y="3257726"/>
            <a:ext cx="9532620" cy="461665"/>
          </a:xfrm>
          <a:prstGeom prst="rect">
            <a:avLst/>
          </a:prstGeom>
          <a:noFill/>
        </p:spPr>
        <p:txBody>
          <a:bodyPr wrap="square">
            <a:spAutoFit/>
          </a:bodyPr>
          <a:lstStyle/>
          <a:p>
            <a:r>
              <a:rPr lang="vi-VN" sz="2400" dirty="0"/>
              <a:t>#0.</a:t>
            </a:r>
            <a:r>
              <a:rPr lang="en-US" sz="2400" dirty="0"/>
              <a:t>5</a:t>
            </a:r>
          </a:p>
        </p:txBody>
      </p:sp>
      <p:pic>
        <p:nvPicPr>
          <p:cNvPr id="7" name="Picture 6">
            <a:extLst>
              <a:ext uri="{FF2B5EF4-FFF2-40B4-BE49-F238E27FC236}">
                <a16:creationId xmlns:a16="http://schemas.microsoft.com/office/drawing/2014/main" id="{D0ED1CAA-112E-F9E3-6531-A07C50174599}"/>
              </a:ext>
            </a:extLst>
          </p:cNvPr>
          <p:cNvPicPr>
            <a:picLocks noChangeAspect="1"/>
          </p:cNvPicPr>
          <p:nvPr/>
        </p:nvPicPr>
        <p:blipFill>
          <a:blip r:embed="rId5"/>
          <a:stretch>
            <a:fillRect/>
          </a:stretch>
        </p:blipFill>
        <p:spPr>
          <a:xfrm>
            <a:off x="395506" y="3711771"/>
            <a:ext cx="9235077" cy="5314774"/>
          </a:xfrm>
          <a:prstGeom prst="rect">
            <a:avLst/>
          </a:prstGeom>
        </p:spPr>
      </p:pic>
    </p:spTree>
    <p:extLst>
      <p:ext uri="{BB962C8B-B14F-4D97-AF65-F5344CB8AC3E}">
        <p14:creationId xmlns:p14="http://schemas.microsoft.com/office/powerpoint/2010/main" val="135982370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2"/>
                                        </p:tgtEl>
                                        <p:attrNameLst>
                                          <p:attrName>style.visibility</p:attrName>
                                        </p:attrNameLst>
                                      </p:cBhvr>
                                      <p:to>
                                        <p:strVal val="visible"/>
                                      </p:to>
                                    </p:set>
                                    <p:animEffect transition="in" filter="fade">
                                      <p:cBhvr>
                                        <p:cTn id="13" dur="500"/>
                                        <p:tgtEl>
                                          <p:spTgt spid="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82"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2"/>
          <p:cNvPicPr>
            <a:picLocks noChangeAspect="1"/>
          </p:cNvPicPr>
          <p:nvPr/>
        </p:nvPicPr>
        <p:blipFill>
          <a:blip r:embed="rId2"/>
          <a:srcRect/>
          <a:stretch>
            <a:fillRect/>
          </a:stretch>
        </p:blipFill>
        <p:spPr>
          <a:xfrm>
            <a:off x="12369274" y="2008205"/>
            <a:ext cx="1981524" cy="1486143"/>
          </a:xfrm>
          <a:prstGeom prst="rect">
            <a:avLst/>
          </a:prstGeom>
        </p:spPr>
      </p:pic>
      <p:sp>
        <p:nvSpPr>
          <p:cNvPr id="23" name="TextBox 23"/>
          <p:cNvSpPr txBox="1"/>
          <p:nvPr/>
        </p:nvSpPr>
        <p:spPr>
          <a:xfrm>
            <a:off x="-270792" y="765729"/>
            <a:ext cx="5499850" cy="743793"/>
          </a:xfrm>
          <a:prstGeom prst="rect">
            <a:avLst/>
          </a:prstGeom>
        </p:spPr>
        <p:txBody>
          <a:bodyPr wrap="square" lIns="0" tIns="0" rIns="0" bIns="0" rtlCol="0" anchor="t">
            <a:spAutoFit/>
          </a:bodyPr>
          <a:lstStyle/>
          <a:p>
            <a:pPr marL="0" lvl="0" indent="0" algn="ctr">
              <a:lnSpc>
                <a:spcPts val="5800"/>
              </a:lnSpc>
              <a:spcBef>
                <a:spcPct val="0"/>
              </a:spcBef>
            </a:pPr>
            <a:r>
              <a:rPr lang="en-US" sz="5000" b="1">
                <a:solidFill>
                  <a:srgbClr val="242424"/>
                </a:solidFill>
                <a:latin typeface="Noto Sans" panose="020B0502040504020204" pitchFamily="34" charset="0"/>
                <a:ea typeface="Noto Sans" panose="020B0502040504020204" pitchFamily="34" charset="0"/>
                <a:cs typeface="Noto Sans" panose="020B0502040504020204" pitchFamily="34" charset="0"/>
              </a:rPr>
              <a:t>2.4. </a:t>
            </a:r>
            <a:r>
              <a:rPr lang="en-US" sz="5000" b="1" dirty="0" err="1">
                <a:solidFill>
                  <a:srgbClr val="242424"/>
                </a:solidFill>
                <a:latin typeface="Noto Sans" panose="020B0502040504020204" pitchFamily="34" charset="0"/>
                <a:ea typeface="Noto Sans" panose="020B0502040504020204" pitchFamily="34" charset="0"/>
                <a:cs typeface="Noto Sans" panose="020B0502040504020204" pitchFamily="34" charset="0"/>
              </a:rPr>
              <a:t>Bài</a:t>
            </a:r>
            <a:r>
              <a:rPr lang="en-US" sz="5000" b="1" dirty="0">
                <a:solidFill>
                  <a:srgbClr val="242424"/>
                </a:solidFill>
                <a:latin typeface="Noto Sans" panose="020B0502040504020204" pitchFamily="34" charset="0"/>
                <a:ea typeface="Noto Sans" panose="020B0502040504020204" pitchFamily="34" charset="0"/>
                <a:cs typeface="Noto Sans" panose="020B0502040504020204" pitchFamily="34" charset="0"/>
              </a:rPr>
              <a:t> </a:t>
            </a:r>
            <a:r>
              <a:rPr lang="en-US" sz="5000" b="1" dirty="0" err="1">
                <a:solidFill>
                  <a:srgbClr val="242424"/>
                </a:solidFill>
                <a:latin typeface="Noto Sans" panose="020B0502040504020204" pitchFamily="34" charset="0"/>
                <a:ea typeface="Noto Sans" panose="020B0502040504020204" pitchFamily="34" charset="0"/>
                <a:cs typeface="Noto Sans" panose="020B0502040504020204" pitchFamily="34" charset="0"/>
              </a:rPr>
              <a:t>toán</a:t>
            </a:r>
            <a:endParaRPr lang="en-US" sz="5000" b="1" dirty="0">
              <a:solidFill>
                <a:srgbClr val="242424"/>
              </a:solidFill>
              <a:latin typeface="Noto Sans" panose="020B0502040504020204" pitchFamily="34" charset="0"/>
              <a:ea typeface="Noto Sans" panose="020B0502040504020204" pitchFamily="34" charset="0"/>
              <a:cs typeface="Noto Sans" panose="020B0502040504020204" pitchFamily="34" charset="0"/>
            </a:endParaRPr>
          </a:p>
        </p:txBody>
      </p:sp>
      <p:sp>
        <p:nvSpPr>
          <p:cNvPr id="82" name="TextBox 23">
            <a:extLst>
              <a:ext uri="{FF2B5EF4-FFF2-40B4-BE49-F238E27FC236}">
                <a16:creationId xmlns:a16="http://schemas.microsoft.com/office/drawing/2014/main" id="{C51693B5-C6FC-746B-5DC8-38CFE19BD179}"/>
              </a:ext>
            </a:extLst>
          </p:cNvPr>
          <p:cNvSpPr txBox="1"/>
          <p:nvPr/>
        </p:nvSpPr>
        <p:spPr>
          <a:xfrm>
            <a:off x="1440768" y="1671804"/>
            <a:ext cx="17145000" cy="663771"/>
          </a:xfrm>
          <a:prstGeom prst="rect">
            <a:avLst/>
          </a:prstGeom>
        </p:spPr>
        <p:txBody>
          <a:bodyPr wrap="square" lIns="0" tIns="0" rIns="0" bIns="0" rtlCol="0" anchor="t">
            <a:spAutoFit/>
          </a:bodyPr>
          <a:lstStyle/>
          <a:p>
            <a:pPr lvl="0">
              <a:lnSpc>
                <a:spcPts val="5800"/>
              </a:lnSpc>
              <a:spcBef>
                <a:spcPct val="0"/>
              </a:spcBef>
            </a:pPr>
            <a:r>
              <a:rPr lang="en-US" sz="3200" b="1" dirty="0">
                <a:solidFill>
                  <a:srgbClr val="242424"/>
                </a:solidFill>
                <a:latin typeface="Noto Sans" panose="020B0502040504020204" pitchFamily="34" charset="0"/>
                <a:ea typeface="Noto Sans" panose="020B0502040504020204" pitchFamily="34" charset="0"/>
                <a:cs typeface="Noto Sans" panose="020B0502040504020204" pitchFamily="34" charset="0"/>
              </a:rPr>
              <a:t>a. </a:t>
            </a:r>
            <a:r>
              <a:rPr lang="en-US" sz="3200" b="1" dirty="0" err="1">
                <a:solidFill>
                  <a:srgbClr val="242424"/>
                </a:solidFill>
                <a:latin typeface="Noto Sans" panose="020B0502040504020204" pitchFamily="34" charset="0"/>
                <a:ea typeface="Noto Sans" panose="020B0502040504020204" pitchFamily="34" charset="0"/>
                <a:cs typeface="Noto Sans" panose="020B0502040504020204" pitchFamily="34" charset="0"/>
              </a:rPr>
              <a:t>Xác</a:t>
            </a:r>
            <a:r>
              <a:rPr lang="en-US" sz="3200" b="1" dirty="0">
                <a:solidFill>
                  <a:srgbClr val="242424"/>
                </a:solidFill>
                <a:latin typeface="Noto Sans" panose="020B0502040504020204" pitchFamily="34" charset="0"/>
                <a:ea typeface="Noto Sans" panose="020B0502040504020204" pitchFamily="34" charset="0"/>
                <a:cs typeface="Noto Sans" panose="020B0502040504020204" pitchFamily="34" charset="0"/>
              </a:rPr>
              <a:t> </a:t>
            </a:r>
            <a:r>
              <a:rPr lang="en-US" sz="3200" b="1" dirty="0" err="1">
                <a:solidFill>
                  <a:srgbClr val="242424"/>
                </a:solidFill>
                <a:latin typeface="Noto Sans" panose="020B0502040504020204" pitchFamily="34" charset="0"/>
                <a:ea typeface="Noto Sans" panose="020B0502040504020204" pitchFamily="34" charset="0"/>
                <a:cs typeface="Noto Sans" panose="020B0502040504020204" pitchFamily="34" charset="0"/>
              </a:rPr>
              <a:t>định</a:t>
            </a:r>
            <a:r>
              <a:rPr lang="en-US" sz="3200" b="1" dirty="0">
                <a:solidFill>
                  <a:srgbClr val="242424"/>
                </a:solidFill>
                <a:latin typeface="Noto Sans" panose="020B0502040504020204" pitchFamily="34" charset="0"/>
                <a:ea typeface="Noto Sans" panose="020B0502040504020204" pitchFamily="34" charset="0"/>
                <a:cs typeface="Noto Sans" panose="020B0502040504020204" pitchFamily="34" charset="0"/>
              </a:rPr>
              <a:t> </a:t>
            </a:r>
            <a:r>
              <a:rPr lang="en-US" sz="3200" b="1" dirty="0" err="1">
                <a:solidFill>
                  <a:srgbClr val="242424"/>
                </a:solidFill>
                <a:latin typeface="Noto Sans" panose="020B0502040504020204" pitchFamily="34" charset="0"/>
                <a:ea typeface="Noto Sans" panose="020B0502040504020204" pitchFamily="34" charset="0"/>
                <a:cs typeface="Noto Sans" panose="020B0502040504020204" pitchFamily="34" charset="0"/>
              </a:rPr>
              <a:t>sai</a:t>
            </a:r>
            <a:r>
              <a:rPr lang="en-US" sz="3200" b="1" dirty="0">
                <a:solidFill>
                  <a:srgbClr val="242424"/>
                </a:solidFill>
                <a:latin typeface="Noto Sans" panose="020B0502040504020204" pitchFamily="34" charset="0"/>
                <a:ea typeface="Noto Sans" panose="020B0502040504020204" pitchFamily="34" charset="0"/>
                <a:cs typeface="Noto Sans" panose="020B0502040504020204" pitchFamily="34" charset="0"/>
              </a:rPr>
              <a:t> </a:t>
            </a:r>
            <a:r>
              <a:rPr lang="en-US" sz="3200" b="1" dirty="0" err="1">
                <a:solidFill>
                  <a:srgbClr val="242424"/>
                </a:solidFill>
                <a:latin typeface="Noto Sans" panose="020B0502040504020204" pitchFamily="34" charset="0"/>
                <a:ea typeface="Noto Sans" panose="020B0502040504020204" pitchFamily="34" charset="0"/>
                <a:cs typeface="Noto Sans" panose="020B0502040504020204" pitchFamily="34" charset="0"/>
              </a:rPr>
              <a:t>số</a:t>
            </a:r>
            <a:r>
              <a:rPr lang="en-US" sz="3200" b="1" dirty="0">
                <a:solidFill>
                  <a:srgbClr val="242424"/>
                </a:solidFill>
                <a:latin typeface="Noto Sans" panose="020B0502040504020204" pitchFamily="34" charset="0"/>
                <a:ea typeface="Noto Sans" panose="020B0502040504020204" pitchFamily="34" charset="0"/>
                <a:cs typeface="Noto Sans" panose="020B0502040504020204" pitchFamily="34" charset="0"/>
              </a:rPr>
              <a:t> </a:t>
            </a:r>
            <a:r>
              <a:rPr lang="en-US" sz="3200" b="1" dirty="0" err="1">
                <a:solidFill>
                  <a:srgbClr val="242424"/>
                </a:solidFill>
                <a:latin typeface="Noto Sans" panose="020B0502040504020204" pitchFamily="34" charset="0"/>
                <a:ea typeface="Noto Sans" panose="020B0502040504020204" pitchFamily="34" charset="0"/>
                <a:cs typeface="Noto Sans" panose="020B0502040504020204" pitchFamily="34" charset="0"/>
              </a:rPr>
              <a:t>dự</a:t>
            </a:r>
            <a:r>
              <a:rPr lang="en-US" sz="3200" b="1" dirty="0">
                <a:solidFill>
                  <a:srgbClr val="242424"/>
                </a:solidFill>
                <a:latin typeface="Noto Sans" panose="020B0502040504020204" pitchFamily="34" charset="0"/>
                <a:ea typeface="Noto Sans" panose="020B0502040504020204" pitchFamily="34" charset="0"/>
                <a:cs typeface="Noto Sans" panose="020B0502040504020204" pitchFamily="34" charset="0"/>
              </a:rPr>
              <a:t> </a:t>
            </a:r>
            <a:r>
              <a:rPr lang="en-US" sz="3200" b="1" dirty="0" err="1">
                <a:solidFill>
                  <a:srgbClr val="242424"/>
                </a:solidFill>
                <a:latin typeface="Noto Sans" panose="020B0502040504020204" pitchFamily="34" charset="0"/>
                <a:ea typeface="Noto Sans" panose="020B0502040504020204" pitchFamily="34" charset="0"/>
                <a:cs typeface="Noto Sans" panose="020B0502040504020204" pitchFamily="34" charset="0"/>
              </a:rPr>
              <a:t>báo</a:t>
            </a:r>
            <a:r>
              <a:rPr lang="en-US" sz="3200" b="1" dirty="0">
                <a:solidFill>
                  <a:srgbClr val="242424"/>
                </a:solidFill>
                <a:latin typeface="Noto Sans" panose="020B0502040504020204" pitchFamily="34" charset="0"/>
                <a:ea typeface="Noto Sans" panose="020B0502040504020204" pitchFamily="34" charset="0"/>
                <a:cs typeface="Noto Sans" panose="020B0502040504020204" pitchFamily="34" charset="0"/>
              </a:rPr>
              <a:t>:</a:t>
            </a:r>
          </a:p>
        </p:txBody>
      </p:sp>
      <p:sp>
        <p:nvSpPr>
          <p:cNvPr id="14" name="TextBox 13">
            <a:extLst>
              <a:ext uri="{FF2B5EF4-FFF2-40B4-BE49-F238E27FC236}">
                <a16:creationId xmlns:a16="http://schemas.microsoft.com/office/drawing/2014/main" id="{644EF694-B5EA-EF13-D735-8538F6A6409B}"/>
              </a:ext>
            </a:extLst>
          </p:cNvPr>
          <p:cNvSpPr txBox="1"/>
          <p:nvPr/>
        </p:nvSpPr>
        <p:spPr>
          <a:xfrm>
            <a:off x="3169897" y="3172854"/>
            <a:ext cx="11948206" cy="707886"/>
          </a:xfrm>
          <a:prstGeom prst="rect">
            <a:avLst/>
          </a:prstGeom>
          <a:noFill/>
        </p:spPr>
        <p:txBody>
          <a:bodyPr wrap="square">
            <a:spAutoFit/>
          </a:bodyPr>
          <a:lstStyle/>
          <a:p>
            <a:r>
              <a:rPr lang="vi-VN" sz="4000" b="1" dirty="0"/>
              <a:t>Tại sao cần tính toán độ nhạy và độ đặc hiệu?</a:t>
            </a:r>
            <a:endParaRPr lang="en-US" sz="4000" b="1" dirty="0"/>
          </a:p>
        </p:txBody>
      </p:sp>
      <p:sp>
        <p:nvSpPr>
          <p:cNvPr id="9" name="TextBox 8">
            <a:extLst>
              <a:ext uri="{FF2B5EF4-FFF2-40B4-BE49-F238E27FC236}">
                <a16:creationId xmlns:a16="http://schemas.microsoft.com/office/drawing/2014/main" id="{2CCF6CB5-3630-18C1-9F61-E5BCC575D82A}"/>
              </a:ext>
            </a:extLst>
          </p:cNvPr>
          <p:cNvSpPr txBox="1"/>
          <p:nvPr/>
        </p:nvSpPr>
        <p:spPr>
          <a:xfrm>
            <a:off x="1219200" y="6369545"/>
            <a:ext cx="9532620" cy="584775"/>
          </a:xfrm>
          <a:prstGeom prst="rect">
            <a:avLst/>
          </a:prstGeom>
          <a:noFill/>
        </p:spPr>
        <p:txBody>
          <a:bodyPr wrap="square">
            <a:spAutoFit/>
          </a:bodyPr>
          <a:lstStyle/>
          <a:p>
            <a:pPr marL="285750" indent="-285750">
              <a:buFont typeface="Arial" panose="020B0604020202020204" pitchFamily="34" charset="0"/>
              <a:buChar char="•"/>
            </a:pPr>
            <a:r>
              <a:rPr lang="en-US" sz="3200" b="1" kern="0" dirty="0">
                <a:latin typeface="Tahoma"/>
                <a:ea typeface="Tahoma"/>
                <a:cs typeface="Tahoma"/>
                <a:sym typeface="Tahoma"/>
              </a:rPr>
              <a:t>Quan </a:t>
            </a:r>
            <a:r>
              <a:rPr lang="en-US" sz="3200" b="1" kern="0" dirty="0" err="1">
                <a:latin typeface="Tahoma"/>
                <a:ea typeface="Tahoma"/>
                <a:cs typeface="Tahoma"/>
                <a:sym typeface="Tahoma"/>
              </a:rPr>
              <a:t>tâm</a:t>
            </a:r>
            <a:r>
              <a:rPr lang="en-US" sz="3200" b="1" kern="0" dirty="0">
                <a:latin typeface="Tahoma"/>
                <a:ea typeface="Tahoma"/>
                <a:cs typeface="Tahoma"/>
                <a:sym typeface="Tahoma"/>
              </a:rPr>
              <a:t> </a:t>
            </a:r>
            <a:r>
              <a:rPr lang="en-US" sz="3200" b="1" kern="0" dirty="0" err="1">
                <a:latin typeface="Tahoma"/>
                <a:ea typeface="Tahoma"/>
                <a:cs typeface="Tahoma"/>
                <a:sym typeface="Tahoma"/>
              </a:rPr>
              <a:t>đến</a:t>
            </a:r>
            <a:r>
              <a:rPr lang="en-US" sz="3200" b="1" kern="0" dirty="0">
                <a:latin typeface="Tahoma"/>
                <a:ea typeface="Tahoma"/>
                <a:cs typeface="Tahoma"/>
                <a:sym typeface="Tahoma"/>
              </a:rPr>
              <a:t> </a:t>
            </a:r>
            <a:r>
              <a:rPr lang="en-US" sz="3200" b="1" kern="0" dirty="0" err="1">
                <a:latin typeface="Tahoma"/>
                <a:ea typeface="Tahoma"/>
                <a:cs typeface="Tahoma"/>
                <a:sym typeface="Tahoma"/>
              </a:rPr>
              <a:t>cả</a:t>
            </a:r>
            <a:r>
              <a:rPr lang="en-US" sz="3200" b="1" kern="0" dirty="0">
                <a:latin typeface="Tahoma"/>
                <a:ea typeface="Tahoma"/>
                <a:cs typeface="Tahoma"/>
                <a:sym typeface="Tahoma"/>
              </a:rPr>
              <a:t> </a:t>
            </a:r>
            <a:r>
              <a:rPr lang="en-US" sz="3200" b="1" kern="0" dirty="0" err="1">
                <a:latin typeface="Tahoma"/>
                <a:ea typeface="Tahoma"/>
                <a:cs typeface="Tahoma"/>
                <a:sym typeface="Tahoma"/>
              </a:rPr>
              <a:t>hai</a:t>
            </a:r>
            <a:r>
              <a:rPr lang="en-US" sz="3200" b="1" kern="0" dirty="0">
                <a:latin typeface="Tahoma"/>
                <a:ea typeface="Tahoma"/>
                <a:cs typeface="Tahoma"/>
                <a:sym typeface="Tahoma"/>
              </a:rPr>
              <a:t> </a:t>
            </a:r>
            <a:r>
              <a:rPr lang="en-US" sz="3200" b="1" kern="0" dirty="0" err="1">
                <a:latin typeface="Tahoma"/>
                <a:ea typeface="Tahoma"/>
                <a:cs typeface="Tahoma"/>
                <a:sym typeface="Tahoma"/>
              </a:rPr>
              <a:t>loại</a:t>
            </a:r>
            <a:r>
              <a:rPr lang="en-US" sz="3200" b="1" kern="0" dirty="0">
                <a:latin typeface="Tahoma"/>
                <a:ea typeface="Tahoma"/>
                <a:cs typeface="Tahoma"/>
                <a:sym typeface="Tahoma"/>
              </a:rPr>
              <a:t> </a:t>
            </a:r>
            <a:r>
              <a:rPr lang="en-US" sz="3200" b="1" kern="0" dirty="0" err="1">
                <a:latin typeface="Tahoma"/>
                <a:ea typeface="Tahoma"/>
                <a:cs typeface="Tahoma"/>
                <a:sym typeface="Tahoma"/>
              </a:rPr>
              <a:t>sai</a:t>
            </a:r>
            <a:r>
              <a:rPr lang="en-US" sz="3200" b="1" kern="0" dirty="0">
                <a:latin typeface="Tahoma"/>
                <a:ea typeface="Tahoma"/>
                <a:cs typeface="Tahoma"/>
                <a:sym typeface="Tahoma"/>
              </a:rPr>
              <a:t> </a:t>
            </a:r>
            <a:r>
              <a:rPr lang="en-US" sz="3200" b="1" kern="0" dirty="0" err="1">
                <a:latin typeface="Tahoma"/>
                <a:ea typeface="Tahoma"/>
                <a:cs typeface="Tahoma"/>
                <a:sym typeface="Tahoma"/>
              </a:rPr>
              <a:t>sót</a:t>
            </a:r>
            <a:endParaRPr lang="en-US" sz="3200" dirty="0"/>
          </a:p>
        </p:txBody>
      </p:sp>
      <p:sp>
        <p:nvSpPr>
          <p:cNvPr id="12" name="TextBox 11">
            <a:extLst>
              <a:ext uri="{FF2B5EF4-FFF2-40B4-BE49-F238E27FC236}">
                <a16:creationId xmlns:a16="http://schemas.microsoft.com/office/drawing/2014/main" id="{AEE078D0-B884-7D3D-47EE-4AD2B5DA0AD1}"/>
              </a:ext>
            </a:extLst>
          </p:cNvPr>
          <p:cNvSpPr txBox="1"/>
          <p:nvPr/>
        </p:nvSpPr>
        <p:spPr>
          <a:xfrm>
            <a:off x="10408920" y="5273558"/>
            <a:ext cx="9532620" cy="584775"/>
          </a:xfrm>
          <a:prstGeom prst="rect">
            <a:avLst/>
          </a:prstGeom>
          <a:noFill/>
        </p:spPr>
        <p:txBody>
          <a:bodyPr wrap="square">
            <a:spAutoFit/>
          </a:bodyPr>
          <a:lstStyle/>
          <a:p>
            <a:pPr marL="285750" indent="-285750">
              <a:buFont typeface="Arial" panose="020B0604020202020204" pitchFamily="34" charset="0"/>
              <a:buChar char="•"/>
            </a:pPr>
            <a:r>
              <a:rPr lang="en-US" sz="3200" b="1" kern="0" dirty="0" err="1">
                <a:latin typeface="Tahoma"/>
                <a:ea typeface="Tahoma"/>
                <a:cs typeface="Tahoma"/>
                <a:sym typeface="Tahoma"/>
              </a:rPr>
              <a:t>Phù</a:t>
            </a:r>
            <a:r>
              <a:rPr lang="en-US" sz="3200" b="1" kern="0" dirty="0">
                <a:latin typeface="Tahoma"/>
                <a:ea typeface="Tahoma"/>
                <a:cs typeface="Tahoma"/>
                <a:sym typeface="Tahoma"/>
              </a:rPr>
              <a:t> </a:t>
            </a:r>
            <a:r>
              <a:rPr lang="en-US" sz="3200" b="1" kern="0" dirty="0" err="1">
                <a:latin typeface="Tahoma"/>
                <a:ea typeface="Tahoma"/>
                <a:cs typeface="Tahoma"/>
                <a:sym typeface="Tahoma"/>
              </a:rPr>
              <a:t>hợp</a:t>
            </a:r>
            <a:r>
              <a:rPr lang="en-US" sz="3200" b="1" kern="0" dirty="0">
                <a:latin typeface="Tahoma"/>
                <a:ea typeface="Tahoma"/>
                <a:cs typeface="Tahoma"/>
                <a:sym typeface="Tahoma"/>
              </a:rPr>
              <a:t> </a:t>
            </a:r>
            <a:r>
              <a:rPr lang="en-US" sz="3200" b="1" kern="0" dirty="0" err="1">
                <a:latin typeface="Tahoma"/>
                <a:ea typeface="Tahoma"/>
                <a:cs typeface="Tahoma"/>
                <a:sym typeface="Tahoma"/>
              </a:rPr>
              <a:t>với</a:t>
            </a:r>
            <a:r>
              <a:rPr lang="en-US" sz="3200" b="1" kern="0" dirty="0">
                <a:latin typeface="Tahoma"/>
                <a:ea typeface="Tahoma"/>
                <a:cs typeface="Tahoma"/>
                <a:sym typeface="Tahoma"/>
              </a:rPr>
              <a:t> </a:t>
            </a:r>
            <a:r>
              <a:rPr lang="en-US" sz="3200" b="1" kern="0" dirty="0" err="1">
                <a:latin typeface="Tahoma"/>
                <a:ea typeface="Tahoma"/>
                <a:cs typeface="Tahoma"/>
                <a:sym typeface="Tahoma"/>
              </a:rPr>
              <a:t>bài</a:t>
            </a:r>
            <a:r>
              <a:rPr lang="en-US" sz="3200" b="1" kern="0" dirty="0">
                <a:latin typeface="Tahoma"/>
                <a:ea typeface="Tahoma"/>
                <a:cs typeface="Tahoma"/>
                <a:sym typeface="Tahoma"/>
              </a:rPr>
              <a:t> </a:t>
            </a:r>
            <a:r>
              <a:rPr lang="en-US" sz="3200" b="1" kern="0" dirty="0" err="1">
                <a:latin typeface="Tahoma"/>
                <a:ea typeface="Tahoma"/>
                <a:cs typeface="Tahoma"/>
                <a:sym typeface="Tahoma"/>
              </a:rPr>
              <a:t>toán</a:t>
            </a:r>
            <a:r>
              <a:rPr lang="en-US" sz="3200" b="1" kern="0" dirty="0">
                <a:latin typeface="Tahoma"/>
                <a:ea typeface="Tahoma"/>
                <a:cs typeface="Tahoma"/>
                <a:sym typeface="Tahoma"/>
              </a:rPr>
              <a:t> </a:t>
            </a:r>
            <a:r>
              <a:rPr lang="en-US" sz="3200" b="1" kern="0" dirty="0" err="1">
                <a:latin typeface="Tahoma"/>
                <a:ea typeface="Tahoma"/>
                <a:cs typeface="Tahoma"/>
                <a:sym typeface="Tahoma"/>
              </a:rPr>
              <a:t>cụ</a:t>
            </a:r>
            <a:r>
              <a:rPr lang="en-US" sz="3200" b="1" kern="0" dirty="0">
                <a:latin typeface="Tahoma"/>
                <a:ea typeface="Tahoma"/>
                <a:cs typeface="Tahoma"/>
                <a:sym typeface="Tahoma"/>
              </a:rPr>
              <a:t> </a:t>
            </a:r>
            <a:r>
              <a:rPr lang="en-US" sz="3200" b="1" kern="0" dirty="0" err="1">
                <a:latin typeface="Tahoma"/>
                <a:ea typeface="Tahoma"/>
                <a:cs typeface="Tahoma"/>
                <a:sym typeface="Tahoma"/>
              </a:rPr>
              <a:t>thể</a:t>
            </a:r>
            <a:endParaRPr lang="en-US" sz="3200" dirty="0"/>
          </a:p>
        </p:txBody>
      </p:sp>
      <p:sp>
        <p:nvSpPr>
          <p:cNvPr id="15" name="TextBox 14">
            <a:extLst>
              <a:ext uri="{FF2B5EF4-FFF2-40B4-BE49-F238E27FC236}">
                <a16:creationId xmlns:a16="http://schemas.microsoft.com/office/drawing/2014/main" id="{0EEFD4E4-B3BF-9B1E-7D04-F9CBA22CE3F3}"/>
              </a:ext>
            </a:extLst>
          </p:cNvPr>
          <p:cNvSpPr txBox="1"/>
          <p:nvPr/>
        </p:nvSpPr>
        <p:spPr>
          <a:xfrm>
            <a:off x="10439400" y="6470868"/>
            <a:ext cx="9532620" cy="584775"/>
          </a:xfrm>
          <a:prstGeom prst="rect">
            <a:avLst/>
          </a:prstGeom>
          <a:noFill/>
        </p:spPr>
        <p:txBody>
          <a:bodyPr wrap="square">
            <a:spAutoFit/>
          </a:bodyPr>
          <a:lstStyle/>
          <a:p>
            <a:pPr marL="285750" indent="-285750">
              <a:buFont typeface="Arial" panose="020B0604020202020204" pitchFamily="34" charset="0"/>
              <a:buChar char="•"/>
            </a:pPr>
            <a:r>
              <a:rPr lang="en-US" sz="3200" b="1" kern="0" dirty="0">
                <a:latin typeface="Tahoma"/>
                <a:ea typeface="Tahoma"/>
                <a:cs typeface="Tahoma"/>
                <a:sym typeface="Tahoma"/>
              </a:rPr>
              <a:t>So </a:t>
            </a:r>
            <a:r>
              <a:rPr lang="en-US" sz="3200" b="1" kern="0" dirty="0" err="1">
                <a:latin typeface="Tahoma"/>
                <a:ea typeface="Tahoma"/>
                <a:cs typeface="Tahoma"/>
                <a:sym typeface="Tahoma"/>
              </a:rPr>
              <a:t>sánh</a:t>
            </a:r>
            <a:r>
              <a:rPr lang="en-US" sz="3200" b="1" kern="0" dirty="0">
                <a:latin typeface="Tahoma"/>
                <a:ea typeface="Tahoma"/>
                <a:cs typeface="Tahoma"/>
                <a:sym typeface="Tahoma"/>
              </a:rPr>
              <a:t> </a:t>
            </a:r>
            <a:r>
              <a:rPr lang="en-US" sz="3200" b="1" kern="0" dirty="0" err="1">
                <a:latin typeface="Tahoma"/>
                <a:ea typeface="Tahoma"/>
                <a:cs typeface="Tahoma"/>
                <a:sym typeface="Tahoma"/>
              </a:rPr>
              <a:t>mô</a:t>
            </a:r>
            <a:r>
              <a:rPr lang="en-US" sz="3200" b="1" kern="0" dirty="0">
                <a:latin typeface="Tahoma"/>
                <a:ea typeface="Tahoma"/>
                <a:cs typeface="Tahoma"/>
                <a:sym typeface="Tahoma"/>
              </a:rPr>
              <a:t> </a:t>
            </a:r>
            <a:r>
              <a:rPr lang="en-US" sz="3200" b="1" kern="0" dirty="0" err="1">
                <a:latin typeface="Tahoma"/>
                <a:ea typeface="Tahoma"/>
                <a:cs typeface="Tahoma"/>
                <a:sym typeface="Tahoma"/>
              </a:rPr>
              <a:t>hình</a:t>
            </a:r>
            <a:endParaRPr lang="en-US" sz="3200" dirty="0"/>
          </a:p>
        </p:txBody>
      </p:sp>
      <p:sp>
        <p:nvSpPr>
          <p:cNvPr id="19" name="TextBox 18">
            <a:extLst>
              <a:ext uri="{FF2B5EF4-FFF2-40B4-BE49-F238E27FC236}">
                <a16:creationId xmlns:a16="http://schemas.microsoft.com/office/drawing/2014/main" id="{256C70C7-454E-834C-3F30-7E6741ACF172}"/>
              </a:ext>
            </a:extLst>
          </p:cNvPr>
          <p:cNvSpPr txBox="1"/>
          <p:nvPr/>
        </p:nvSpPr>
        <p:spPr>
          <a:xfrm>
            <a:off x="1219200" y="5188318"/>
            <a:ext cx="9532620" cy="584775"/>
          </a:xfrm>
          <a:prstGeom prst="rect">
            <a:avLst/>
          </a:prstGeom>
          <a:noFill/>
        </p:spPr>
        <p:txBody>
          <a:bodyPr wrap="square">
            <a:spAutoFit/>
          </a:bodyPr>
          <a:lstStyle/>
          <a:p>
            <a:pPr marL="285750" indent="-285750">
              <a:buFont typeface="Arial" panose="020B0604020202020204" pitchFamily="34" charset="0"/>
              <a:buChar char="•"/>
            </a:pPr>
            <a:r>
              <a:rPr lang="en-US" sz="3200" b="1" kern="0" dirty="0" err="1">
                <a:latin typeface="Tahoma"/>
                <a:ea typeface="Tahoma"/>
                <a:cs typeface="Tahoma"/>
                <a:sym typeface="Tahoma"/>
              </a:rPr>
              <a:t>Đánh</a:t>
            </a:r>
            <a:r>
              <a:rPr lang="en-US" sz="3200" b="1" kern="0" dirty="0">
                <a:latin typeface="Tahoma"/>
                <a:ea typeface="Tahoma"/>
                <a:cs typeface="Tahoma"/>
                <a:sym typeface="Tahoma"/>
              </a:rPr>
              <a:t> </a:t>
            </a:r>
            <a:r>
              <a:rPr lang="en-US" sz="3200" b="1" kern="0" dirty="0" err="1">
                <a:latin typeface="Tahoma"/>
                <a:ea typeface="Tahoma"/>
                <a:cs typeface="Tahoma"/>
                <a:sym typeface="Tahoma"/>
              </a:rPr>
              <a:t>giá</a:t>
            </a:r>
            <a:r>
              <a:rPr lang="en-US" sz="3200" b="1" kern="0" dirty="0">
                <a:latin typeface="Tahoma"/>
                <a:ea typeface="Tahoma"/>
                <a:cs typeface="Tahoma"/>
                <a:sym typeface="Tahoma"/>
              </a:rPr>
              <a:t> </a:t>
            </a:r>
            <a:r>
              <a:rPr lang="en-US" sz="3200" b="1" kern="0" dirty="0" err="1">
                <a:latin typeface="Tahoma"/>
                <a:ea typeface="Tahoma"/>
                <a:cs typeface="Tahoma"/>
                <a:sym typeface="Tahoma"/>
              </a:rPr>
              <a:t>hiệu</a:t>
            </a:r>
            <a:r>
              <a:rPr lang="en-US" sz="3200" b="1" kern="0" dirty="0">
                <a:latin typeface="Tahoma"/>
                <a:ea typeface="Tahoma"/>
                <a:cs typeface="Tahoma"/>
                <a:sym typeface="Tahoma"/>
              </a:rPr>
              <a:t> </a:t>
            </a:r>
            <a:r>
              <a:rPr lang="en-US" sz="3200" b="1" kern="0" dirty="0" err="1">
                <a:latin typeface="Tahoma"/>
                <a:ea typeface="Tahoma"/>
                <a:cs typeface="Tahoma"/>
                <a:sym typeface="Tahoma"/>
              </a:rPr>
              <a:t>suất</a:t>
            </a:r>
            <a:r>
              <a:rPr lang="en-US" sz="3200" b="1" kern="0" dirty="0">
                <a:latin typeface="Tahoma"/>
                <a:ea typeface="Tahoma"/>
                <a:cs typeface="Tahoma"/>
                <a:sym typeface="Tahoma"/>
              </a:rPr>
              <a:t> </a:t>
            </a:r>
            <a:r>
              <a:rPr lang="en-US" sz="3200" b="1" kern="0" dirty="0" err="1">
                <a:latin typeface="Tahoma"/>
                <a:ea typeface="Tahoma"/>
                <a:cs typeface="Tahoma"/>
                <a:sym typeface="Tahoma"/>
              </a:rPr>
              <a:t>mô</a:t>
            </a:r>
            <a:r>
              <a:rPr lang="en-US" sz="3200" b="1" kern="0" dirty="0">
                <a:latin typeface="Tahoma"/>
                <a:ea typeface="Tahoma"/>
                <a:cs typeface="Tahoma"/>
                <a:sym typeface="Tahoma"/>
              </a:rPr>
              <a:t> </a:t>
            </a:r>
            <a:r>
              <a:rPr lang="en-US" sz="3200" b="1" kern="0" dirty="0" err="1">
                <a:latin typeface="Tahoma"/>
                <a:ea typeface="Tahoma"/>
                <a:cs typeface="Tahoma"/>
                <a:sym typeface="Tahoma"/>
              </a:rPr>
              <a:t>hình</a:t>
            </a:r>
            <a:endParaRPr lang="en-US" sz="3200" dirty="0"/>
          </a:p>
        </p:txBody>
      </p:sp>
      <p:grpSp>
        <p:nvGrpSpPr>
          <p:cNvPr id="24" name="Group 2">
            <a:extLst>
              <a:ext uri="{FF2B5EF4-FFF2-40B4-BE49-F238E27FC236}">
                <a16:creationId xmlns:a16="http://schemas.microsoft.com/office/drawing/2014/main" id="{7BBE33FF-EDDF-E94D-3F97-8CA68136AB17}"/>
              </a:ext>
            </a:extLst>
          </p:cNvPr>
          <p:cNvGrpSpPr/>
          <p:nvPr/>
        </p:nvGrpSpPr>
        <p:grpSpPr>
          <a:xfrm>
            <a:off x="526957" y="5153891"/>
            <a:ext cx="692243" cy="692243"/>
            <a:chOff x="0" y="0"/>
            <a:chExt cx="812800" cy="812800"/>
          </a:xfrm>
          <a:solidFill>
            <a:srgbClr val="66DBF8"/>
          </a:solidFill>
        </p:grpSpPr>
        <p:sp>
          <p:nvSpPr>
            <p:cNvPr id="25" name="Freeform 3">
              <a:extLst>
                <a:ext uri="{FF2B5EF4-FFF2-40B4-BE49-F238E27FC236}">
                  <a16:creationId xmlns:a16="http://schemas.microsoft.com/office/drawing/2014/main" id="{7059AEFC-473D-517A-189E-ADFA84767DA2}"/>
                </a:ext>
              </a:extLst>
            </p:cNvPr>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grpFill/>
          </p:spPr>
          <p:txBody>
            <a:bodyPr/>
            <a:lstStyle/>
            <a:p>
              <a:endParaRPr lang="en-US"/>
            </a:p>
          </p:txBody>
        </p:sp>
        <p:sp>
          <p:nvSpPr>
            <p:cNvPr id="26" name="TextBox 4">
              <a:extLst>
                <a:ext uri="{FF2B5EF4-FFF2-40B4-BE49-F238E27FC236}">
                  <a16:creationId xmlns:a16="http://schemas.microsoft.com/office/drawing/2014/main" id="{2FB2EE04-12FC-86F7-D05D-2752E70F88FE}"/>
                </a:ext>
              </a:extLst>
            </p:cNvPr>
            <p:cNvSpPr txBox="1"/>
            <p:nvPr/>
          </p:nvSpPr>
          <p:spPr>
            <a:xfrm>
              <a:off x="0" y="-38100"/>
              <a:ext cx="812800" cy="850900"/>
            </a:xfrm>
            <a:prstGeom prst="rect">
              <a:avLst/>
            </a:prstGeom>
            <a:grpFill/>
          </p:spPr>
          <p:txBody>
            <a:bodyPr lIns="50800" tIns="50800" rIns="50800" bIns="50800" rtlCol="0" anchor="ctr"/>
            <a:lstStyle/>
            <a:p>
              <a:pPr marL="0" lvl="0" indent="0" algn="ctr">
                <a:lnSpc>
                  <a:spcPts val="2940"/>
                </a:lnSpc>
                <a:spcBef>
                  <a:spcPct val="0"/>
                </a:spcBef>
              </a:pPr>
              <a:r>
                <a:rPr lang="en-US" sz="2100" u="none">
                  <a:solidFill>
                    <a:srgbClr val="242424"/>
                  </a:solidFill>
                  <a:latin typeface="Noto Sans Bold" panose="020B0802040504020204"/>
                </a:rPr>
                <a:t>1</a:t>
              </a:r>
            </a:p>
          </p:txBody>
        </p:sp>
      </p:grpSp>
      <p:grpSp>
        <p:nvGrpSpPr>
          <p:cNvPr id="27" name="Group 11">
            <a:extLst>
              <a:ext uri="{FF2B5EF4-FFF2-40B4-BE49-F238E27FC236}">
                <a16:creationId xmlns:a16="http://schemas.microsoft.com/office/drawing/2014/main" id="{9832F1D4-24D0-02A6-4BC8-05ECD767FADA}"/>
              </a:ext>
            </a:extLst>
          </p:cNvPr>
          <p:cNvGrpSpPr/>
          <p:nvPr/>
        </p:nvGrpSpPr>
        <p:grpSpPr>
          <a:xfrm>
            <a:off x="1219200" y="5153891"/>
            <a:ext cx="266573" cy="692243"/>
            <a:chOff x="0" y="0"/>
            <a:chExt cx="312998" cy="812800"/>
          </a:xfrm>
        </p:grpSpPr>
        <p:sp>
          <p:nvSpPr>
            <p:cNvPr id="28" name="Freeform 12">
              <a:extLst>
                <a:ext uri="{FF2B5EF4-FFF2-40B4-BE49-F238E27FC236}">
                  <a16:creationId xmlns:a16="http://schemas.microsoft.com/office/drawing/2014/main" id="{364CD604-D3E7-D9A2-2E8A-8B3EBD2F03CF}"/>
                </a:ext>
              </a:extLst>
            </p:cNvPr>
            <p:cNvSpPr/>
            <p:nvPr/>
          </p:nvSpPr>
          <p:spPr>
            <a:xfrm>
              <a:off x="0" y="0"/>
              <a:ext cx="312998" cy="812800"/>
            </a:xfrm>
            <a:custGeom>
              <a:avLst/>
              <a:gdLst/>
              <a:ahLst/>
              <a:cxnLst/>
              <a:rect l="l" t="t" r="r" b="b"/>
              <a:pathLst>
                <a:path w="312998" h="812800">
                  <a:moveTo>
                    <a:pt x="0" y="0"/>
                  </a:moveTo>
                  <a:lnTo>
                    <a:pt x="312998" y="0"/>
                  </a:lnTo>
                  <a:lnTo>
                    <a:pt x="312998" y="812800"/>
                  </a:lnTo>
                  <a:lnTo>
                    <a:pt x="0" y="812800"/>
                  </a:lnTo>
                  <a:close/>
                </a:path>
              </a:pathLst>
            </a:custGeom>
            <a:solidFill>
              <a:srgbClr val="242424"/>
            </a:solidFill>
          </p:spPr>
          <p:txBody>
            <a:bodyPr/>
            <a:lstStyle/>
            <a:p>
              <a:endParaRPr lang="en-US"/>
            </a:p>
          </p:txBody>
        </p:sp>
        <p:sp>
          <p:nvSpPr>
            <p:cNvPr id="29" name="TextBox 13">
              <a:extLst>
                <a:ext uri="{FF2B5EF4-FFF2-40B4-BE49-F238E27FC236}">
                  <a16:creationId xmlns:a16="http://schemas.microsoft.com/office/drawing/2014/main" id="{E6FCCD16-B6E6-BB92-DE80-5720D8203A67}"/>
                </a:ext>
              </a:extLst>
            </p:cNvPr>
            <p:cNvSpPr txBox="1"/>
            <p:nvPr/>
          </p:nvSpPr>
          <p:spPr>
            <a:xfrm>
              <a:off x="0" y="-38100"/>
              <a:ext cx="812800" cy="850900"/>
            </a:xfrm>
            <a:prstGeom prst="rect">
              <a:avLst/>
            </a:prstGeom>
          </p:spPr>
          <p:txBody>
            <a:bodyPr lIns="50800" tIns="50800" rIns="50800" bIns="50800" rtlCol="0" anchor="ctr"/>
            <a:lstStyle/>
            <a:p>
              <a:pPr marL="0" lvl="0" indent="0" algn="ctr">
                <a:lnSpc>
                  <a:spcPts val="2940"/>
                </a:lnSpc>
                <a:spcBef>
                  <a:spcPct val="0"/>
                </a:spcBef>
              </a:pPr>
              <a:endParaRPr/>
            </a:p>
          </p:txBody>
        </p:sp>
      </p:grpSp>
      <p:grpSp>
        <p:nvGrpSpPr>
          <p:cNvPr id="30" name="Group 2">
            <a:extLst>
              <a:ext uri="{FF2B5EF4-FFF2-40B4-BE49-F238E27FC236}">
                <a16:creationId xmlns:a16="http://schemas.microsoft.com/office/drawing/2014/main" id="{29730702-DC52-0719-D722-2735F4A1E7AF}"/>
              </a:ext>
            </a:extLst>
          </p:cNvPr>
          <p:cNvGrpSpPr/>
          <p:nvPr/>
        </p:nvGrpSpPr>
        <p:grpSpPr>
          <a:xfrm>
            <a:off x="526957" y="6363400"/>
            <a:ext cx="692243" cy="692243"/>
            <a:chOff x="0" y="0"/>
            <a:chExt cx="812800" cy="812800"/>
          </a:xfrm>
          <a:solidFill>
            <a:srgbClr val="66DBF8"/>
          </a:solidFill>
        </p:grpSpPr>
        <p:sp>
          <p:nvSpPr>
            <p:cNvPr id="31" name="Freeform 3">
              <a:extLst>
                <a:ext uri="{FF2B5EF4-FFF2-40B4-BE49-F238E27FC236}">
                  <a16:creationId xmlns:a16="http://schemas.microsoft.com/office/drawing/2014/main" id="{81E95402-72B0-024C-AAD6-26DEAC26660D}"/>
                </a:ext>
              </a:extLst>
            </p:cNvPr>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grpFill/>
          </p:spPr>
          <p:txBody>
            <a:bodyPr/>
            <a:lstStyle/>
            <a:p>
              <a:endParaRPr lang="en-US"/>
            </a:p>
          </p:txBody>
        </p:sp>
        <p:sp>
          <p:nvSpPr>
            <p:cNvPr id="32" name="TextBox 4">
              <a:extLst>
                <a:ext uri="{FF2B5EF4-FFF2-40B4-BE49-F238E27FC236}">
                  <a16:creationId xmlns:a16="http://schemas.microsoft.com/office/drawing/2014/main" id="{002BD7FD-D480-8646-2396-941E73552FDF}"/>
                </a:ext>
              </a:extLst>
            </p:cNvPr>
            <p:cNvSpPr txBox="1"/>
            <p:nvPr/>
          </p:nvSpPr>
          <p:spPr>
            <a:xfrm>
              <a:off x="0" y="-38100"/>
              <a:ext cx="812800" cy="850900"/>
            </a:xfrm>
            <a:prstGeom prst="rect">
              <a:avLst/>
            </a:prstGeom>
            <a:grpFill/>
          </p:spPr>
          <p:txBody>
            <a:bodyPr lIns="50800" tIns="50800" rIns="50800" bIns="50800" rtlCol="0" anchor="ctr"/>
            <a:lstStyle/>
            <a:p>
              <a:pPr marL="0" lvl="0" indent="0" algn="ctr">
                <a:lnSpc>
                  <a:spcPts val="2940"/>
                </a:lnSpc>
                <a:spcBef>
                  <a:spcPct val="0"/>
                </a:spcBef>
              </a:pPr>
              <a:r>
                <a:rPr lang="en-US" sz="2100" dirty="0">
                  <a:solidFill>
                    <a:srgbClr val="242424"/>
                  </a:solidFill>
                  <a:latin typeface="Noto Sans Bold" panose="020B0802040504020204"/>
                </a:rPr>
                <a:t>2</a:t>
              </a:r>
              <a:endParaRPr lang="en-US" sz="2100" u="none" dirty="0">
                <a:solidFill>
                  <a:srgbClr val="242424"/>
                </a:solidFill>
                <a:latin typeface="Noto Sans Bold" panose="020B0802040504020204"/>
              </a:endParaRPr>
            </a:p>
          </p:txBody>
        </p:sp>
      </p:grpSp>
      <p:grpSp>
        <p:nvGrpSpPr>
          <p:cNvPr id="33" name="Group 11">
            <a:extLst>
              <a:ext uri="{FF2B5EF4-FFF2-40B4-BE49-F238E27FC236}">
                <a16:creationId xmlns:a16="http://schemas.microsoft.com/office/drawing/2014/main" id="{D5DB75FB-197F-8216-93E4-38A3F3D835F3}"/>
              </a:ext>
            </a:extLst>
          </p:cNvPr>
          <p:cNvGrpSpPr/>
          <p:nvPr/>
        </p:nvGrpSpPr>
        <p:grpSpPr>
          <a:xfrm>
            <a:off x="1219200" y="6363400"/>
            <a:ext cx="266573" cy="692243"/>
            <a:chOff x="0" y="0"/>
            <a:chExt cx="312998" cy="812800"/>
          </a:xfrm>
        </p:grpSpPr>
        <p:sp>
          <p:nvSpPr>
            <p:cNvPr id="34" name="Freeform 12">
              <a:extLst>
                <a:ext uri="{FF2B5EF4-FFF2-40B4-BE49-F238E27FC236}">
                  <a16:creationId xmlns:a16="http://schemas.microsoft.com/office/drawing/2014/main" id="{298F0D5E-8284-BC78-5BF6-8E0B4F616EFC}"/>
                </a:ext>
              </a:extLst>
            </p:cNvPr>
            <p:cNvSpPr/>
            <p:nvPr/>
          </p:nvSpPr>
          <p:spPr>
            <a:xfrm>
              <a:off x="0" y="0"/>
              <a:ext cx="312998" cy="812800"/>
            </a:xfrm>
            <a:custGeom>
              <a:avLst/>
              <a:gdLst/>
              <a:ahLst/>
              <a:cxnLst/>
              <a:rect l="l" t="t" r="r" b="b"/>
              <a:pathLst>
                <a:path w="312998" h="812800">
                  <a:moveTo>
                    <a:pt x="0" y="0"/>
                  </a:moveTo>
                  <a:lnTo>
                    <a:pt x="312998" y="0"/>
                  </a:lnTo>
                  <a:lnTo>
                    <a:pt x="312998" y="812800"/>
                  </a:lnTo>
                  <a:lnTo>
                    <a:pt x="0" y="812800"/>
                  </a:lnTo>
                  <a:close/>
                </a:path>
              </a:pathLst>
            </a:custGeom>
            <a:solidFill>
              <a:srgbClr val="242424"/>
            </a:solidFill>
          </p:spPr>
          <p:txBody>
            <a:bodyPr/>
            <a:lstStyle/>
            <a:p>
              <a:endParaRPr lang="en-US"/>
            </a:p>
          </p:txBody>
        </p:sp>
        <p:sp>
          <p:nvSpPr>
            <p:cNvPr id="35" name="TextBox 13">
              <a:extLst>
                <a:ext uri="{FF2B5EF4-FFF2-40B4-BE49-F238E27FC236}">
                  <a16:creationId xmlns:a16="http://schemas.microsoft.com/office/drawing/2014/main" id="{6CBDA6C3-E4E2-5C1C-08E4-D838ADE70DD8}"/>
                </a:ext>
              </a:extLst>
            </p:cNvPr>
            <p:cNvSpPr txBox="1"/>
            <p:nvPr/>
          </p:nvSpPr>
          <p:spPr>
            <a:xfrm>
              <a:off x="0" y="-38100"/>
              <a:ext cx="812800" cy="850900"/>
            </a:xfrm>
            <a:prstGeom prst="rect">
              <a:avLst/>
            </a:prstGeom>
          </p:spPr>
          <p:txBody>
            <a:bodyPr lIns="50800" tIns="50800" rIns="50800" bIns="50800" rtlCol="0" anchor="ctr"/>
            <a:lstStyle/>
            <a:p>
              <a:pPr marL="0" lvl="0" indent="0" algn="ctr">
                <a:lnSpc>
                  <a:spcPts val="2940"/>
                </a:lnSpc>
                <a:spcBef>
                  <a:spcPct val="0"/>
                </a:spcBef>
              </a:pPr>
              <a:endParaRPr/>
            </a:p>
          </p:txBody>
        </p:sp>
      </p:grpSp>
      <p:grpSp>
        <p:nvGrpSpPr>
          <p:cNvPr id="36" name="Group 2">
            <a:extLst>
              <a:ext uri="{FF2B5EF4-FFF2-40B4-BE49-F238E27FC236}">
                <a16:creationId xmlns:a16="http://schemas.microsoft.com/office/drawing/2014/main" id="{AABD3D8D-DE53-4325-BEF4-8555FFD7FB70}"/>
              </a:ext>
            </a:extLst>
          </p:cNvPr>
          <p:cNvGrpSpPr/>
          <p:nvPr/>
        </p:nvGrpSpPr>
        <p:grpSpPr>
          <a:xfrm>
            <a:off x="9716677" y="5224169"/>
            <a:ext cx="692243" cy="692243"/>
            <a:chOff x="0" y="0"/>
            <a:chExt cx="812800" cy="812800"/>
          </a:xfrm>
          <a:solidFill>
            <a:srgbClr val="66DBF8"/>
          </a:solidFill>
        </p:grpSpPr>
        <p:sp>
          <p:nvSpPr>
            <p:cNvPr id="37" name="Freeform 3">
              <a:extLst>
                <a:ext uri="{FF2B5EF4-FFF2-40B4-BE49-F238E27FC236}">
                  <a16:creationId xmlns:a16="http://schemas.microsoft.com/office/drawing/2014/main" id="{DFCCE062-334E-F26A-29F0-283DA02C1113}"/>
                </a:ext>
              </a:extLst>
            </p:cNvPr>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grpFill/>
          </p:spPr>
          <p:txBody>
            <a:bodyPr/>
            <a:lstStyle/>
            <a:p>
              <a:endParaRPr lang="en-US"/>
            </a:p>
          </p:txBody>
        </p:sp>
        <p:sp>
          <p:nvSpPr>
            <p:cNvPr id="39" name="TextBox 4">
              <a:extLst>
                <a:ext uri="{FF2B5EF4-FFF2-40B4-BE49-F238E27FC236}">
                  <a16:creationId xmlns:a16="http://schemas.microsoft.com/office/drawing/2014/main" id="{DC1F4339-6C5C-D464-9896-EB2517019D31}"/>
                </a:ext>
              </a:extLst>
            </p:cNvPr>
            <p:cNvSpPr txBox="1"/>
            <p:nvPr/>
          </p:nvSpPr>
          <p:spPr>
            <a:xfrm>
              <a:off x="0" y="-38100"/>
              <a:ext cx="812800" cy="850900"/>
            </a:xfrm>
            <a:prstGeom prst="rect">
              <a:avLst/>
            </a:prstGeom>
            <a:grpFill/>
          </p:spPr>
          <p:txBody>
            <a:bodyPr lIns="50800" tIns="50800" rIns="50800" bIns="50800" rtlCol="0" anchor="ctr"/>
            <a:lstStyle/>
            <a:p>
              <a:pPr marL="0" lvl="0" indent="0" algn="ctr">
                <a:lnSpc>
                  <a:spcPts val="2940"/>
                </a:lnSpc>
                <a:spcBef>
                  <a:spcPct val="0"/>
                </a:spcBef>
              </a:pPr>
              <a:r>
                <a:rPr lang="en-US" sz="2100" dirty="0">
                  <a:solidFill>
                    <a:srgbClr val="242424"/>
                  </a:solidFill>
                  <a:latin typeface="Noto Sans Bold" panose="020B0802040504020204"/>
                </a:rPr>
                <a:t>3</a:t>
              </a:r>
              <a:endParaRPr lang="en-US" sz="2100" u="none" dirty="0">
                <a:solidFill>
                  <a:srgbClr val="242424"/>
                </a:solidFill>
                <a:latin typeface="Noto Sans Bold" panose="020B0802040504020204"/>
              </a:endParaRPr>
            </a:p>
          </p:txBody>
        </p:sp>
      </p:grpSp>
      <p:grpSp>
        <p:nvGrpSpPr>
          <p:cNvPr id="40" name="Group 11">
            <a:extLst>
              <a:ext uri="{FF2B5EF4-FFF2-40B4-BE49-F238E27FC236}">
                <a16:creationId xmlns:a16="http://schemas.microsoft.com/office/drawing/2014/main" id="{3B4BE3A2-D504-91D3-4266-122A663FD4F6}"/>
              </a:ext>
            </a:extLst>
          </p:cNvPr>
          <p:cNvGrpSpPr/>
          <p:nvPr/>
        </p:nvGrpSpPr>
        <p:grpSpPr>
          <a:xfrm>
            <a:off x="10408920" y="5224169"/>
            <a:ext cx="266573" cy="692243"/>
            <a:chOff x="0" y="0"/>
            <a:chExt cx="312998" cy="812800"/>
          </a:xfrm>
        </p:grpSpPr>
        <p:sp>
          <p:nvSpPr>
            <p:cNvPr id="41" name="Freeform 12">
              <a:extLst>
                <a:ext uri="{FF2B5EF4-FFF2-40B4-BE49-F238E27FC236}">
                  <a16:creationId xmlns:a16="http://schemas.microsoft.com/office/drawing/2014/main" id="{488D811A-FE83-BA2A-1B1D-ECAA70F5537F}"/>
                </a:ext>
              </a:extLst>
            </p:cNvPr>
            <p:cNvSpPr/>
            <p:nvPr/>
          </p:nvSpPr>
          <p:spPr>
            <a:xfrm>
              <a:off x="0" y="0"/>
              <a:ext cx="312998" cy="812800"/>
            </a:xfrm>
            <a:custGeom>
              <a:avLst/>
              <a:gdLst/>
              <a:ahLst/>
              <a:cxnLst/>
              <a:rect l="l" t="t" r="r" b="b"/>
              <a:pathLst>
                <a:path w="312998" h="812800">
                  <a:moveTo>
                    <a:pt x="0" y="0"/>
                  </a:moveTo>
                  <a:lnTo>
                    <a:pt x="312998" y="0"/>
                  </a:lnTo>
                  <a:lnTo>
                    <a:pt x="312998" y="812800"/>
                  </a:lnTo>
                  <a:lnTo>
                    <a:pt x="0" y="812800"/>
                  </a:lnTo>
                  <a:close/>
                </a:path>
              </a:pathLst>
            </a:custGeom>
            <a:solidFill>
              <a:srgbClr val="242424"/>
            </a:solidFill>
          </p:spPr>
          <p:txBody>
            <a:bodyPr/>
            <a:lstStyle/>
            <a:p>
              <a:endParaRPr lang="en-US"/>
            </a:p>
          </p:txBody>
        </p:sp>
        <p:sp>
          <p:nvSpPr>
            <p:cNvPr id="42" name="TextBox 13">
              <a:extLst>
                <a:ext uri="{FF2B5EF4-FFF2-40B4-BE49-F238E27FC236}">
                  <a16:creationId xmlns:a16="http://schemas.microsoft.com/office/drawing/2014/main" id="{82A25E57-4C13-9417-C7FE-A2D9DA2ADC74}"/>
                </a:ext>
              </a:extLst>
            </p:cNvPr>
            <p:cNvSpPr txBox="1"/>
            <p:nvPr/>
          </p:nvSpPr>
          <p:spPr>
            <a:xfrm>
              <a:off x="0" y="-38100"/>
              <a:ext cx="812800" cy="850900"/>
            </a:xfrm>
            <a:prstGeom prst="rect">
              <a:avLst/>
            </a:prstGeom>
          </p:spPr>
          <p:txBody>
            <a:bodyPr lIns="50800" tIns="50800" rIns="50800" bIns="50800" rtlCol="0" anchor="ctr"/>
            <a:lstStyle/>
            <a:p>
              <a:pPr marL="0" lvl="0" indent="0" algn="ctr">
                <a:lnSpc>
                  <a:spcPts val="2940"/>
                </a:lnSpc>
                <a:spcBef>
                  <a:spcPct val="0"/>
                </a:spcBef>
              </a:pPr>
              <a:endParaRPr/>
            </a:p>
          </p:txBody>
        </p:sp>
      </p:grpSp>
      <p:grpSp>
        <p:nvGrpSpPr>
          <p:cNvPr id="43" name="Group 2">
            <a:extLst>
              <a:ext uri="{FF2B5EF4-FFF2-40B4-BE49-F238E27FC236}">
                <a16:creationId xmlns:a16="http://schemas.microsoft.com/office/drawing/2014/main" id="{E1218CA2-5182-E2BA-7AEB-4957C051E6A3}"/>
              </a:ext>
            </a:extLst>
          </p:cNvPr>
          <p:cNvGrpSpPr/>
          <p:nvPr/>
        </p:nvGrpSpPr>
        <p:grpSpPr>
          <a:xfrm>
            <a:off x="9716677" y="6363400"/>
            <a:ext cx="692243" cy="692243"/>
            <a:chOff x="0" y="0"/>
            <a:chExt cx="812800" cy="812800"/>
          </a:xfrm>
          <a:solidFill>
            <a:srgbClr val="66DBF8"/>
          </a:solidFill>
        </p:grpSpPr>
        <p:sp>
          <p:nvSpPr>
            <p:cNvPr id="44" name="Freeform 3">
              <a:extLst>
                <a:ext uri="{FF2B5EF4-FFF2-40B4-BE49-F238E27FC236}">
                  <a16:creationId xmlns:a16="http://schemas.microsoft.com/office/drawing/2014/main" id="{621698B3-9ECA-2994-AE2A-DA9BCAE7B0A5}"/>
                </a:ext>
              </a:extLst>
            </p:cNvPr>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grpFill/>
          </p:spPr>
          <p:txBody>
            <a:bodyPr/>
            <a:lstStyle/>
            <a:p>
              <a:endParaRPr lang="en-US"/>
            </a:p>
          </p:txBody>
        </p:sp>
        <p:sp>
          <p:nvSpPr>
            <p:cNvPr id="45" name="TextBox 4">
              <a:extLst>
                <a:ext uri="{FF2B5EF4-FFF2-40B4-BE49-F238E27FC236}">
                  <a16:creationId xmlns:a16="http://schemas.microsoft.com/office/drawing/2014/main" id="{6795750D-CDD3-4206-36BB-5B5B71DD55D2}"/>
                </a:ext>
              </a:extLst>
            </p:cNvPr>
            <p:cNvSpPr txBox="1"/>
            <p:nvPr/>
          </p:nvSpPr>
          <p:spPr>
            <a:xfrm>
              <a:off x="0" y="-38100"/>
              <a:ext cx="812800" cy="850900"/>
            </a:xfrm>
            <a:prstGeom prst="rect">
              <a:avLst/>
            </a:prstGeom>
            <a:grpFill/>
          </p:spPr>
          <p:txBody>
            <a:bodyPr lIns="50800" tIns="50800" rIns="50800" bIns="50800" rtlCol="0" anchor="ctr"/>
            <a:lstStyle/>
            <a:p>
              <a:pPr marL="0" lvl="0" indent="0" algn="ctr">
                <a:lnSpc>
                  <a:spcPts val="2940"/>
                </a:lnSpc>
                <a:spcBef>
                  <a:spcPct val="0"/>
                </a:spcBef>
              </a:pPr>
              <a:r>
                <a:rPr lang="en-US" sz="2100" dirty="0">
                  <a:solidFill>
                    <a:srgbClr val="242424"/>
                  </a:solidFill>
                  <a:latin typeface="Noto Sans Bold" panose="020B0802040504020204"/>
                </a:rPr>
                <a:t>4</a:t>
              </a:r>
              <a:endParaRPr lang="en-US" sz="2100" u="none" dirty="0">
                <a:solidFill>
                  <a:srgbClr val="242424"/>
                </a:solidFill>
                <a:latin typeface="Noto Sans Bold" panose="020B0802040504020204"/>
              </a:endParaRPr>
            </a:p>
          </p:txBody>
        </p:sp>
      </p:grpSp>
      <p:grpSp>
        <p:nvGrpSpPr>
          <p:cNvPr id="46" name="Group 11">
            <a:extLst>
              <a:ext uri="{FF2B5EF4-FFF2-40B4-BE49-F238E27FC236}">
                <a16:creationId xmlns:a16="http://schemas.microsoft.com/office/drawing/2014/main" id="{1D8D7E20-7EE5-D69A-11CB-37052EF6E9B7}"/>
              </a:ext>
            </a:extLst>
          </p:cNvPr>
          <p:cNvGrpSpPr/>
          <p:nvPr/>
        </p:nvGrpSpPr>
        <p:grpSpPr>
          <a:xfrm>
            <a:off x="10408920" y="6363400"/>
            <a:ext cx="266573" cy="692243"/>
            <a:chOff x="0" y="0"/>
            <a:chExt cx="312998" cy="812800"/>
          </a:xfrm>
        </p:grpSpPr>
        <p:sp>
          <p:nvSpPr>
            <p:cNvPr id="47" name="Freeform 12">
              <a:extLst>
                <a:ext uri="{FF2B5EF4-FFF2-40B4-BE49-F238E27FC236}">
                  <a16:creationId xmlns:a16="http://schemas.microsoft.com/office/drawing/2014/main" id="{FA175A26-CAAC-5EDD-3583-C2608ECE3820}"/>
                </a:ext>
              </a:extLst>
            </p:cNvPr>
            <p:cNvSpPr/>
            <p:nvPr/>
          </p:nvSpPr>
          <p:spPr>
            <a:xfrm>
              <a:off x="0" y="0"/>
              <a:ext cx="312998" cy="812800"/>
            </a:xfrm>
            <a:custGeom>
              <a:avLst/>
              <a:gdLst/>
              <a:ahLst/>
              <a:cxnLst/>
              <a:rect l="l" t="t" r="r" b="b"/>
              <a:pathLst>
                <a:path w="312998" h="812800">
                  <a:moveTo>
                    <a:pt x="0" y="0"/>
                  </a:moveTo>
                  <a:lnTo>
                    <a:pt x="312998" y="0"/>
                  </a:lnTo>
                  <a:lnTo>
                    <a:pt x="312998" y="812800"/>
                  </a:lnTo>
                  <a:lnTo>
                    <a:pt x="0" y="812800"/>
                  </a:lnTo>
                  <a:close/>
                </a:path>
              </a:pathLst>
            </a:custGeom>
            <a:solidFill>
              <a:srgbClr val="242424"/>
            </a:solidFill>
          </p:spPr>
          <p:txBody>
            <a:bodyPr/>
            <a:lstStyle/>
            <a:p>
              <a:endParaRPr lang="en-US"/>
            </a:p>
          </p:txBody>
        </p:sp>
        <p:sp>
          <p:nvSpPr>
            <p:cNvPr id="48" name="TextBox 13">
              <a:extLst>
                <a:ext uri="{FF2B5EF4-FFF2-40B4-BE49-F238E27FC236}">
                  <a16:creationId xmlns:a16="http://schemas.microsoft.com/office/drawing/2014/main" id="{4B9AF0C0-1124-3443-DB3B-9844A0395E8E}"/>
                </a:ext>
              </a:extLst>
            </p:cNvPr>
            <p:cNvSpPr txBox="1"/>
            <p:nvPr/>
          </p:nvSpPr>
          <p:spPr>
            <a:xfrm>
              <a:off x="0" y="-38100"/>
              <a:ext cx="812800" cy="850900"/>
            </a:xfrm>
            <a:prstGeom prst="rect">
              <a:avLst/>
            </a:prstGeom>
          </p:spPr>
          <p:txBody>
            <a:bodyPr lIns="50800" tIns="50800" rIns="50800" bIns="50800" rtlCol="0" anchor="ctr"/>
            <a:lstStyle/>
            <a:p>
              <a:pPr marL="0" lvl="0" indent="0" algn="ctr">
                <a:lnSpc>
                  <a:spcPts val="2940"/>
                </a:lnSpc>
                <a:spcBef>
                  <a:spcPct val="0"/>
                </a:spcBef>
              </a:pPr>
              <a:endParaRPr/>
            </a:p>
          </p:txBody>
        </p:sp>
      </p:grpSp>
    </p:spTree>
    <p:extLst>
      <p:ext uri="{BB962C8B-B14F-4D97-AF65-F5344CB8AC3E}">
        <p14:creationId xmlns:p14="http://schemas.microsoft.com/office/powerpoint/2010/main" val="151152517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2"/>
                                        </p:tgtEl>
                                        <p:attrNameLst>
                                          <p:attrName>style.visibility</p:attrName>
                                        </p:attrNameLst>
                                      </p:cBhvr>
                                      <p:to>
                                        <p:strVal val="visible"/>
                                      </p:to>
                                    </p:set>
                                    <p:animEffect transition="in" filter="fade">
                                      <p:cBhvr>
                                        <p:cTn id="13" dur="500"/>
                                        <p:tgtEl>
                                          <p:spTgt spid="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82"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1"/>
          <p:cNvPicPr>
            <a:picLocks noChangeAspect="1"/>
          </p:cNvPicPr>
          <p:nvPr/>
        </p:nvPicPr>
        <p:blipFill>
          <a:blip r:embed="rId3"/>
          <a:srcRect/>
          <a:stretch>
            <a:fillRect/>
          </a:stretch>
        </p:blipFill>
        <p:spPr>
          <a:xfrm>
            <a:off x="6553200" y="2002070"/>
            <a:ext cx="1981524" cy="1486143"/>
          </a:xfrm>
          <a:prstGeom prst="rect">
            <a:avLst/>
          </a:prstGeom>
        </p:spPr>
      </p:pic>
      <p:pic>
        <p:nvPicPr>
          <p:cNvPr id="22" name="Picture 22"/>
          <p:cNvPicPr>
            <a:picLocks noChangeAspect="1"/>
          </p:cNvPicPr>
          <p:nvPr/>
        </p:nvPicPr>
        <p:blipFill>
          <a:blip r:embed="rId3"/>
          <a:srcRect/>
          <a:stretch>
            <a:fillRect/>
          </a:stretch>
        </p:blipFill>
        <p:spPr>
          <a:xfrm>
            <a:off x="12369274" y="2008205"/>
            <a:ext cx="1981524" cy="1486143"/>
          </a:xfrm>
          <a:prstGeom prst="rect">
            <a:avLst/>
          </a:prstGeom>
        </p:spPr>
      </p:pic>
      <p:sp>
        <p:nvSpPr>
          <p:cNvPr id="23" name="TextBox 23"/>
          <p:cNvSpPr txBox="1"/>
          <p:nvPr/>
        </p:nvSpPr>
        <p:spPr>
          <a:xfrm>
            <a:off x="-10236" y="761541"/>
            <a:ext cx="5499850" cy="743793"/>
          </a:xfrm>
          <a:prstGeom prst="rect">
            <a:avLst/>
          </a:prstGeom>
        </p:spPr>
        <p:txBody>
          <a:bodyPr wrap="square" lIns="0" tIns="0" rIns="0" bIns="0" rtlCol="0" anchor="t">
            <a:spAutoFit/>
          </a:bodyPr>
          <a:lstStyle/>
          <a:p>
            <a:pPr marL="0" lvl="0" indent="0" algn="ctr">
              <a:lnSpc>
                <a:spcPts val="5800"/>
              </a:lnSpc>
              <a:spcBef>
                <a:spcPct val="0"/>
              </a:spcBef>
            </a:pPr>
            <a:r>
              <a:rPr lang="en-US" sz="5000" b="1">
                <a:solidFill>
                  <a:srgbClr val="242424"/>
                </a:solidFill>
                <a:latin typeface="Noto Sans" panose="020B0502040504020204" pitchFamily="34" charset="0"/>
                <a:ea typeface="Noto Sans" panose="020B0502040504020204" pitchFamily="34" charset="0"/>
                <a:cs typeface="Noto Sans" panose="020B0502040504020204" pitchFamily="34" charset="0"/>
              </a:rPr>
              <a:t>2.4. </a:t>
            </a:r>
            <a:r>
              <a:rPr lang="en-US" sz="5000" b="1" dirty="0" err="1">
                <a:solidFill>
                  <a:srgbClr val="242424"/>
                </a:solidFill>
                <a:latin typeface="Noto Sans" panose="020B0502040504020204" pitchFamily="34" charset="0"/>
                <a:ea typeface="Noto Sans" panose="020B0502040504020204" pitchFamily="34" charset="0"/>
                <a:cs typeface="Noto Sans" panose="020B0502040504020204" pitchFamily="34" charset="0"/>
              </a:rPr>
              <a:t>Bài</a:t>
            </a:r>
            <a:r>
              <a:rPr lang="en-US" sz="5000" b="1" dirty="0">
                <a:solidFill>
                  <a:srgbClr val="242424"/>
                </a:solidFill>
                <a:latin typeface="Noto Sans" panose="020B0502040504020204" pitchFamily="34" charset="0"/>
                <a:ea typeface="Noto Sans" panose="020B0502040504020204" pitchFamily="34" charset="0"/>
                <a:cs typeface="Noto Sans" panose="020B0502040504020204" pitchFamily="34" charset="0"/>
              </a:rPr>
              <a:t> </a:t>
            </a:r>
            <a:r>
              <a:rPr lang="en-US" sz="5000" b="1" dirty="0" err="1">
                <a:solidFill>
                  <a:srgbClr val="242424"/>
                </a:solidFill>
                <a:latin typeface="Noto Sans" panose="020B0502040504020204" pitchFamily="34" charset="0"/>
                <a:ea typeface="Noto Sans" panose="020B0502040504020204" pitchFamily="34" charset="0"/>
                <a:cs typeface="Noto Sans" panose="020B0502040504020204" pitchFamily="34" charset="0"/>
              </a:rPr>
              <a:t>toán</a:t>
            </a:r>
            <a:endParaRPr lang="en-US" sz="5000" b="1" dirty="0">
              <a:solidFill>
                <a:srgbClr val="242424"/>
              </a:solidFill>
              <a:latin typeface="Noto Sans" panose="020B0502040504020204" pitchFamily="34" charset="0"/>
              <a:ea typeface="Noto Sans" panose="020B0502040504020204" pitchFamily="34" charset="0"/>
              <a:cs typeface="Noto Sans" panose="020B0502040504020204" pitchFamily="34" charset="0"/>
            </a:endParaRPr>
          </a:p>
        </p:txBody>
      </p:sp>
      <p:sp>
        <p:nvSpPr>
          <p:cNvPr id="82" name="TextBox 23">
            <a:extLst>
              <a:ext uri="{FF2B5EF4-FFF2-40B4-BE49-F238E27FC236}">
                <a16:creationId xmlns:a16="http://schemas.microsoft.com/office/drawing/2014/main" id="{C51693B5-C6FC-746B-5DC8-38CFE19BD179}"/>
              </a:ext>
            </a:extLst>
          </p:cNvPr>
          <p:cNvSpPr txBox="1"/>
          <p:nvPr/>
        </p:nvSpPr>
        <p:spPr>
          <a:xfrm>
            <a:off x="1401775" y="1579980"/>
            <a:ext cx="17145000" cy="663771"/>
          </a:xfrm>
          <a:prstGeom prst="rect">
            <a:avLst/>
          </a:prstGeom>
        </p:spPr>
        <p:txBody>
          <a:bodyPr wrap="square" lIns="0" tIns="0" rIns="0" bIns="0" rtlCol="0" anchor="t">
            <a:spAutoFit/>
          </a:bodyPr>
          <a:lstStyle/>
          <a:p>
            <a:pPr lvl="0">
              <a:lnSpc>
                <a:spcPts val="5800"/>
              </a:lnSpc>
              <a:spcBef>
                <a:spcPct val="0"/>
              </a:spcBef>
            </a:pPr>
            <a:r>
              <a:rPr lang="en-US" sz="3200" b="1" dirty="0">
                <a:solidFill>
                  <a:srgbClr val="242424"/>
                </a:solidFill>
                <a:latin typeface="Noto Sans" panose="020B0502040504020204" pitchFamily="34" charset="0"/>
                <a:ea typeface="Noto Sans" panose="020B0502040504020204" pitchFamily="34" charset="0"/>
                <a:cs typeface="Noto Sans" panose="020B0502040504020204" pitchFamily="34" charset="0"/>
              </a:rPr>
              <a:t>b. </a:t>
            </a:r>
            <a:r>
              <a:rPr lang="en-US" sz="3200" b="1" dirty="0" err="1">
                <a:solidFill>
                  <a:srgbClr val="242424"/>
                </a:solidFill>
                <a:latin typeface="Noto Sans" panose="020B0502040504020204" pitchFamily="34" charset="0"/>
                <a:ea typeface="Noto Sans" panose="020B0502040504020204" pitchFamily="34" charset="0"/>
                <a:cs typeface="Noto Sans" panose="020B0502040504020204" pitchFamily="34" charset="0"/>
              </a:rPr>
              <a:t>Xác</a:t>
            </a:r>
            <a:r>
              <a:rPr lang="en-US" sz="3200" b="1" dirty="0">
                <a:solidFill>
                  <a:srgbClr val="242424"/>
                </a:solidFill>
                <a:latin typeface="Noto Sans" panose="020B0502040504020204" pitchFamily="34" charset="0"/>
                <a:ea typeface="Noto Sans" panose="020B0502040504020204" pitchFamily="34" charset="0"/>
                <a:cs typeface="Noto Sans" panose="020B0502040504020204" pitchFamily="34" charset="0"/>
              </a:rPr>
              <a:t> </a:t>
            </a:r>
            <a:r>
              <a:rPr lang="en-US" sz="3200" b="1" dirty="0" err="1">
                <a:solidFill>
                  <a:srgbClr val="242424"/>
                </a:solidFill>
                <a:latin typeface="Noto Sans" panose="020B0502040504020204" pitchFamily="34" charset="0"/>
                <a:ea typeface="Noto Sans" panose="020B0502040504020204" pitchFamily="34" charset="0"/>
                <a:cs typeface="Noto Sans" panose="020B0502040504020204" pitchFamily="34" charset="0"/>
              </a:rPr>
              <a:t>định</a:t>
            </a:r>
            <a:r>
              <a:rPr lang="en-US" sz="3200" b="1" dirty="0">
                <a:solidFill>
                  <a:srgbClr val="242424"/>
                </a:solidFill>
                <a:latin typeface="Noto Sans" panose="020B0502040504020204" pitchFamily="34" charset="0"/>
                <a:ea typeface="Noto Sans" panose="020B0502040504020204" pitchFamily="34" charset="0"/>
                <a:cs typeface="Noto Sans" panose="020B0502040504020204" pitchFamily="34" charset="0"/>
              </a:rPr>
              <a:t> </a:t>
            </a:r>
            <a:r>
              <a:rPr lang="en-US" sz="3200" b="1" dirty="0" err="1">
                <a:solidFill>
                  <a:srgbClr val="242424"/>
                </a:solidFill>
                <a:latin typeface="Noto Sans" panose="020B0502040504020204" pitchFamily="34" charset="0"/>
                <a:ea typeface="Noto Sans" panose="020B0502040504020204" pitchFamily="34" charset="0"/>
                <a:cs typeface="Noto Sans" panose="020B0502040504020204" pitchFamily="34" charset="0"/>
              </a:rPr>
              <a:t>Ngưỡng</a:t>
            </a:r>
            <a:r>
              <a:rPr lang="en-US" sz="3200" b="1" dirty="0">
                <a:solidFill>
                  <a:srgbClr val="242424"/>
                </a:solidFill>
                <a:latin typeface="Noto Sans" panose="020B0502040504020204" pitchFamily="34" charset="0"/>
                <a:ea typeface="Noto Sans" panose="020B0502040504020204" pitchFamily="34" charset="0"/>
                <a:cs typeface="Noto Sans" panose="020B0502040504020204" pitchFamily="34" charset="0"/>
              </a:rPr>
              <a:t>:</a:t>
            </a:r>
          </a:p>
        </p:txBody>
      </p:sp>
      <p:sp>
        <p:nvSpPr>
          <p:cNvPr id="9" name="TextBox 8">
            <a:extLst>
              <a:ext uri="{FF2B5EF4-FFF2-40B4-BE49-F238E27FC236}">
                <a16:creationId xmlns:a16="http://schemas.microsoft.com/office/drawing/2014/main" id="{A576C50A-AD79-D95D-DE33-5343267129D2}"/>
              </a:ext>
            </a:extLst>
          </p:cNvPr>
          <p:cNvSpPr txBox="1"/>
          <p:nvPr/>
        </p:nvSpPr>
        <p:spPr>
          <a:xfrm>
            <a:off x="1118126" y="2465863"/>
            <a:ext cx="15036273" cy="3108543"/>
          </a:xfrm>
          <a:prstGeom prst="rect">
            <a:avLst/>
          </a:prstGeom>
          <a:noFill/>
        </p:spPr>
        <p:txBody>
          <a:bodyPr wrap="square">
            <a:spAutoFit/>
          </a:bodyPr>
          <a:lstStyle/>
          <a:p>
            <a:r>
              <a:rPr lang="vi-VN" sz="2800" dirty="0"/>
              <a:t>*Đường cong ROC* sẽ giúp Chúng</a:t>
            </a:r>
            <a:r>
              <a:rPr lang="en-US" sz="2800" dirty="0"/>
              <a:t> </a:t>
            </a:r>
            <a:r>
              <a:rPr lang="vi-VN" sz="2800" dirty="0"/>
              <a:t>ta quyết định ngưỡng nào</a:t>
            </a:r>
            <a:r>
              <a:rPr lang="en-US" sz="2800" dirty="0"/>
              <a:t> </a:t>
            </a:r>
            <a:r>
              <a:rPr lang="vi-VN" sz="2800" dirty="0"/>
              <a:t>là tốt nhất</a:t>
            </a:r>
            <a:endParaRPr lang="en-US" sz="2800" dirty="0"/>
          </a:p>
          <a:p>
            <a:r>
              <a:rPr lang="vi-VN" sz="2800" dirty="0"/>
              <a:t>-   Ngưỡng cao:    </a:t>
            </a:r>
            <a:endParaRPr lang="en-US" sz="2800" dirty="0"/>
          </a:p>
          <a:p>
            <a:r>
              <a:rPr lang="en-US" sz="2800" dirty="0"/>
              <a:t>	</a:t>
            </a:r>
            <a:r>
              <a:rPr lang="vi-VN" sz="2800" dirty="0"/>
              <a:t>-   Độ đặc hiệu cao   </a:t>
            </a:r>
            <a:endParaRPr lang="en-US" sz="2800" dirty="0"/>
          </a:p>
          <a:p>
            <a:r>
              <a:rPr lang="en-US" sz="2800" dirty="0"/>
              <a:t>	</a:t>
            </a:r>
            <a:r>
              <a:rPr lang="vi-VN" sz="2800" dirty="0"/>
              <a:t>-   Độ nhạy thấp</a:t>
            </a:r>
            <a:endParaRPr lang="en-US" sz="2800" dirty="0"/>
          </a:p>
          <a:p>
            <a:r>
              <a:rPr lang="vi-VN" sz="2800" dirty="0"/>
              <a:t>-   Ngưỡng thấp:   </a:t>
            </a:r>
            <a:endParaRPr lang="en-US" sz="2800" dirty="0"/>
          </a:p>
          <a:p>
            <a:r>
              <a:rPr lang="vi-VN" sz="2800" dirty="0"/>
              <a:t> </a:t>
            </a:r>
            <a:r>
              <a:rPr lang="en-US" sz="2800" dirty="0"/>
              <a:t>	</a:t>
            </a:r>
            <a:r>
              <a:rPr lang="vi-VN" sz="2800" dirty="0"/>
              <a:t>-   Độ đặc hiệu thấp   </a:t>
            </a:r>
            <a:endParaRPr lang="en-US" sz="2800" dirty="0"/>
          </a:p>
          <a:p>
            <a:r>
              <a:rPr lang="en-US" sz="2800" dirty="0"/>
              <a:t>	</a:t>
            </a:r>
            <a:r>
              <a:rPr lang="vi-VN" sz="2800" dirty="0"/>
              <a:t>-   Độ nhạy cao</a:t>
            </a:r>
            <a:endParaRPr lang="en-US" sz="2800" dirty="0"/>
          </a:p>
        </p:txBody>
      </p:sp>
      <p:pic>
        <p:nvPicPr>
          <p:cNvPr id="4" name="Picture 3">
            <a:extLst>
              <a:ext uri="{FF2B5EF4-FFF2-40B4-BE49-F238E27FC236}">
                <a16:creationId xmlns:a16="http://schemas.microsoft.com/office/drawing/2014/main" id="{8EA7FA1E-B595-224F-618A-D8F071818227}"/>
              </a:ext>
            </a:extLst>
          </p:cNvPr>
          <p:cNvPicPr>
            <a:picLocks noChangeAspect="1"/>
          </p:cNvPicPr>
          <p:nvPr/>
        </p:nvPicPr>
        <p:blipFill>
          <a:blip r:embed="rId4"/>
          <a:stretch>
            <a:fillRect/>
          </a:stretch>
        </p:blipFill>
        <p:spPr>
          <a:xfrm>
            <a:off x="38594" y="5697235"/>
            <a:ext cx="18279886" cy="3821360"/>
          </a:xfrm>
          <a:prstGeom prst="rect">
            <a:avLst/>
          </a:prstGeom>
        </p:spPr>
      </p:pic>
    </p:spTree>
    <p:extLst>
      <p:ext uri="{BB962C8B-B14F-4D97-AF65-F5344CB8AC3E}">
        <p14:creationId xmlns:p14="http://schemas.microsoft.com/office/powerpoint/2010/main" val="194671407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par>
                                <p:cTn id="11" presetID="10" presetClass="entr" presetSubtype="0"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500"/>
                                        <p:tgtEl>
                                          <p:spTgt spid="2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2"/>
                                        </p:tgtEl>
                                        <p:attrNameLst>
                                          <p:attrName>style.visibility</p:attrName>
                                        </p:attrNameLst>
                                      </p:cBhvr>
                                      <p:to>
                                        <p:strVal val="visible"/>
                                      </p:to>
                                    </p:set>
                                    <p:animEffect transition="in" filter="fade">
                                      <p:cBhvr>
                                        <p:cTn id="16" dur="500"/>
                                        <p:tgtEl>
                                          <p:spTgt spid="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82"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1"/>
          <p:cNvPicPr>
            <a:picLocks noChangeAspect="1"/>
          </p:cNvPicPr>
          <p:nvPr/>
        </p:nvPicPr>
        <p:blipFill>
          <a:blip r:embed="rId3"/>
          <a:srcRect/>
          <a:stretch>
            <a:fillRect/>
          </a:stretch>
        </p:blipFill>
        <p:spPr>
          <a:xfrm>
            <a:off x="6553200" y="2002070"/>
            <a:ext cx="1981524" cy="1486143"/>
          </a:xfrm>
          <a:prstGeom prst="rect">
            <a:avLst/>
          </a:prstGeom>
        </p:spPr>
      </p:pic>
      <p:pic>
        <p:nvPicPr>
          <p:cNvPr id="22" name="Picture 22"/>
          <p:cNvPicPr>
            <a:picLocks noChangeAspect="1"/>
          </p:cNvPicPr>
          <p:nvPr/>
        </p:nvPicPr>
        <p:blipFill>
          <a:blip r:embed="rId3"/>
          <a:srcRect/>
          <a:stretch>
            <a:fillRect/>
          </a:stretch>
        </p:blipFill>
        <p:spPr>
          <a:xfrm>
            <a:off x="12369274" y="2008205"/>
            <a:ext cx="1981524" cy="1486143"/>
          </a:xfrm>
          <a:prstGeom prst="rect">
            <a:avLst/>
          </a:prstGeom>
        </p:spPr>
      </p:pic>
      <p:sp>
        <p:nvSpPr>
          <p:cNvPr id="23" name="TextBox 23"/>
          <p:cNvSpPr txBox="1"/>
          <p:nvPr/>
        </p:nvSpPr>
        <p:spPr>
          <a:xfrm>
            <a:off x="-10236" y="761541"/>
            <a:ext cx="5499850" cy="743793"/>
          </a:xfrm>
          <a:prstGeom prst="rect">
            <a:avLst/>
          </a:prstGeom>
        </p:spPr>
        <p:txBody>
          <a:bodyPr wrap="square" lIns="0" tIns="0" rIns="0" bIns="0" rtlCol="0" anchor="t">
            <a:spAutoFit/>
          </a:bodyPr>
          <a:lstStyle/>
          <a:p>
            <a:pPr marL="0" lvl="0" indent="0" algn="ctr">
              <a:lnSpc>
                <a:spcPts val="5800"/>
              </a:lnSpc>
              <a:spcBef>
                <a:spcPct val="0"/>
              </a:spcBef>
            </a:pPr>
            <a:r>
              <a:rPr lang="en-US" sz="5000" b="1">
                <a:solidFill>
                  <a:srgbClr val="242424"/>
                </a:solidFill>
                <a:latin typeface="Noto Sans" panose="020B0502040504020204" pitchFamily="34" charset="0"/>
                <a:ea typeface="Noto Sans" panose="020B0502040504020204" pitchFamily="34" charset="0"/>
                <a:cs typeface="Noto Sans" panose="020B0502040504020204" pitchFamily="34" charset="0"/>
              </a:rPr>
              <a:t>2.4. </a:t>
            </a:r>
            <a:r>
              <a:rPr lang="en-US" sz="5000" b="1" dirty="0" err="1">
                <a:solidFill>
                  <a:srgbClr val="242424"/>
                </a:solidFill>
                <a:latin typeface="Noto Sans" panose="020B0502040504020204" pitchFamily="34" charset="0"/>
                <a:ea typeface="Noto Sans" panose="020B0502040504020204" pitchFamily="34" charset="0"/>
                <a:cs typeface="Noto Sans" panose="020B0502040504020204" pitchFamily="34" charset="0"/>
              </a:rPr>
              <a:t>Bài</a:t>
            </a:r>
            <a:r>
              <a:rPr lang="en-US" sz="5000" b="1" dirty="0">
                <a:solidFill>
                  <a:srgbClr val="242424"/>
                </a:solidFill>
                <a:latin typeface="Noto Sans" panose="020B0502040504020204" pitchFamily="34" charset="0"/>
                <a:ea typeface="Noto Sans" panose="020B0502040504020204" pitchFamily="34" charset="0"/>
                <a:cs typeface="Noto Sans" panose="020B0502040504020204" pitchFamily="34" charset="0"/>
              </a:rPr>
              <a:t> </a:t>
            </a:r>
            <a:r>
              <a:rPr lang="en-US" sz="5000" b="1" dirty="0" err="1">
                <a:solidFill>
                  <a:srgbClr val="242424"/>
                </a:solidFill>
                <a:latin typeface="Noto Sans" panose="020B0502040504020204" pitchFamily="34" charset="0"/>
                <a:ea typeface="Noto Sans" panose="020B0502040504020204" pitchFamily="34" charset="0"/>
                <a:cs typeface="Noto Sans" panose="020B0502040504020204" pitchFamily="34" charset="0"/>
              </a:rPr>
              <a:t>toán</a:t>
            </a:r>
            <a:endParaRPr lang="en-US" sz="5000" b="1" dirty="0">
              <a:solidFill>
                <a:srgbClr val="242424"/>
              </a:solidFill>
              <a:latin typeface="Noto Sans" panose="020B0502040504020204" pitchFamily="34" charset="0"/>
              <a:ea typeface="Noto Sans" panose="020B0502040504020204" pitchFamily="34" charset="0"/>
              <a:cs typeface="Noto Sans" panose="020B0502040504020204" pitchFamily="34" charset="0"/>
            </a:endParaRPr>
          </a:p>
        </p:txBody>
      </p:sp>
      <p:sp>
        <p:nvSpPr>
          <p:cNvPr id="82" name="TextBox 23">
            <a:extLst>
              <a:ext uri="{FF2B5EF4-FFF2-40B4-BE49-F238E27FC236}">
                <a16:creationId xmlns:a16="http://schemas.microsoft.com/office/drawing/2014/main" id="{C51693B5-C6FC-746B-5DC8-38CFE19BD179}"/>
              </a:ext>
            </a:extLst>
          </p:cNvPr>
          <p:cNvSpPr txBox="1"/>
          <p:nvPr/>
        </p:nvSpPr>
        <p:spPr>
          <a:xfrm>
            <a:off x="1401775" y="1579980"/>
            <a:ext cx="17145000" cy="663771"/>
          </a:xfrm>
          <a:prstGeom prst="rect">
            <a:avLst/>
          </a:prstGeom>
        </p:spPr>
        <p:txBody>
          <a:bodyPr wrap="square" lIns="0" tIns="0" rIns="0" bIns="0" rtlCol="0" anchor="t">
            <a:spAutoFit/>
          </a:bodyPr>
          <a:lstStyle/>
          <a:p>
            <a:pPr lvl="0">
              <a:lnSpc>
                <a:spcPts val="5800"/>
              </a:lnSpc>
              <a:spcBef>
                <a:spcPct val="0"/>
              </a:spcBef>
            </a:pPr>
            <a:r>
              <a:rPr lang="en-US" sz="3200" b="1" dirty="0">
                <a:solidFill>
                  <a:srgbClr val="242424"/>
                </a:solidFill>
                <a:latin typeface="Noto Sans" panose="020B0502040504020204" pitchFamily="34" charset="0"/>
                <a:ea typeface="Noto Sans" panose="020B0502040504020204" pitchFamily="34" charset="0"/>
                <a:cs typeface="Noto Sans" panose="020B0502040504020204" pitchFamily="34" charset="0"/>
              </a:rPr>
              <a:t>b. </a:t>
            </a:r>
            <a:r>
              <a:rPr lang="en-US" sz="3200" b="1" dirty="0" err="1">
                <a:solidFill>
                  <a:srgbClr val="242424"/>
                </a:solidFill>
                <a:latin typeface="Noto Sans" panose="020B0502040504020204" pitchFamily="34" charset="0"/>
                <a:ea typeface="Noto Sans" panose="020B0502040504020204" pitchFamily="34" charset="0"/>
                <a:cs typeface="Noto Sans" panose="020B0502040504020204" pitchFamily="34" charset="0"/>
              </a:rPr>
              <a:t>Xác</a:t>
            </a:r>
            <a:r>
              <a:rPr lang="en-US" sz="3200" b="1" dirty="0">
                <a:solidFill>
                  <a:srgbClr val="242424"/>
                </a:solidFill>
                <a:latin typeface="Noto Sans" panose="020B0502040504020204" pitchFamily="34" charset="0"/>
                <a:ea typeface="Noto Sans" panose="020B0502040504020204" pitchFamily="34" charset="0"/>
                <a:cs typeface="Noto Sans" panose="020B0502040504020204" pitchFamily="34" charset="0"/>
              </a:rPr>
              <a:t> </a:t>
            </a:r>
            <a:r>
              <a:rPr lang="en-US" sz="3200" b="1" dirty="0" err="1">
                <a:solidFill>
                  <a:srgbClr val="242424"/>
                </a:solidFill>
                <a:latin typeface="Noto Sans" panose="020B0502040504020204" pitchFamily="34" charset="0"/>
                <a:ea typeface="Noto Sans" panose="020B0502040504020204" pitchFamily="34" charset="0"/>
                <a:cs typeface="Noto Sans" panose="020B0502040504020204" pitchFamily="34" charset="0"/>
              </a:rPr>
              <a:t>định</a:t>
            </a:r>
            <a:r>
              <a:rPr lang="en-US" sz="3200" b="1" dirty="0">
                <a:solidFill>
                  <a:srgbClr val="242424"/>
                </a:solidFill>
                <a:latin typeface="Noto Sans" panose="020B0502040504020204" pitchFamily="34" charset="0"/>
                <a:ea typeface="Noto Sans" panose="020B0502040504020204" pitchFamily="34" charset="0"/>
                <a:cs typeface="Noto Sans" panose="020B0502040504020204" pitchFamily="34" charset="0"/>
              </a:rPr>
              <a:t> </a:t>
            </a:r>
            <a:r>
              <a:rPr lang="en-US" sz="3200" b="1" dirty="0" err="1">
                <a:solidFill>
                  <a:srgbClr val="242424"/>
                </a:solidFill>
                <a:latin typeface="Noto Sans" panose="020B0502040504020204" pitchFamily="34" charset="0"/>
                <a:ea typeface="Noto Sans" panose="020B0502040504020204" pitchFamily="34" charset="0"/>
                <a:cs typeface="Noto Sans" panose="020B0502040504020204" pitchFamily="34" charset="0"/>
              </a:rPr>
              <a:t>Ngưỡng</a:t>
            </a:r>
            <a:r>
              <a:rPr lang="en-US" sz="3200" b="1" dirty="0">
                <a:solidFill>
                  <a:srgbClr val="242424"/>
                </a:solidFill>
                <a:latin typeface="Noto Sans" panose="020B0502040504020204" pitchFamily="34" charset="0"/>
                <a:ea typeface="Noto Sans" panose="020B0502040504020204" pitchFamily="34" charset="0"/>
                <a:cs typeface="Noto Sans" panose="020B0502040504020204" pitchFamily="34" charset="0"/>
              </a:rPr>
              <a:t>:</a:t>
            </a:r>
          </a:p>
        </p:txBody>
      </p:sp>
      <p:pic>
        <p:nvPicPr>
          <p:cNvPr id="3" name="Picture 2">
            <a:extLst>
              <a:ext uri="{FF2B5EF4-FFF2-40B4-BE49-F238E27FC236}">
                <a16:creationId xmlns:a16="http://schemas.microsoft.com/office/drawing/2014/main" id="{01997C87-8371-9601-C269-E925AA1F8060}"/>
              </a:ext>
            </a:extLst>
          </p:cNvPr>
          <p:cNvPicPr>
            <a:picLocks noChangeAspect="1"/>
          </p:cNvPicPr>
          <p:nvPr/>
        </p:nvPicPr>
        <p:blipFill>
          <a:blip r:embed="rId4"/>
          <a:stretch>
            <a:fillRect/>
          </a:stretch>
        </p:blipFill>
        <p:spPr>
          <a:xfrm>
            <a:off x="2121001" y="2627741"/>
            <a:ext cx="14045998" cy="7452677"/>
          </a:xfrm>
          <a:prstGeom prst="rect">
            <a:avLst/>
          </a:prstGeom>
        </p:spPr>
      </p:pic>
    </p:spTree>
    <p:extLst>
      <p:ext uri="{BB962C8B-B14F-4D97-AF65-F5344CB8AC3E}">
        <p14:creationId xmlns:p14="http://schemas.microsoft.com/office/powerpoint/2010/main" val="320234802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par>
                                <p:cTn id="11" presetID="10" presetClass="entr" presetSubtype="0"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500"/>
                                        <p:tgtEl>
                                          <p:spTgt spid="2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2"/>
                                        </p:tgtEl>
                                        <p:attrNameLst>
                                          <p:attrName>style.visibility</p:attrName>
                                        </p:attrNameLst>
                                      </p:cBhvr>
                                      <p:to>
                                        <p:strVal val="visible"/>
                                      </p:to>
                                    </p:set>
                                    <p:animEffect transition="in" filter="fade">
                                      <p:cBhvr>
                                        <p:cTn id="16" dur="500"/>
                                        <p:tgtEl>
                                          <p:spTgt spid="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82"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1"/>
          <p:cNvPicPr>
            <a:picLocks noChangeAspect="1"/>
          </p:cNvPicPr>
          <p:nvPr/>
        </p:nvPicPr>
        <p:blipFill>
          <a:blip r:embed="rId2"/>
          <a:srcRect/>
          <a:stretch>
            <a:fillRect/>
          </a:stretch>
        </p:blipFill>
        <p:spPr>
          <a:xfrm>
            <a:off x="6553200" y="2002070"/>
            <a:ext cx="1981524" cy="1486143"/>
          </a:xfrm>
          <a:prstGeom prst="rect">
            <a:avLst/>
          </a:prstGeom>
        </p:spPr>
      </p:pic>
      <p:pic>
        <p:nvPicPr>
          <p:cNvPr id="22" name="Picture 22"/>
          <p:cNvPicPr>
            <a:picLocks noChangeAspect="1"/>
          </p:cNvPicPr>
          <p:nvPr/>
        </p:nvPicPr>
        <p:blipFill>
          <a:blip r:embed="rId2"/>
          <a:srcRect/>
          <a:stretch>
            <a:fillRect/>
          </a:stretch>
        </p:blipFill>
        <p:spPr>
          <a:xfrm>
            <a:off x="12369274" y="2008205"/>
            <a:ext cx="1981524" cy="1486143"/>
          </a:xfrm>
          <a:prstGeom prst="rect">
            <a:avLst/>
          </a:prstGeom>
        </p:spPr>
      </p:pic>
      <p:sp>
        <p:nvSpPr>
          <p:cNvPr id="23" name="TextBox 23"/>
          <p:cNvSpPr txBox="1"/>
          <p:nvPr/>
        </p:nvSpPr>
        <p:spPr>
          <a:xfrm>
            <a:off x="-326175" y="342900"/>
            <a:ext cx="5499850" cy="743793"/>
          </a:xfrm>
          <a:prstGeom prst="rect">
            <a:avLst/>
          </a:prstGeom>
        </p:spPr>
        <p:txBody>
          <a:bodyPr wrap="square" lIns="0" tIns="0" rIns="0" bIns="0" rtlCol="0" anchor="t">
            <a:spAutoFit/>
          </a:bodyPr>
          <a:lstStyle/>
          <a:p>
            <a:pPr marL="0" lvl="0" indent="0" algn="ctr">
              <a:lnSpc>
                <a:spcPts val="5800"/>
              </a:lnSpc>
              <a:spcBef>
                <a:spcPct val="0"/>
              </a:spcBef>
            </a:pPr>
            <a:r>
              <a:rPr lang="en-US" sz="5000" b="1">
                <a:solidFill>
                  <a:srgbClr val="242424"/>
                </a:solidFill>
                <a:latin typeface="Noto Sans" panose="020B0502040504020204" pitchFamily="34" charset="0"/>
                <a:ea typeface="Noto Sans" panose="020B0502040504020204" pitchFamily="34" charset="0"/>
                <a:cs typeface="Noto Sans" panose="020B0502040504020204" pitchFamily="34" charset="0"/>
              </a:rPr>
              <a:t>2.4. Bài toán</a:t>
            </a:r>
            <a:endParaRPr lang="en-US" sz="5000" b="1" dirty="0">
              <a:solidFill>
                <a:srgbClr val="242424"/>
              </a:solidFill>
              <a:latin typeface="Noto Sans" panose="020B0502040504020204" pitchFamily="34" charset="0"/>
              <a:ea typeface="Noto Sans" panose="020B0502040504020204" pitchFamily="34" charset="0"/>
              <a:cs typeface="Noto Sans" panose="020B0502040504020204" pitchFamily="34" charset="0"/>
            </a:endParaRPr>
          </a:p>
        </p:txBody>
      </p:sp>
      <p:sp>
        <p:nvSpPr>
          <p:cNvPr id="82" name="TextBox 23">
            <a:extLst>
              <a:ext uri="{FF2B5EF4-FFF2-40B4-BE49-F238E27FC236}">
                <a16:creationId xmlns:a16="http://schemas.microsoft.com/office/drawing/2014/main" id="{C51693B5-C6FC-746B-5DC8-38CFE19BD179}"/>
              </a:ext>
            </a:extLst>
          </p:cNvPr>
          <p:cNvSpPr txBox="1"/>
          <p:nvPr/>
        </p:nvSpPr>
        <p:spPr>
          <a:xfrm>
            <a:off x="1125940" y="1262105"/>
            <a:ext cx="17145000" cy="1407565"/>
          </a:xfrm>
          <a:prstGeom prst="rect">
            <a:avLst/>
          </a:prstGeom>
        </p:spPr>
        <p:txBody>
          <a:bodyPr wrap="square" lIns="0" tIns="0" rIns="0" bIns="0" rtlCol="0" anchor="t">
            <a:spAutoFit/>
          </a:bodyPr>
          <a:lstStyle/>
          <a:p>
            <a:pPr lvl="0">
              <a:lnSpc>
                <a:spcPts val="5800"/>
              </a:lnSpc>
              <a:spcBef>
                <a:spcPct val="0"/>
              </a:spcBef>
            </a:pPr>
            <a:r>
              <a:rPr lang="en-US" sz="3200" b="1">
                <a:solidFill>
                  <a:srgbClr val="242424"/>
                </a:solidFill>
                <a:latin typeface="Noto Sans" panose="020B0502040504020204" pitchFamily="34" charset="0"/>
                <a:ea typeface="Noto Sans" panose="020B0502040504020204" pitchFamily="34" charset="0"/>
                <a:cs typeface="Noto Sans" panose="020B0502040504020204" pitchFamily="34" charset="0"/>
              </a:rPr>
              <a:t>2.4.3. M</a:t>
            </a:r>
            <a:r>
              <a:rPr lang="vi-VN" sz="3200" b="1" dirty="0">
                <a:solidFill>
                  <a:srgbClr val="242424"/>
                </a:solidFill>
                <a:latin typeface="Noto Sans" panose="020B0502040504020204" pitchFamily="34" charset="0"/>
                <a:ea typeface="Noto Sans" panose="020B0502040504020204" pitchFamily="34" charset="0"/>
                <a:cs typeface="Noto Sans" panose="020B0502040504020204" pitchFamily="34" charset="0"/>
              </a:rPr>
              <a:t>ô hình để dự đoán Status(Dead or Alive) dựa trên Age,</a:t>
            </a:r>
            <a:r>
              <a:rPr lang="en-US" sz="3200" b="1" dirty="0">
                <a:solidFill>
                  <a:srgbClr val="242424"/>
                </a:solidFill>
                <a:latin typeface="Noto Sans" panose="020B0502040504020204" pitchFamily="34" charset="0"/>
                <a:ea typeface="Noto Sans" panose="020B0502040504020204" pitchFamily="34" charset="0"/>
                <a:cs typeface="Noto Sans" panose="020B0502040504020204" pitchFamily="34" charset="0"/>
              </a:rPr>
              <a:t> </a:t>
            </a:r>
            <a:r>
              <a:rPr lang="vi-VN" sz="3200" b="1" dirty="0">
                <a:solidFill>
                  <a:srgbClr val="242424"/>
                </a:solidFill>
                <a:latin typeface="Noto Sans" panose="020B0502040504020204" pitchFamily="34" charset="0"/>
                <a:ea typeface="Noto Sans" panose="020B0502040504020204" pitchFamily="34" charset="0"/>
                <a:cs typeface="Noto Sans" panose="020B0502040504020204" pitchFamily="34" charset="0"/>
              </a:rPr>
              <a:t>Estrogen.Status, X6th.Stage, Survival.Months sử dụng desicion tree.</a:t>
            </a:r>
            <a:endParaRPr lang="en-US" sz="3200" b="1" dirty="0">
              <a:solidFill>
                <a:srgbClr val="242424"/>
              </a:solidFill>
              <a:latin typeface="Noto Sans" panose="020B0502040504020204" pitchFamily="34" charset="0"/>
              <a:ea typeface="Noto Sans" panose="020B0502040504020204" pitchFamily="34" charset="0"/>
              <a:cs typeface="Noto Sans" panose="020B0502040504020204" pitchFamily="34" charset="0"/>
            </a:endParaRPr>
          </a:p>
        </p:txBody>
      </p:sp>
      <p:sp>
        <p:nvSpPr>
          <p:cNvPr id="3" name="TextBox 2">
            <a:extLst>
              <a:ext uri="{FF2B5EF4-FFF2-40B4-BE49-F238E27FC236}">
                <a16:creationId xmlns:a16="http://schemas.microsoft.com/office/drawing/2014/main" id="{08CF25C0-C449-F4AB-F052-3CFB35B6EB7F}"/>
              </a:ext>
            </a:extLst>
          </p:cNvPr>
          <p:cNvSpPr txBox="1"/>
          <p:nvPr/>
        </p:nvSpPr>
        <p:spPr>
          <a:xfrm>
            <a:off x="1371924" y="3497886"/>
            <a:ext cx="14706276" cy="1815882"/>
          </a:xfrm>
          <a:prstGeom prst="rect">
            <a:avLst/>
          </a:prstGeom>
          <a:noFill/>
        </p:spPr>
        <p:txBody>
          <a:bodyPr wrap="square">
            <a:spAutoFit/>
          </a:bodyPr>
          <a:lstStyle/>
          <a:p>
            <a:r>
              <a:rPr lang="en-US" sz="2800" b="0" i="0" dirty="0" err="1">
                <a:solidFill>
                  <a:srgbClr val="666666"/>
                </a:solidFill>
                <a:effectLst/>
                <a:latin typeface="ArialMT"/>
              </a:rPr>
              <a:t>Đầ</a:t>
            </a:r>
            <a:r>
              <a:rPr lang="en-US" sz="2800" b="0" i="0" dirty="0" err="1">
                <a:solidFill>
                  <a:srgbClr val="666666"/>
                </a:solidFill>
                <a:effectLst/>
                <a:latin typeface="OpenSans"/>
              </a:rPr>
              <a:t>u</a:t>
            </a:r>
            <a:r>
              <a:rPr lang="en-US" sz="2800" b="0" i="0" dirty="0">
                <a:solidFill>
                  <a:srgbClr val="666666"/>
                </a:solidFill>
                <a:effectLst/>
                <a:latin typeface="OpenSans"/>
              </a:rPr>
              <a:t> </a:t>
            </a:r>
            <a:r>
              <a:rPr lang="en-US" sz="2800" b="0" i="0" dirty="0" err="1">
                <a:solidFill>
                  <a:srgbClr val="666666"/>
                </a:solidFill>
                <a:effectLst/>
                <a:latin typeface="OpenSans"/>
              </a:rPr>
              <a:t>vào</a:t>
            </a:r>
            <a:r>
              <a:rPr lang="en-US" sz="2800" b="0" i="0" dirty="0">
                <a:solidFill>
                  <a:srgbClr val="666666"/>
                </a:solidFill>
                <a:effectLst/>
                <a:latin typeface="OpenSans"/>
              </a:rPr>
              <a:t> </a:t>
            </a:r>
            <a:r>
              <a:rPr lang="en-US" sz="2800" b="0" i="0" dirty="0" err="1">
                <a:solidFill>
                  <a:srgbClr val="666666"/>
                </a:solidFill>
                <a:effectLst/>
                <a:latin typeface="OpenSans"/>
              </a:rPr>
              <a:t>là</a:t>
            </a:r>
            <a:r>
              <a:rPr lang="en-US" sz="2800" b="0" i="0" dirty="0">
                <a:solidFill>
                  <a:srgbClr val="666666"/>
                </a:solidFill>
                <a:effectLst/>
                <a:latin typeface="OpenSans"/>
              </a:rPr>
              <a:t> </a:t>
            </a:r>
            <a:r>
              <a:rPr lang="en-US" sz="2800" b="0" i="0" dirty="0" err="1">
                <a:solidFill>
                  <a:srgbClr val="666666"/>
                </a:solidFill>
                <a:effectLst/>
                <a:latin typeface="OpenSans"/>
              </a:rPr>
              <a:t>t</a:t>
            </a:r>
            <a:r>
              <a:rPr lang="en-US" sz="2800" b="0" i="0" dirty="0" err="1">
                <a:solidFill>
                  <a:srgbClr val="666666"/>
                </a:solidFill>
                <a:effectLst/>
                <a:latin typeface="ArialMT"/>
              </a:rPr>
              <a:t>ậ</a:t>
            </a:r>
            <a:r>
              <a:rPr lang="en-US" sz="2800" b="0" i="0" dirty="0" err="1">
                <a:solidFill>
                  <a:srgbClr val="666666"/>
                </a:solidFill>
                <a:effectLst/>
                <a:latin typeface="OpenSans"/>
              </a:rPr>
              <a:t>p</a:t>
            </a:r>
            <a:r>
              <a:rPr lang="en-US" sz="2800" b="0" i="0" dirty="0">
                <a:solidFill>
                  <a:srgbClr val="666666"/>
                </a:solidFill>
                <a:effectLst/>
                <a:latin typeface="OpenSans"/>
              </a:rPr>
              <a:t> </a:t>
            </a:r>
            <a:r>
              <a:rPr lang="en-US" sz="2800" b="0" i="0" dirty="0" err="1">
                <a:solidFill>
                  <a:srgbClr val="666666"/>
                </a:solidFill>
                <a:effectLst/>
                <a:latin typeface="OpenSans"/>
              </a:rPr>
              <a:t>d</a:t>
            </a:r>
            <a:r>
              <a:rPr lang="en-US" sz="2800" b="0" i="0" dirty="0" err="1">
                <a:solidFill>
                  <a:srgbClr val="666666"/>
                </a:solidFill>
                <a:effectLst/>
                <a:latin typeface="ArialMT"/>
              </a:rPr>
              <a:t>ữ</a:t>
            </a:r>
            <a:r>
              <a:rPr lang="en-US" sz="2800" b="0" i="0" dirty="0">
                <a:solidFill>
                  <a:srgbClr val="666666"/>
                </a:solidFill>
                <a:effectLst/>
                <a:latin typeface="ArialMT"/>
              </a:rPr>
              <a:t> </a:t>
            </a:r>
            <a:r>
              <a:rPr lang="en-US" sz="2800" b="0" i="0" dirty="0" err="1">
                <a:solidFill>
                  <a:srgbClr val="666666"/>
                </a:solidFill>
                <a:effectLst/>
                <a:latin typeface="OpenSans"/>
              </a:rPr>
              <a:t>li</a:t>
            </a:r>
            <a:r>
              <a:rPr lang="en-US" sz="2800" b="0" i="0" dirty="0" err="1">
                <a:solidFill>
                  <a:srgbClr val="666666"/>
                </a:solidFill>
                <a:effectLst/>
                <a:latin typeface="ArialMT"/>
              </a:rPr>
              <a:t>ệ</a:t>
            </a:r>
            <a:r>
              <a:rPr lang="en-US" sz="2800" b="0" i="0" dirty="0" err="1">
                <a:solidFill>
                  <a:srgbClr val="666666"/>
                </a:solidFill>
                <a:effectLst/>
                <a:latin typeface="OpenSans"/>
              </a:rPr>
              <a:t>u</a:t>
            </a:r>
            <a:r>
              <a:rPr lang="en-US" sz="2800" b="0" i="0" dirty="0">
                <a:solidFill>
                  <a:srgbClr val="666666"/>
                </a:solidFill>
                <a:effectLst/>
                <a:latin typeface="OpenSans"/>
              </a:rPr>
              <a:t> train </a:t>
            </a:r>
            <a:r>
              <a:rPr lang="en-US" sz="2800" b="0" i="0" dirty="0" err="1">
                <a:solidFill>
                  <a:srgbClr val="666666"/>
                </a:solidFill>
                <a:effectLst/>
                <a:latin typeface="OpenSans"/>
              </a:rPr>
              <a:t>v</a:t>
            </a:r>
            <a:r>
              <a:rPr lang="en-US" sz="2800" b="0" i="0" dirty="0" err="1">
                <a:solidFill>
                  <a:srgbClr val="666666"/>
                </a:solidFill>
                <a:effectLst/>
                <a:latin typeface="ArialMT"/>
              </a:rPr>
              <a:t>ớ</a:t>
            </a:r>
            <a:r>
              <a:rPr lang="en-US" sz="2800" b="0" i="0" dirty="0" err="1">
                <a:solidFill>
                  <a:srgbClr val="666666"/>
                </a:solidFill>
                <a:effectLst/>
                <a:latin typeface="OpenSans"/>
              </a:rPr>
              <a:t>i</a:t>
            </a:r>
            <a:r>
              <a:rPr lang="en-US" sz="2800" b="0" i="0" dirty="0">
                <a:solidFill>
                  <a:srgbClr val="666666"/>
                </a:solidFill>
                <a:effectLst/>
                <a:latin typeface="OpenSans"/>
              </a:rPr>
              <a:t> </a:t>
            </a:r>
            <a:r>
              <a:rPr lang="en-US" sz="2800" b="0" i="0" dirty="0" err="1">
                <a:solidFill>
                  <a:srgbClr val="666666"/>
                </a:solidFill>
                <a:effectLst/>
                <a:latin typeface="OpenSans"/>
              </a:rPr>
              <a:t>các</a:t>
            </a:r>
            <a:r>
              <a:rPr lang="en-US" sz="2800" b="0" i="0" dirty="0">
                <a:solidFill>
                  <a:srgbClr val="666666"/>
                </a:solidFill>
                <a:effectLst/>
                <a:latin typeface="OpenSans"/>
              </a:rPr>
              <a:t> </a:t>
            </a:r>
            <a:r>
              <a:rPr lang="en-US" sz="2800" b="0" i="0" dirty="0" err="1">
                <a:solidFill>
                  <a:srgbClr val="666666"/>
                </a:solidFill>
                <a:effectLst/>
                <a:latin typeface="OpenSans"/>
              </a:rPr>
              <a:t>thu</a:t>
            </a:r>
            <a:r>
              <a:rPr lang="en-US" sz="2800" b="0" i="0" dirty="0" err="1">
                <a:solidFill>
                  <a:srgbClr val="666666"/>
                </a:solidFill>
                <a:effectLst/>
                <a:latin typeface="ArialMT"/>
              </a:rPr>
              <a:t>ộ</a:t>
            </a:r>
            <a:r>
              <a:rPr lang="en-US" sz="2800" b="0" i="0" dirty="0" err="1">
                <a:solidFill>
                  <a:srgbClr val="666666"/>
                </a:solidFill>
                <a:effectLst/>
                <a:latin typeface="OpenSans"/>
              </a:rPr>
              <a:t>c</a:t>
            </a:r>
            <a:r>
              <a:rPr lang="en-US" sz="2800" b="0" i="0" dirty="0">
                <a:solidFill>
                  <a:srgbClr val="666666"/>
                </a:solidFill>
                <a:effectLst/>
                <a:latin typeface="OpenSans"/>
              </a:rPr>
              <a:t> </a:t>
            </a:r>
            <a:r>
              <a:rPr lang="en-US" sz="2800" b="0" i="0" dirty="0" err="1">
                <a:solidFill>
                  <a:srgbClr val="666666"/>
                </a:solidFill>
                <a:effectLst/>
                <a:latin typeface="OpenSans"/>
              </a:rPr>
              <a:t>tính</a:t>
            </a:r>
            <a:r>
              <a:rPr lang="en-US" sz="2800" b="0" i="0" dirty="0">
                <a:solidFill>
                  <a:srgbClr val="666666"/>
                </a:solidFill>
                <a:effectLst/>
                <a:latin typeface="OpenSans"/>
              </a:rPr>
              <a:t> Age, </a:t>
            </a:r>
            <a:r>
              <a:rPr lang="en-US" sz="2800" b="0" i="0" dirty="0" err="1">
                <a:solidFill>
                  <a:srgbClr val="666666"/>
                </a:solidFill>
                <a:effectLst/>
                <a:latin typeface="OpenSans"/>
              </a:rPr>
              <a:t>Estrogen.Status</a:t>
            </a:r>
            <a:r>
              <a:rPr lang="en-US" sz="2800" b="0" i="0" dirty="0">
                <a:solidFill>
                  <a:srgbClr val="666666"/>
                </a:solidFill>
                <a:effectLst/>
                <a:latin typeface="OpenSans"/>
              </a:rPr>
              <a:t>, X6th.Stage, </a:t>
            </a:r>
            <a:r>
              <a:rPr lang="en-US" sz="2800" b="0" i="0" dirty="0" err="1">
                <a:solidFill>
                  <a:srgbClr val="666666"/>
                </a:solidFill>
                <a:effectLst/>
                <a:latin typeface="OpenSans"/>
              </a:rPr>
              <a:t>Survival.Months</a:t>
            </a:r>
            <a:r>
              <a:rPr lang="en-US" sz="2800" b="0" i="0" dirty="0">
                <a:solidFill>
                  <a:srgbClr val="666666"/>
                </a:solidFill>
                <a:effectLst/>
                <a:latin typeface="OpenSans"/>
              </a:rPr>
              <a:t>,</a:t>
            </a:r>
            <a:br>
              <a:rPr lang="en-US" sz="2800" b="0" i="0" dirty="0">
                <a:solidFill>
                  <a:srgbClr val="666666"/>
                </a:solidFill>
                <a:effectLst/>
                <a:latin typeface="OpenSans"/>
              </a:rPr>
            </a:br>
            <a:r>
              <a:rPr lang="en-US" sz="2800" b="0" i="0" dirty="0">
                <a:solidFill>
                  <a:srgbClr val="666666"/>
                </a:solidFill>
                <a:effectLst/>
                <a:latin typeface="OpenSans"/>
              </a:rPr>
              <a:t>Status </a:t>
            </a:r>
            <a:r>
              <a:rPr lang="en-US" sz="2800" b="0" i="0" dirty="0" err="1">
                <a:solidFill>
                  <a:srgbClr val="666666"/>
                </a:solidFill>
                <a:effectLst/>
                <a:latin typeface="ArialMT"/>
              </a:rPr>
              <a:t>để</a:t>
            </a:r>
            <a:r>
              <a:rPr lang="en-US" sz="2800" b="0" i="0" dirty="0">
                <a:solidFill>
                  <a:srgbClr val="666666"/>
                </a:solidFill>
                <a:effectLst/>
                <a:latin typeface="ArialMT"/>
              </a:rPr>
              <a:t> </a:t>
            </a:r>
            <a:r>
              <a:rPr lang="en-US" sz="2800" b="0" i="0" dirty="0" err="1">
                <a:solidFill>
                  <a:srgbClr val="666666"/>
                </a:solidFill>
                <a:effectLst/>
                <a:latin typeface="OpenSans"/>
              </a:rPr>
              <a:t>ti</a:t>
            </a:r>
            <a:r>
              <a:rPr lang="en-US" sz="2800" b="0" i="0" dirty="0" err="1">
                <a:solidFill>
                  <a:srgbClr val="666666"/>
                </a:solidFill>
                <a:effectLst/>
                <a:latin typeface="ArialMT"/>
              </a:rPr>
              <a:t>ế</a:t>
            </a:r>
            <a:r>
              <a:rPr lang="en-US" sz="2800" b="0" i="0" dirty="0" err="1">
                <a:solidFill>
                  <a:srgbClr val="666666"/>
                </a:solidFill>
                <a:effectLst/>
                <a:latin typeface="OpenSans"/>
              </a:rPr>
              <a:t>n</a:t>
            </a:r>
            <a:r>
              <a:rPr lang="en-US" sz="2800" b="0" i="0" dirty="0">
                <a:solidFill>
                  <a:srgbClr val="666666"/>
                </a:solidFill>
                <a:effectLst/>
                <a:latin typeface="OpenSans"/>
              </a:rPr>
              <a:t> </a:t>
            </a:r>
            <a:r>
              <a:rPr lang="en-US" sz="2800" b="0" i="0" dirty="0" err="1">
                <a:solidFill>
                  <a:srgbClr val="666666"/>
                </a:solidFill>
                <a:effectLst/>
                <a:latin typeface="OpenSans"/>
              </a:rPr>
              <a:t>hành</a:t>
            </a:r>
            <a:r>
              <a:rPr lang="en-US" sz="2800" b="0" i="0" dirty="0">
                <a:solidFill>
                  <a:srgbClr val="666666"/>
                </a:solidFill>
                <a:effectLst/>
                <a:latin typeface="OpenSans"/>
              </a:rPr>
              <a:t> train, </a:t>
            </a:r>
            <a:r>
              <a:rPr lang="en-US" sz="2800" b="0" i="0" dirty="0" err="1">
                <a:solidFill>
                  <a:srgbClr val="666666"/>
                </a:solidFill>
                <a:effectLst/>
                <a:latin typeface="OpenSans"/>
              </a:rPr>
              <a:t>và</a:t>
            </a:r>
            <a:r>
              <a:rPr lang="en-US" sz="2800" b="0" i="0" dirty="0">
                <a:solidFill>
                  <a:srgbClr val="666666"/>
                </a:solidFill>
                <a:effectLst/>
                <a:latin typeface="OpenSans"/>
              </a:rPr>
              <a:t> </a:t>
            </a:r>
            <a:r>
              <a:rPr lang="en-US" sz="2800" b="0" i="0" dirty="0" err="1">
                <a:solidFill>
                  <a:srgbClr val="666666"/>
                </a:solidFill>
                <a:effectLst/>
                <a:latin typeface="OpenSans"/>
              </a:rPr>
              <a:t>t</a:t>
            </a:r>
            <a:r>
              <a:rPr lang="en-US" sz="2800" b="0" i="0" dirty="0" err="1">
                <a:solidFill>
                  <a:srgbClr val="666666"/>
                </a:solidFill>
                <a:effectLst/>
                <a:latin typeface="ArialMT"/>
              </a:rPr>
              <a:t>ậ</a:t>
            </a:r>
            <a:r>
              <a:rPr lang="en-US" sz="2800" b="0" i="0" dirty="0" err="1">
                <a:solidFill>
                  <a:srgbClr val="666666"/>
                </a:solidFill>
                <a:effectLst/>
                <a:latin typeface="OpenSans"/>
              </a:rPr>
              <a:t>p</a:t>
            </a:r>
            <a:r>
              <a:rPr lang="en-US" sz="2800" b="0" i="0" dirty="0">
                <a:solidFill>
                  <a:srgbClr val="666666"/>
                </a:solidFill>
                <a:effectLst/>
                <a:latin typeface="OpenSans"/>
              </a:rPr>
              <a:t> </a:t>
            </a:r>
            <a:r>
              <a:rPr lang="en-US" sz="2800" b="0" i="0" dirty="0" err="1">
                <a:solidFill>
                  <a:srgbClr val="666666"/>
                </a:solidFill>
                <a:effectLst/>
                <a:latin typeface="OpenSans"/>
              </a:rPr>
              <a:t>d</a:t>
            </a:r>
            <a:r>
              <a:rPr lang="en-US" sz="2800" b="0" i="0" dirty="0" err="1">
                <a:solidFill>
                  <a:srgbClr val="666666"/>
                </a:solidFill>
                <a:effectLst/>
                <a:latin typeface="ArialMT"/>
              </a:rPr>
              <a:t>ữ</a:t>
            </a:r>
            <a:r>
              <a:rPr lang="en-US" sz="2800" b="0" i="0" dirty="0">
                <a:solidFill>
                  <a:srgbClr val="666666"/>
                </a:solidFill>
                <a:effectLst/>
                <a:latin typeface="ArialMT"/>
              </a:rPr>
              <a:t> </a:t>
            </a:r>
            <a:r>
              <a:rPr lang="en-US" sz="2800" b="0" i="0" dirty="0" err="1">
                <a:solidFill>
                  <a:srgbClr val="666666"/>
                </a:solidFill>
                <a:effectLst/>
                <a:latin typeface="OpenSans"/>
              </a:rPr>
              <a:t>li</a:t>
            </a:r>
            <a:r>
              <a:rPr lang="en-US" sz="2800" b="0" i="0" dirty="0" err="1">
                <a:solidFill>
                  <a:srgbClr val="666666"/>
                </a:solidFill>
                <a:effectLst/>
                <a:latin typeface="ArialMT"/>
              </a:rPr>
              <a:t>ệ</a:t>
            </a:r>
            <a:r>
              <a:rPr lang="en-US" sz="2800" b="0" i="0" dirty="0" err="1">
                <a:solidFill>
                  <a:srgbClr val="666666"/>
                </a:solidFill>
                <a:effectLst/>
                <a:latin typeface="OpenSans"/>
              </a:rPr>
              <a:t>u</a:t>
            </a:r>
            <a:r>
              <a:rPr lang="en-US" sz="2800" b="0" i="0" dirty="0">
                <a:solidFill>
                  <a:srgbClr val="666666"/>
                </a:solidFill>
                <a:effectLst/>
                <a:latin typeface="OpenSans"/>
              </a:rPr>
              <a:t> test </a:t>
            </a:r>
            <a:r>
              <a:rPr lang="en-US" sz="2800" b="0" i="0" dirty="0" err="1">
                <a:solidFill>
                  <a:srgbClr val="666666"/>
                </a:solidFill>
                <a:effectLst/>
                <a:latin typeface="ArialMT"/>
              </a:rPr>
              <a:t>để</a:t>
            </a:r>
            <a:r>
              <a:rPr lang="en-US" sz="2800" b="0" i="0" dirty="0">
                <a:solidFill>
                  <a:srgbClr val="666666"/>
                </a:solidFill>
                <a:effectLst/>
                <a:latin typeface="ArialMT"/>
              </a:rPr>
              <a:t> </a:t>
            </a:r>
            <a:r>
              <a:rPr lang="en-US" sz="2800" b="0" i="0" dirty="0" err="1">
                <a:solidFill>
                  <a:srgbClr val="666666"/>
                </a:solidFill>
                <a:effectLst/>
                <a:latin typeface="OpenSans"/>
              </a:rPr>
              <a:t>d</a:t>
            </a:r>
            <a:r>
              <a:rPr lang="en-US" sz="2800" b="0" i="0" dirty="0" err="1">
                <a:solidFill>
                  <a:srgbClr val="666666"/>
                </a:solidFill>
                <a:effectLst/>
                <a:latin typeface="ArialMT"/>
              </a:rPr>
              <a:t>ự</a:t>
            </a:r>
            <a:r>
              <a:rPr lang="en-US" sz="2800" b="0" i="0" dirty="0">
                <a:solidFill>
                  <a:srgbClr val="666666"/>
                </a:solidFill>
                <a:effectLst/>
                <a:latin typeface="ArialMT"/>
              </a:rPr>
              <a:t> </a:t>
            </a:r>
            <a:r>
              <a:rPr lang="en-US" sz="2800" b="0" i="0" dirty="0" err="1">
                <a:solidFill>
                  <a:srgbClr val="666666"/>
                </a:solidFill>
                <a:effectLst/>
                <a:latin typeface="ArialMT"/>
              </a:rPr>
              <a:t>đ</a:t>
            </a:r>
            <a:r>
              <a:rPr lang="en-US" sz="2800" b="0" i="0" dirty="0" err="1">
                <a:solidFill>
                  <a:srgbClr val="666666"/>
                </a:solidFill>
                <a:effectLst/>
                <a:latin typeface="OpenSans"/>
              </a:rPr>
              <a:t>oán</a:t>
            </a:r>
            <a:br>
              <a:rPr lang="en-US" sz="2800" b="0" i="0" dirty="0">
                <a:solidFill>
                  <a:srgbClr val="666666"/>
                </a:solidFill>
                <a:effectLst/>
                <a:latin typeface="OpenSans"/>
              </a:rPr>
            </a:br>
            <a:br>
              <a:rPr lang="en-US" sz="2800" b="0" i="0" dirty="0">
                <a:solidFill>
                  <a:srgbClr val="666666"/>
                </a:solidFill>
                <a:effectLst/>
                <a:latin typeface="OpenSans"/>
              </a:rPr>
            </a:br>
            <a:endParaRPr lang="en-US" sz="2800" dirty="0"/>
          </a:p>
        </p:txBody>
      </p:sp>
      <p:pic>
        <p:nvPicPr>
          <p:cNvPr id="5" name="Picture 4">
            <a:extLst>
              <a:ext uri="{FF2B5EF4-FFF2-40B4-BE49-F238E27FC236}">
                <a16:creationId xmlns:a16="http://schemas.microsoft.com/office/drawing/2014/main" id="{FA525438-FE0B-5CE8-8A74-DD0D191FC74D}"/>
              </a:ext>
            </a:extLst>
          </p:cNvPr>
          <p:cNvPicPr>
            <a:picLocks noChangeAspect="1"/>
          </p:cNvPicPr>
          <p:nvPr/>
        </p:nvPicPr>
        <p:blipFill>
          <a:blip r:embed="rId3"/>
          <a:stretch>
            <a:fillRect/>
          </a:stretch>
        </p:blipFill>
        <p:spPr>
          <a:xfrm>
            <a:off x="1403316" y="4704645"/>
            <a:ext cx="14293884" cy="5109059"/>
          </a:xfrm>
          <a:prstGeom prst="rect">
            <a:avLst/>
          </a:prstGeom>
          <a:ln>
            <a:solidFill>
              <a:schemeClr val="tx1"/>
            </a:solidFill>
          </a:ln>
        </p:spPr>
      </p:pic>
    </p:spTree>
    <p:extLst>
      <p:ext uri="{BB962C8B-B14F-4D97-AF65-F5344CB8AC3E}">
        <p14:creationId xmlns:p14="http://schemas.microsoft.com/office/powerpoint/2010/main" val="193599660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par>
                                <p:cTn id="11" presetID="10" presetClass="entr" presetSubtype="0"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500"/>
                                        <p:tgtEl>
                                          <p:spTgt spid="2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2"/>
                                        </p:tgtEl>
                                        <p:attrNameLst>
                                          <p:attrName>style.visibility</p:attrName>
                                        </p:attrNameLst>
                                      </p:cBhvr>
                                      <p:to>
                                        <p:strVal val="visible"/>
                                      </p:to>
                                    </p:set>
                                    <p:animEffect transition="in" filter="fade">
                                      <p:cBhvr>
                                        <p:cTn id="16" dur="500"/>
                                        <p:tgtEl>
                                          <p:spTgt spid="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8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DEB979E1-9829-F311-FD8D-3CE597AFA192}"/>
              </a:ext>
            </a:extLst>
          </p:cNvPr>
          <p:cNvSpPr>
            <a:spLocks noGrp="1" noRot="1" noMove="1" noResize="1" noEditPoints="1" noAdjustHandles="1" noChangeArrowheads="1" noChangeShapeType="1"/>
          </p:cNvSpPr>
          <p:nvPr/>
        </p:nvSpPr>
        <p:spPr>
          <a:xfrm>
            <a:off x="-381000" y="-266701"/>
            <a:ext cx="19286702" cy="1083524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grpSp>
        <p:nvGrpSpPr>
          <p:cNvPr id="5" name="Group 5"/>
          <p:cNvGrpSpPr/>
          <p:nvPr/>
        </p:nvGrpSpPr>
        <p:grpSpPr>
          <a:xfrm rot="2700000">
            <a:off x="8088697" y="229912"/>
            <a:ext cx="9621592" cy="9621592"/>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2A0E1"/>
            </a:solidFill>
          </p:spPr>
          <p:txBody>
            <a:bodyPr/>
            <a:lstStyle/>
            <a:p>
              <a:endParaRPr lang="en-US"/>
            </a:p>
          </p:txBody>
        </p:sp>
        <p:sp>
          <p:nvSpPr>
            <p:cNvPr id="7" name="TextBox 7"/>
            <p:cNvSpPr txBox="1"/>
            <p:nvPr/>
          </p:nvSpPr>
          <p:spPr>
            <a:xfrm>
              <a:off x="76200" y="19050"/>
              <a:ext cx="660400" cy="717550"/>
            </a:xfrm>
            <a:prstGeom prst="rect">
              <a:avLst/>
            </a:prstGeom>
          </p:spPr>
          <p:txBody>
            <a:bodyPr lIns="50800" tIns="50800" rIns="50800" bIns="50800" rtlCol="0" anchor="ctr"/>
            <a:lstStyle/>
            <a:p>
              <a:pPr algn="ctr">
                <a:lnSpc>
                  <a:spcPts val="3220"/>
                </a:lnSpc>
              </a:pPr>
              <a:endParaRPr/>
            </a:p>
          </p:txBody>
        </p:sp>
      </p:grpSp>
      <p:grpSp>
        <p:nvGrpSpPr>
          <p:cNvPr id="11" name="Group 11"/>
          <p:cNvGrpSpPr/>
          <p:nvPr/>
        </p:nvGrpSpPr>
        <p:grpSpPr>
          <a:xfrm>
            <a:off x="8897921" y="782642"/>
            <a:ext cx="2021926" cy="2021926"/>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2A0E1"/>
            </a:solidFill>
          </p:spPr>
          <p:txBody>
            <a:bodyPr/>
            <a:lstStyle/>
            <a:p>
              <a:endParaRPr lang="en-US"/>
            </a:p>
          </p:txBody>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2940"/>
                </a:lnSpc>
              </a:pPr>
              <a:endParaRPr/>
            </a:p>
          </p:txBody>
        </p:sp>
      </p:grpSp>
      <p:grpSp>
        <p:nvGrpSpPr>
          <p:cNvPr id="14" name="Group 14"/>
          <p:cNvGrpSpPr/>
          <p:nvPr/>
        </p:nvGrpSpPr>
        <p:grpSpPr>
          <a:xfrm>
            <a:off x="10360039" y="860457"/>
            <a:ext cx="1119616" cy="1119616"/>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42424"/>
            </a:solidFill>
          </p:spPr>
          <p:txBody>
            <a:bodyPr/>
            <a:lstStyle/>
            <a:p>
              <a:endParaRPr lang="en-US"/>
            </a:p>
          </p:txBody>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2940"/>
                </a:lnSpc>
              </a:pPr>
              <a:endParaRPr/>
            </a:p>
          </p:txBody>
        </p:sp>
      </p:grpSp>
      <p:sp>
        <p:nvSpPr>
          <p:cNvPr id="17" name="TextBox 17"/>
          <p:cNvSpPr txBox="1"/>
          <p:nvPr/>
        </p:nvSpPr>
        <p:spPr>
          <a:xfrm>
            <a:off x="921927" y="3251756"/>
            <a:ext cx="6731746" cy="3577903"/>
          </a:xfrm>
          <a:prstGeom prst="rect">
            <a:avLst/>
          </a:prstGeom>
        </p:spPr>
        <p:txBody>
          <a:bodyPr wrap="square" lIns="0" tIns="0" rIns="0" bIns="0" rtlCol="0" anchor="t">
            <a:spAutoFit/>
          </a:bodyPr>
          <a:lstStyle/>
          <a:p>
            <a:pPr marL="0" lvl="0" indent="0" algn="l">
              <a:lnSpc>
                <a:spcPts val="9267"/>
              </a:lnSpc>
              <a:spcBef>
                <a:spcPct val="0"/>
              </a:spcBef>
            </a:pPr>
            <a:r>
              <a:rPr lang="en-US" sz="7988" b="1" u="none">
                <a:solidFill>
                  <a:schemeClr val="accent1">
                    <a:lumMod val="50000"/>
                  </a:schemeClr>
                </a:solidFill>
                <a:latin typeface="Arial" panose="020B0604020202020204" pitchFamily="34" charset="0"/>
                <a:cs typeface="Arial" panose="020B0604020202020204" pitchFamily="34" charset="0"/>
              </a:rPr>
              <a:t>1.1. </a:t>
            </a:r>
          </a:p>
          <a:p>
            <a:pPr marL="0" lvl="0" indent="0" algn="l">
              <a:lnSpc>
                <a:spcPts val="9267"/>
              </a:lnSpc>
              <a:spcBef>
                <a:spcPct val="0"/>
              </a:spcBef>
            </a:pPr>
            <a:r>
              <a:rPr lang="en-US" sz="7988" b="1" u="none">
                <a:solidFill>
                  <a:schemeClr val="accent1">
                    <a:lumMod val="50000"/>
                  </a:schemeClr>
                </a:solidFill>
                <a:latin typeface="Arial" panose="020B0604020202020204" pitchFamily="34" charset="0"/>
                <a:cs typeface="Arial" panose="020B0604020202020204" pitchFamily="34" charset="0"/>
              </a:rPr>
              <a:t>UNG THƯ VÚ CỦA SEER</a:t>
            </a:r>
          </a:p>
        </p:txBody>
      </p:sp>
      <p:pic>
        <p:nvPicPr>
          <p:cNvPr id="10" name="Picture 10"/>
          <p:cNvPicPr>
            <a:picLocks noChangeAspect="1"/>
          </p:cNvPicPr>
          <p:nvPr/>
        </p:nvPicPr>
        <p:blipFill>
          <a:blip r:embed="rId2"/>
          <a:srcRect/>
          <a:stretch>
            <a:fillRect/>
          </a:stretch>
        </p:blipFill>
        <p:spPr>
          <a:xfrm rot="17346409">
            <a:off x="13313723" y="840477"/>
            <a:ext cx="2745651" cy="2830568"/>
          </a:xfrm>
          <a:prstGeom prst="rect">
            <a:avLst/>
          </a:prstGeom>
        </p:spPr>
      </p:pic>
      <p:pic>
        <p:nvPicPr>
          <p:cNvPr id="3" name="Picture 2">
            <a:extLst>
              <a:ext uri="{FF2B5EF4-FFF2-40B4-BE49-F238E27FC236}">
                <a16:creationId xmlns:a16="http://schemas.microsoft.com/office/drawing/2014/main" id="{C199B176-C3EF-7DC3-6EF2-233CFADAF3D1}"/>
              </a:ext>
            </a:extLst>
          </p:cNvPr>
          <p:cNvPicPr>
            <a:picLocks noChangeAspect="1"/>
          </p:cNvPicPr>
          <p:nvPr/>
        </p:nvPicPr>
        <p:blipFill>
          <a:blip r:embed="rId3"/>
          <a:stretch>
            <a:fillRect/>
          </a:stretch>
        </p:blipFill>
        <p:spPr>
          <a:xfrm>
            <a:off x="8929328" y="2529224"/>
            <a:ext cx="8086519" cy="5174844"/>
          </a:xfrm>
          <a:prstGeom prst="rect">
            <a:avLst/>
          </a:prstGeom>
        </p:spPr>
      </p:pic>
      <p:sp>
        <p:nvSpPr>
          <p:cNvPr id="4" name="TextBox 3">
            <a:extLst>
              <a:ext uri="{FF2B5EF4-FFF2-40B4-BE49-F238E27FC236}">
                <a16:creationId xmlns:a16="http://schemas.microsoft.com/office/drawing/2014/main" id="{A33C4CC9-1348-00AC-1355-DF4DBC9E1AC7}"/>
              </a:ext>
            </a:extLst>
          </p:cNvPr>
          <p:cNvSpPr txBox="1"/>
          <p:nvPr/>
        </p:nvSpPr>
        <p:spPr>
          <a:xfrm>
            <a:off x="0" y="9486900"/>
            <a:ext cx="7231474" cy="369332"/>
          </a:xfrm>
          <a:prstGeom prst="rect">
            <a:avLst/>
          </a:prstGeom>
          <a:noFill/>
        </p:spPr>
        <p:txBody>
          <a:bodyPr wrap="square" rtlCol="0">
            <a:spAutoFit/>
          </a:bodyPr>
          <a:lstStyle/>
          <a:p>
            <a:r>
              <a:rPr lang="en-US"/>
              <a:t>Nguồn: </a:t>
            </a:r>
            <a:r>
              <a:rPr lang="en-US">
                <a:hlinkClick r:id="rId4"/>
              </a:rPr>
              <a:t>https://www.kaggle.com/datasets/reihanenamdari/breast-cancer</a:t>
            </a:r>
            <a:r>
              <a:rPr lang="en-US"/>
              <a:t> </a:t>
            </a:r>
          </a:p>
        </p:txBody>
      </p:sp>
    </p:spTree>
    <p:extLst>
      <p:ext uri="{BB962C8B-B14F-4D97-AF65-F5344CB8AC3E}">
        <p14:creationId xmlns:p14="http://schemas.microsoft.com/office/powerpoint/2010/main" val="25399261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1"/>
          <p:cNvPicPr>
            <a:picLocks noChangeAspect="1"/>
          </p:cNvPicPr>
          <p:nvPr/>
        </p:nvPicPr>
        <p:blipFill>
          <a:blip r:embed="rId2"/>
          <a:srcRect/>
          <a:stretch>
            <a:fillRect/>
          </a:stretch>
        </p:blipFill>
        <p:spPr>
          <a:xfrm>
            <a:off x="6553200" y="2002070"/>
            <a:ext cx="1981524" cy="1486143"/>
          </a:xfrm>
          <a:prstGeom prst="rect">
            <a:avLst/>
          </a:prstGeom>
        </p:spPr>
      </p:pic>
      <p:pic>
        <p:nvPicPr>
          <p:cNvPr id="22" name="Picture 22"/>
          <p:cNvPicPr>
            <a:picLocks noChangeAspect="1"/>
          </p:cNvPicPr>
          <p:nvPr/>
        </p:nvPicPr>
        <p:blipFill>
          <a:blip r:embed="rId2"/>
          <a:srcRect/>
          <a:stretch>
            <a:fillRect/>
          </a:stretch>
        </p:blipFill>
        <p:spPr>
          <a:xfrm>
            <a:off x="12369274" y="2008205"/>
            <a:ext cx="1981524" cy="1486143"/>
          </a:xfrm>
          <a:prstGeom prst="rect">
            <a:avLst/>
          </a:prstGeom>
        </p:spPr>
      </p:pic>
      <p:sp>
        <p:nvSpPr>
          <p:cNvPr id="23" name="TextBox 23"/>
          <p:cNvSpPr txBox="1"/>
          <p:nvPr/>
        </p:nvSpPr>
        <p:spPr>
          <a:xfrm>
            <a:off x="-326175" y="342900"/>
            <a:ext cx="5499850" cy="743793"/>
          </a:xfrm>
          <a:prstGeom prst="rect">
            <a:avLst/>
          </a:prstGeom>
        </p:spPr>
        <p:txBody>
          <a:bodyPr wrap="square" lIns="0" tIns="0" rIns="0" bIns="0" rtlCol="0" anchor="t">
            <a:spAutoFit/>
          </a:bodyPr>
          <a:lstStyle/>
          <a:p>
            <a:pPr marL="0" lvl="0" indent="0" algn="ctr">
              <a:lnSpc>
                <a:spcPts val="5800"/>
              </a:lnSpc>
              <a:spcBef>
                <a:spcPct val="0"/>
              </a:spcBef>
            </a:pPr>
            <a:r>
              <a:rPr lang="en-US" sz="5000" b="1">
                <a:solidFill>
                  <a:srgbClr val="242424"/>
                </a:solidFill>
                <a:latin typeface="Noto Sans" panose="020B0502040504020204" pitchFamily="34" charset="0"/>
                <a:ea typeface="Noto Sans" panose="020B0502040504020204" pitchFamily="34" charset="0"/>
                <a:cs typeface="Noto Sans" panose="020B0502040504020204" pitchFamily="34" charset="0"/>
              </a:rPr>
              <a:t>2.4. </a:t>
            </a:r>
            <a:r>
              <a:rPr lang="en-US" sz="5000" b="1" dirty="0" err="1">
                <a:solidFill>
                  <a:srgbClr val="242424"/>
                </a:solidFill>
                <a:latin typeface="Noto Sans" panose="020B0502040504020204" pitchFamily="34" charset="0"/>
                <a:ea typeface="Noto Sans" panose="020B0502040504020204" pitchFamily="34" charset="0"/>
                <a:cs typeface="Noto Sans" panose="020B0502040504020204" pitchFamily="34" charset="0"/>
              </a:rPr>
              <a:t>Bài</a:t>
            </a:r>
            <a:r>
              <a:rPr lang="en-US" sz="5000" b="1" dirty="0">
                <a:solidFill>
                  <a:srgbClr val="242424"/>
                </a:solidFill>
                <a:latin typeface="Noto Sans" panose="020B0502040504020204" pitchFamily="34" charset="0"/>
                <a:ea typeface="Noto Sans" panose="020B0502040504020204" pitchFamily="34" charset="0"/>
                <a:cs typeface="Noto Sans" panose="020B0502040504020204" pitchFamily="34" charset="0"/>
              </a:rPr>
              <a:t> </a:t>
            </a:r>
            <a:r>
              <a:rPr lang="en-US" sz="5000" b="1" dirty="0" err="1">
                <a:solidFill>
                  <a:srgbClr val="242424"/>
                </a:solidFill>
                <a:latin typeface="Noto Sans" panose="020B0502040504020204" pitchFamily="34" charset="0"/>
                <a:ea typeface="Noto Sans" panose="020B0502040504020204" pitchFamily="34" charset="0"/>
                <a:cs typeface="Noto Sans" panose="020B0502040504020204" pitchFamily="34" charset="0"/>
              </a:rPr>
              <a:t>toán</a:t>
            </a:r>
            <a:endParaRPr lang="en-US" sz="5000" b="1" dirty="0">
              <a:solidFill>
                <a:srgbClr val="242424"/>
              </a:solidFill>
              <a:latin typeface="Noto Sans" panose="020B0502040504020204" pitchFamily="34" charset="0"/>
              <a:ea typeface="Noto Sans" panose="020B0502040504020204" pitchFamily="34" charset="0"/>
              <a:cs typeface="Noto Sans" panose="020B0502040504020204" pitchFamily="34" charset="0"/>
            </a:endParaRPr>
          </a:p>
        </p:txBody>
      </p:sp>
      <p:sp>
        <p:nvSpPr>
          <p:cNvPr id="82" name="TextBox 23">
            <a:extLst>
              <a:ext uri="{FF2B5EF4-FFF2-40B4-BE49-F238E27FC236}">
                <a16:creationId xmlns:a16="http://schemas.microsoft.com/office/drawing/2014/main" id="{C51693B5-C6FC-746B-5DC8-38CFE19BD179}"/>
              </a:ext>
            </a:extLst>
          </p:cNvPr>
          <p:cNvSpPr txBox="1"/>
          <p:nvPr/>
        </p:nvSpPr>
        <p:spPr>
          <a:xfrm>
            <a:off x="1204332" y="1360721"/>
            <a:ext cx="17145000" cy="1407565"/>
          </a:xfrm>
          <a:prstGeom prst="rect">
            <a:avLst/>
          </a:prstGeom>
        </p:spPr>
        <p:txBody>
          <a:bodyPr wrap="square" lIns="0" tIns="0" rIns="0" bIns="0" rtlCol="0" anchor="t">
            <a:spAutoFit/>
          </a:bodyPr>
          <a:lstStyle/>
          <a:p>
            <a:pPr lvl="0">
              <a:lnSpc>
                <a:spcPts val="5800"/>
              </a:lnSpc>
              <a:spcBef>
                <a:spcPct val="0"/>
              </a:spcBef>
            </a:pPr>
            <a:r>
              <a:rPr lang="en-US" sz="3200" b="1">
                <a:solidFill>
                  <a:srgbClr val="242424"/>
                </a:solidFill>
                <a:latin typeface="Noto Sans" panose="020B0502040504020204" pitchFamily="34" charset="0"/>
                <a:ea typeface="Noto Sans" panose="020B0502040504020204" pitchFamily="34" charset="0"/>
                <a:cs typeface="Noto Sans" panose="020B0502040504020204" pitchFamily="34" charset="0"/>
              </a:rPr>
              <a:t>2.4.3. M</a:t>
            </a:r>
            <a:r>
              <a:rPr lang="vi-VN" sz="3200" b="1" dirty="0">
                <a:solidFill>
                  <a:srgbClr val="242424"/>
                </a:solidFill>
                <a:latin typeface="Noto Sans" panose="020B0502040504020204" pitchFamily="34" charset="0"/>
                <a:ea typeface="Noto Sans" panose="020B0502040504020204" pitchFamily="34" charset="0"/>
                <a:cs typeface="Noto Sans" panose="020B0502040504020204" pitchFamily="34" charset="0"/>
              </a:rPr>
              <a:t>ô hình để dự đoán Status(Dead or Alive) dựa trên Age,</a:t>
            </a:r>
            <a:r>
              <a:rPr lang="en-US" sz="3200" b="1" dirty="0">
                <a:solidFill>
                  <a:srgbClr val="242424"/>
                </a:solidFill>
                <a:latin typeface="Noto Sans" panose="020B0502040504020204" pitchFamily="34" charset="0"/>
                <a:ea typeface="Noto Sans" panose="020B0502040504020204" pitchFamily="34" charset="0"/>
                <a:cs typeface="Noto Sans" panose="020B0502040504020204" pitchFamily="34" charset="0"/>
              </a:rPr>
              <a:t> </a:t>
            </a:r>
            <a:r>
              <a:rPr lang="vi-VN" sz="3200" b="1" dirty="0">
                <a:solidFill>
                  <a:srgbClr val="242424"/>
                </a:solidFill>
                <a:latin typeface="Noto Sans" panose="020B0502040504020204" pitchFamily="34" charset="0"/>
                <a:ea typeface="Noto Sans" panose="020B0502040504020204" pitchFamily="34" charset="0"/>
                <a:cs typeface="Noto Sans" panose="020B0502040504020204" pitchFamily="34" charset="0"/>
              </a:rPr>
              <a:t>Estrogen.Status, X6th.Stage, Survival.Months sử dụng desicion tree.</a:t>
            </a:r>
            <a:endParaRPr lang="en-US" sz="3200" b="1" dirty="0">
              <a:solidFill>
                <a:srgbClr val="242424"/>
              </a:solidFill>
              <a:latin typeface="Noto Sans" panose="020B0502040504020204" pitchFamily="34" charset="0"/>
              <a:ea typeface="Noto Sans" panose="020B0502040504020204" pitchFamily="34" charset="0"/>
              <a:cs typeface="Noto Sans" panose="020B0502040504020204" pitchFamily="34" charset="0"/>
            </a:endParaRPr>
          </a:p>
        </p:txBody>
      </p:sp>
      <p:sp>
        <p:nvSpPr>
          <p:cNvPr id="3" name="TextBox 2">
            <a:extLst>
              <a:ext uri="{FF2B5EF4-FFF2-40B4-BE49-F238E27FC236}">
                <a16:creationId xmlns:a16="http://schemas.microsoft.com/office/drawing/2014/main" id="{08CF25C0-C449-F4AB-F052-3CFB35B6EB7F}"/>
              </a:ext>
            </a:extLst>
          </p:cNvPr>
          <p:cNvSpPr txBox="1"/>
          <p:nvPr/>
        </p:nvSpPr>
        <p:spPr>
          <a:xfrm>
            <a:off x="1204332" y="2707587"/>
            <a:ext cx="14706276" cy="1384995"/>
          </a:xfrm>
          <a:prstGeom prst="rect">
            <a:avLst/>
          </a:prstGeom>
          <a:noFill/>
        </p:spPr>
        <p:txBody>
          <a:bodyPr wrap="square">
            <a:spAutoFit/>
          </a:bodyPr>
          <a:lstStyle/>
          <a:p>
            <a:br>
              <a:rPr lang="en-US" sz="2800" b="0" i="0" dirty="0">
                <a:solidFill>
                  <a:srgbClr val="666666"/>
                </a:solidFill>
                <a:effectLst/>
                <a:latin typeface="OpenSans"/>
              </a:rPr>
            </a:br>
            <a:r>
              <a:rPr lang="en-US" sz="2800" b="0" i="0" dirty="0" err="1">
                <a:solidFill>
                  <a:srgbClr val="666666"/>
                </a:solidFill>
                <a:effectLst/>
                <a:latin typeface="ArialMT"/>
              </a:rPr>
              <a:t>Đầ</a:t>
            </a:r>
            <a:r>
              <a:rPr lang="en-US" sz="2800" b="0" i="0" dirty="0" err="1">
                <a:solidFill>
                  <a:srgbClr val="666666"/>
                </a:solidFill>
                <a:effectLst/>
                <a:latin typeface="OpenSans"/>
              </a:rPr>
              <a:t>u</a:t>
            </a:r>
            <a:r>
              <a:rPr lang="en-US" sz="2800" b="0" i="0" dirty="0">
                <a:solidFill>
                  <a:srgbClr val="666666"/>
                </a:solidFill>
                <a:effectLst/>
                <a:latin typeface="OpenSans"/>
              </a:rPr>
              <a:t> </a:t>
            </a:r>
            <a:r>
              <a:rPr lang="en-US" sz="2800" b="0" i="0" dirty="0" err="1">
                <a:solidFill>
                  <a:srgbClr val="666666"/>
                </a:solidFill>
                <a:effectLst/>
                <a:latin typeface="OpenSans"/>
              </a:rPr>
              <a:t>ra</a:t>
            </a:r>
            <a:r>
              <a:rPr lang="en-US" sz="2800" b="0" i="0" dirty="0">
                <a:solidFill>
                  <a:srgbClr val="666666"/>
                </a:solidFill>
                <a:effectLst/>
                <a:latin typeface="OpenSans"/>
              </a:rPr>
              <a:t> </a:t>
            </a:r>
            <a:r>
              <a:rPr lang="en-US" sz="2800" b="0" i="0" dirty="0" err="1">
                <a:solidFill>
                  <a:srgbClr val="666666"/>
                </a:solidFill>
                <a:effectLst/>
                <a:latin typeface="OpenSans"/>
              </a:rPr>
              <a:t>là</a:t>
            </a:r>
            <a:r>
              <a:rPr lang="en-US" sz="2800" b="0" i="0" dirty="0">
                <a:solidFill>
                  <a:srgbClr val="666666"/>
                </a:solidFill>
                <a:effectLst/>
                <a:latin typeface="OpenSans"/>
              </a:rPr>
              <a:t> </a:t>
            </a:r>
            <a:r>
              <a:rPr lang="en-US" sz="2800" b="0" i="0" dirty="0" err="1">
                <a:solidFill>
                  <a:srgbClr val="666666"/>
                </a:solidFill>
                <a:effectLst/>
                <a:latin typeface="OpenSans"/>
              </a:rPr>
              <a:t>k</a:t>
            </a:r>
            <a:r>
              <a:rPr lang="en-US" sz="2800" b="0" i="0" dirty="0" err="1">
                <a:solidFill>
                  <a:srgbClr val="666666"/>
                </a:solidFill>
                <a:effectLst/>
                <a:latin typeface="ArialMT"/>
              </a:rPr>
              <a:t>ế</a:t>
            </a:r>
            <a:r>
              <a:rPr lang="en-US" sz="2800" b="0" i="0" dirty="0" err="1">
                <a:solidFill>
                  <a:srgbClr val="666666"/>
                </a:solidFill>
                <a:effectLst/>
                <a:latin typeface="OpenSans"/>
              </a:rPr>
              <a:t>t</a:t>
            </a:r>
            <a:r>
              <a:rPr lang="en-US" sz="2800" b="0" i="0" dirty="0">
                <a:solidFill>
                  <a:srgbClr val="666666"/>
                </a:solidFill>
                <a:effectLst/>
                <a:latin typeface="OpenSans"/>
              </a:rPr>
              <a:t> </a:t>
            </a:r>
            <a:r>
              <a:rPr lang="en-US" sz="2800" b="0" i="0" dirty="0" err="1">
                <a:solidFill>
                  <a:srgbClr val="666666"/>
                </a:solidFill>
                <a:effectLst/>
                <a:latin typeface="OpenSans"/>
              </a:rPr>
              <a:t>qu</a:t>
            </a:r>
            <a:r>
              <a:rPr lang="en-US" sz="2800" b="0" i="0" dirty="0" err="1">
                <a:solidFill>
                  <a:srgbClr val="666666"/>
                </a:solidFill>
                <a:effectLst/>
                <a:latin typeface="ArialMT"/>
              </a:rPr>
              <a:t>ả</a:t>
            </a:r>
            <a:r>
              <a:rPr lang="en-US" sz="2800" b="0" i="0" dirty="0">
                <a:solidFill>
                  <a:srgbClr val="666666"/>
                </a:solidFill>
                <a:effectLst/>
                <a:latin typeface="ArialMT"/>
              </a:rPr>
              <a:t> </a:t>
            </a:r>
            <a:r>
              <a:rPr lang="en-US" sz="2800" b="0" i="0" dirty="0" err="1">
                <a:solidFill>
                  <a:srgbClr val="666666"/>
                </a:solidFill>
                <a:effectLst/>
                <a:latin typeface="OpenSans"/>
              </a:rPr>
              <a:t>d</a:t>
            </a:r>
            <a:r>
              <a:rPr lang="en-US" sz="2800" b="0" i="0" dirty="0" err="1">
                <a:solidFill>
                  <a:srgbClr val="666666"/>
                </a:solidFill>
                <a:effectLst/>
                <a:latin typeface="ArialMT"/>
              </a:rPr>
              <a:t>ự</a:t>
            </a:r>
            <a:r>
              <a:rPr lang="en-US" sz="2800" b="0" i="0" dirty="0">
                <a:solidFill>
                  <a:srgbClr val="666666"/>
                </a:solidFill>
                <a:effectLst/>
                <a:latin typeface="ArialMT"/>
              </a:rPr>
              <a:t> </a:t>
            </a:r>
            <a:r>
              <a:rPr lang="en-US" sz="2800" b="0" i="0" dirty="0" err="1">
                <a:solidFill>
                  <a:srgbClr val="666666"/>
                </a:solidFill>
                <a:effectLst/>
                <a:latin typeface="ArialMT"/>
              </a:rPr>
              <a:t>đ</a:t>
            </a:r>
            <a:r>
              <a:rPr lang="en-US" sz="2800" b="0" i="0" dirty="0" err="1">
                <a:solidFill>
                  <a:srgbClr val="666666"/>
                </a:solidFill>
                <a:effectLst/>
                <a:latin typeface="OpenSans"/>
              </a:rPr>
              <a:t>oán</a:t>
            </a:r>
            <a:r>
              <a:rPr lang="en-US" sz="2800" b="0" i="0" dirty="0">
                <a:solidFill>
                  <a:srgbClr val="666666"/>
                </a:solidFill>
                <a:effectLst/>
                <a:latin typeface="OpenSans"/>
              </a:rPr>
              <a:t> </a:t>
            </a:r>
            <a:r>
              <a:rPr lang="en-US" sz="2800" b="0" i="0" dirty="0" err="1">
                <a:solidFill>
                  <a:srgbClr val="666666"/>
                </a:solidFill>
                <a:effectLst/>
                <a:latin typeface="OpenSans"/>
              </a:rPr>
              <a:t>trên</a:t>
            </a:r>
            <a:r>
              <a:rPr lang="en-US" sz="2800" b="0" i="0" dirty="0">
                <a:solidFill>
                  <a:srgbClr val="666666"/>
                </a:solidFill>
                <a:effectLst/>
                <a:latin typeface="OpenSans"/>
              </a:rPr>
              <a:t> </a:t>
            </a:r>
            <a:r>
              <a:rPr lang="en-US" sz="2800" b="0" i="0" dirty="0" err="1">
                <a:solidFill>
                  <a:srgbClr val="666666"/>
                </a:solidFill>
                <a:effectLst/>
                <a:latin typeface="OpenSans"/>
              </a:rPr>
              <a:t>t</a:t>
            </a:r>
            <a:r>
              <a:rPr lang="en-US" sz="2800" b="0" i="0" dirty="0" err="1">
                <a:solidFill>
                  <a:srgbClr val="666666"/>
                </a:solidFill>
                <a:effectLst/>
                <a:latin typeface="ArialMT"/>
              </a:rPr>
              <a:t>ậ</a:t>
            </a:r>
            <a:r>
              <a:rPr lang="en-US" sz="2800" b="0" i="0" dirty="0" err="1">
                <a:solidFill>
                  <a:srgbClr val="666666"/>
                </a:solidFill>
                <a:effectLst/>
                <a:latin typeface="OpenSans"/>
              </a:rPr>
              <a:t>p</a:t>
            </a:r>
            <a:r>
              <a:rPr lang="en-US" sz="2800" b="0" i="0" dirty="0">
                <a:solidFill>
                  <a:srgbClr val="666666"/>
                </a:solidFill>
                <a:effectLst/>
                <a:latin typeface="OpenSans"/>
              </a:rPr>
              <a:t> train</a:t>
            </a:r>
            <a:br>
              <a:rPr lang="en-US" sz="2800" b="0" i="0" dirty="0">
                <a:solidFill>
                  <a:srgbClr val="666666"/>
                </a:solidFill>
                <a:effectLst/>
                <a:latin typeface="OpenSans"/>
              </a:rPr>
            </a:br>
            <a:endParaRPr lang="en-US" sz="2800" dirty="0"/>
          </a:p>
        </p:txBody>
      </p:sp>
      <p:pic>
        <p:nvPicPr>
          <p:cNvPr id="4" name="Picture 3">
            <a:extLst>
              <a:ext uri="{FF2B5EF4-FFF2-40B4-BE49-F238E27FC236}">
                <a16:creationId xmlns:a16="http://schemas.microsoft.com/office/drawing/2014/main" id="{E43B6983-6C77-ED22-2A47-B5D12CF71EE0}"/>
              </a:ext>
            </a:extLst>
          </p:cNvPr>
          <p:cNvPicPr>
            <a:picLocks noChangeAspect="1"/>
          </p:cNvPicPr>
          <p:nvPr/>
        </p:nvPicPr>
        <p:blipFill>
          <a:blip r:embed="rId3"/>
          <a:stretch>
            <a:fillRect/>
          </a:stretch>
        </p:blipFill>
        <p:spPr>
          <a:xfrm>
            <a:off x="2377392" y="4004140"/>
            <a:ext cx="12895173" cy="5577026"/>
          </a:xfrm>
          <a:prstGeom prst="rect">
            <a:avLst/>
          </a:prstGeom>
          <a:ln>
            <a:solidFill>
              <a:schemeClr val="tx1"/>
            </a:solidFill>
          </a:ln>
        </p:spPr>
      </p:pic>
    </p:spTree>
    <p:extLst>
      <p:ext uri="{BB962C8B-B14F-4D97-AF65-F5344CB8AC3E}">
        <p14:creationId xmlns:p14="http://schemas.microsoft.com/office/powerpoint/2010/main" val="417156798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par>
                                <p:cTn id="11" presetID="10" presetClass="entr" presetSubtype="0"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500"/>
                                        <p:tgtEl>
                                          <p:spTgt spid="2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2"/>
                                        </p:tgtEl>
                                        <p:attrNameLst>
                                          <p:attrName>style.visibility</p:attrName>
                                        </p:attrNameLst>
                                      </p:cBhvr>
                                      <p:to>
                                        <p:strVal val="visible"/>
                                      </p:to>
                                    </p:set>
                                    <p:animEffect transition="in" filter="fade">
                                      <p:cBhvr>
                                        <p:cTn id="16" dur="500"/>
                                        <p:tgtEl>
                                          <p:spTgt spid="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82"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1"/>
          <p:cNvPicPr>
            <a:picLocks noChangeAspect="1"/>
          </p:cNvPicPr>
          <p:nvPr/>
        </p:nvPicPr>
        <p:blipFill>
          <a:blip r:embed="rId2"/>
          <a:srcRect/>
          <a:stretch>
            <a:fillRect/>
          </a:stretch>
        </p:blipFill>
        <p:spPr>
          <a:xfrm>
            <a:off x="6553200" y="2002070"/>
            <a:ext cx="1981524" cy="1486143"/>
          </a:xfrm>
          <a:prstGeom prst="rect">
            <a:avLst/>
          </a:prstGeom>
        </p:spPr>
      </p:pic>
      <p:pic>
        <p:nvPicPr>
          <p:cNvPr id="22" name="Picture 22"/>
          <p:cNvPicPr>
            <a:picLocks noChangeAspect="1"/>
          </p:cNvPicPr>
          <p:nvPr/>
        </p:nvPicPr>
        <p:blipFill>
          <a:blip r:embed="rId2"/>
          <a:srcRect/>
          <a:stretch>
            <a:fillRect/>
          </a:stretch>
        </p:blipFill>
        <p:spPr>
          <a:xfrm>
            <a:off x="12369274" y="2008205"/>
            <a:ext cx="1981524" cy="1486143"/>
          </a:xfrm>
          <a:prstGeom prst="rect">
            <a:avLst/>
          </a:prstGeom>
        </p:spPr>
      </p:pic>
      <p:sp>
        <p:nvSpPr>
          <p:cNvPr id="23" name="TextBox 23"/>
          <p:cNvSpPr txBox="1"/>
          <p:nvPr/>
        </p:nvSpPr>
        <p:spPr>
          <a:xfrm>
            <a:off x="-326175" y="342900"/>
            <a:ext cx="5499850" cy="743793"/>
          </a:xfrm>
          <a:prstGeom prst="rect">
            <a:avLst/>
          </a:prstGeom>
        </p:spPr>
        <p:txBody>
          <a:bodyPr wrap="square" lIns="0" tIns="0" rIns="0" bIns="0" rtlCol="0" anchor="t">
            <a:spAutoFit/>
          </a:bodyPr>
          <a:lstStyle/>
          <a:p>
            <a:pPr marL="0" lvl="0" indent="0" algn="ctr">
              <a:lnSpc>
                <a:spcPts val="5800"/>
              </a:lnSpc>
              <a:spcBef>
                <a:spcPct val="0"/>
              </a:spcBef>
            </a:pPr>
            <a:r>
              <a:rPr lang="en-US" sz="5000" b="1">
                <a:solidFill>
                  <a:srgbClr val="242424"/>
                </a:solidFill>
                <a:latin typeface="Noto Sans" panose="020B0502040504020204" pitchFamily="34" charset="0"/>
                <a:ea typeface="Noto Sans" panose="020B0502040504020204" pitchFamily="34" charset="0"/>
                <a:cs typeface="Noto Sans" panose="020B0502040504020204" pitchFamily="34" charset="0"/>
              </a:rPr>
              <a:t>2.4. Bài </a:t>
            </a:r>
            <a:r>
              <a:rPr lang="en-US" sz="5000" b="1" dirty="0" err="1">
                <a:solidFill>
                  <a:srgbClr val="242424"/>
                </a:solidFill>
                <a:latin typeface="Noto Sans" panose="020B0502040504020204" pitchFamily="34" charset="0"/>
                <a:ea typeface="Noto Sans" panose="020B0502040504020204" pitchFamily="34" charset="0"/>
                <a:cs typeface="Noto Sans" panose="020B0502040504020204" pitchFamily="34" charset="0"/>
              </a:rPr>
              <a:t>toán</a:t>
            </a:r>
            <a:endParaRPr lang="en-US" sz="5000" b="1" dirty="0">
              <a:solidFill>
                <a:srgbClr val="242424"/>
              </a:solidFill>
              <a:latin typeface="Noto Sans" panose="020B0502040504020204" pitchFamily="34" charset="0"/>
              <a:ea typeface="Noto Sans" panose="020B0502040504020204" pitchFamily="34" charset="0"/>
              <a:cs typeface="Noto Sans" panose="020B0502040504020204" pitchFamily="34" charset="0"/>
            </a:endParaRPr>
          </a:p>
        </p:txBody>
      </p:sp>
      <p:sp>
        <p:nvSpPr>
          <p:cNvPr id="82" name="TextBox 23">
            <a:extLst>
              <a:ext uri="{FF2B5EF4-FFF2-40B4-BE49-F238E27FC236}">
                <a16:creationId xmlns:a16="http://schemas.microsoft.com/office/drawing/2014/main" id="{C51693B5-C6FC-746B-5DC8-38CFE19BD179}"/>
              </a:ext>
            </a:extLst>
          </p:cNvPr>
          <p:cNvSpPr txBox="1"/>
          <p:nvPr/>
        </p:nvSpPr>
        <p:spPr>
          <a:xfrm>
            <a:off x="1181586" y="1298287"/>
            <a:ext cx="17145000" cy="1407565"/>
          </a:xfrm>
          <a:prstGeom prst="rect">
            <a:avLst/>
          </a:prstGeom>
        </p:spPr>
        <p:txBody>
          <a:bodyPr wrap="square" lIns="0" tIns="0" rIns="0" bIns="0" rtlCol="0" anchor="t">
            <a:spAutoFit/>
          </a:bodyPr>
          <a:lstStyle/>
          <a:p>
            <a:pPr lvl="0">
              <a:lnSpc>
                <a:spcPts val="5800"/>
              </a:lnSpc>
              <a:spcBef>
                <a:spcPct val="0"/>
              </a:spcBef>
            </a:pPr>
            <a:r>
              <a:rPr lang="en-US" sz="3200" b="1">
                <a:solidFill>
                  <a:srgbClr val="242424"/>
                </a:solidFill>
                <a:latin typeface="Noto Sans" panose="020B0502040504020204" pitchFamily="34" charset="0"/>
                <a:ea typeface="Noto Sans" panose="020B0502040504020204" pitchFamily="34" charset="0"/>
                <a:cs typeface="Noto Sans" panose="020B0502040504020204" pitchFamily="34" charset="0"/>
              </a:rPr>
              <a:t>2.4.3. M</a:t>
            </a:r>
            <a:r>
              <a:rPr lang="vi-VN" sz="3200" b="1" dirty="0">
                <a:solidFill>
                  <a:srgbClr val="242424"/>
                </a:solidFill>
                <a:latin typeface="Noto Sans" panose="020B0502040504020204" pitchFamily="34" charset="0"/>
                <a:ea typeface="Noto Sans" panose="020B0502040504020204" pitchFamily="34" charset="0"/>
                <a:cs typeface="Noto Sans" panose="020B0502040504020204" pitchFamily="34" charset="0"/>
              </a:rPr>
              <a:t>ô hình để dự đoán Status(Dead or Alive) dựa trên Age,</a:t>
            </a:r>
            <a:r>
              <a:rPr lang="en-US" sz="3200" b="1" dirty="0">
                <a:solidFill>
                  <a:srgbClr val="242424"/>
                </a:solidFill>
                <a:latin typeface="Noto Sans" panose="020B0502040504020204" pitchFamily="34" charset="0"/>
                <a:ea typeface="Noto Sans" panose="020B0502040504020204" pitchFamily="34" charset="0"/>
                <a:cs typeface="Noto Sans" panose="020B0502040504020204" pitchFamily="34" charset="0"/>
              </a:rPr>
              <a:t> </a:t>
            </a:r>
            <a:r>
              <a:rPr lang="vi-VN" sz="3200" b="1" dirty="0">
                <a:solidFill>
                  <a:srgbClr val="242424"/>
                </a:solidFill>
                <a:latin typeface="Noto Sans" panose="020B0502040504020204" pitchFamily="34" charset="0"/>
                <a:ea typeface="Noto Sans" panose="020B0502040504020204" pitchFamily="34" charset="0"/>
                <a:cs typeface="Noto Sans" panose="020B0502040504020204" pitchFamily="34" charset="0"/>
              </a:rPr>
              <a:t>Estrogen.Status, X6th.Stage, Survival.Months sử dụng desicion tree.</a:t>
            </a:r>
            <a:endParaRPr lang="en-US" sz="3200" b="1" dirty="0">
              <a:solidFill>
                <a:srgbClr val="242424"/>
              </a:solidFill>
              <a:latin typeface="Noto Sans" panose="020B0502040504020204" pitchFamily="34" charset="0"/>
              <a:ea typeface="Noto Sans" panose="020B0502040504020204" pitchFamily="34" charset="0"/>
              <a:cs typeface="Noto Sans" panose="020B0502040504020204" pitchFamily="34" charset="0"/>
            </a:endParaRPr>
          </a:p>
        </p:txBody>
      </p:sp>
      <p:sp>
        <p:nvSpPr>
          <p:cNvPr id="3" name="TextBox 2">
            <a:extLst>
              <a:ext uri="{FF2B5EF4-FFF2-40B4-BE49-F238E27FC236}">
                <a16:creationId xmlns:a16="http://schemas.microsoft.com/office/drawing/2014/main" id="{08CF25C0-C449-F4AB-F052-3CFB35B6EB7F}"/>
              </a:ext>
            </a:extLst>
          </p:cNvPr>
          <p:cNvSpPr txBox="1"/>
          <p:nvPr/>
        </p:nvSpPr>
        <p:spPr>
          <a:xfrm>
            <a:off x="1333662" y="2745141"/>
            <a:ext cx="14706276" cy="1384995"/>
          </a:xfrm>
          <a:prstGeom prst="rect">
            <a:avLst/>
          </a:prstGeom>
          <a:noFill/>
        </p:spPr>
        <p:txBody>
          <a:bodyPr wrap="square">
            <a:spAutoFit/>
          </a:bodyPr>
          <a:lstStyle/>
          <a:p>
            <a:br>
              <a:rPr lang="en-US" sz="2800" b="0" i="0" dirty="0">
                <a:solidFill>
                  <a:srgbClr val="666666"/>
                </a:solidFill>
                <a:effectLst/>
                <a:latin typeface="OpenSans"/>
              </a:rPr>
            </a:br>
            <a:r>
              <a:rPr lang="en-US" sz="2800" b="0" i="0" dirty="0" err="1">
                <a:solidFill>
                  <a:srgbClr val="666666"/>
                </a:solidFill>
                <a:effectLst/>
                <a:latin typeface="ArialMT"/>
              </a:rPr>
              <a:t>Đầ</a:t>
            </a:r>
            <a:r>
              <a:rPr lang="en-US" sz="2800" b="0" i="0" dirty="0" err="1">
                <a:solidFill>
                  <a:srgbClr val="666666"/>
                </a:solidFill>
                <a:effectLst/>
                <a:latin typeface="OpenSans"/>
              </a:rPr>
              <a:t>u</a:t>
            </a:r>
            <a:r>
              <a:rPr lang="en-US" sz="2800" b="0" i="0" dirty="0">
                <a:solidFill>
                  <a:srgbClr val="666666"/>
                </a:solidFill>
                <a:effectLst/>
                <a:latin typeface="OpenSans"/>
              </a:rPr>
              <a:t> </a:t>
            </a:r>
            <a:r>
              <a:rPr lang="en-US" sz="2800" b="0" i="0" dirty="0" err="1">
                <a:solidFill>
                  <a:srgbClr val="666666"/>
                </a:solidFill>
                <a:effectLst/>
                <a:latin typeface="OpenSans"/>
              </a:rPr>
              <a:t>ra</a:t>
            </a:r>
            <a:r>
              <a:rPr lang="en-US" sz="2800" b="0" i="0" dirty="0">
                <a:solidFill>
                  <a:srgbClr val="666666"/>
                </a:solidFill>
                <a:effectLst/>
                <a:latin typeface="OpenSans"/>
              </a:rPr>
              <a:t> </a:t>
            </a:r>
            <a:r>
              <a:rPr lang="en-US" sz="2800" b="0" i="0" dirty="0" err="1">
                <a:solidFill>
                  <a:srgbClr val="666666"/>
                </a:solidFill>
                <a:effectLst/>
                <a:latin typeface="OpenSans"/>
              </a:rPr>
              <a:t>là</a:t>
            </a:r>
            <a:r>
              <a:rPr lang="en-US" sz="2800" b="0" i="0" dirty="0">
                <a:solidFill>
                  <a:srgbClr val="666666"/>
                </a:solidFill>
                <a:effectLst/>
                <a:latin typeface="OpenSans"/>
              </a:rPr>
              <a:t> </a:t>
            </a:r>
            <a:r>
              <a:rPr lang="en-US" sz="2800" b="0" i="0" dirty="0" err="1">
                <a:solidFill>
                  <a:srgbClr val="666666"/>
                </a:solidFill>
                <a:effectLst/>
                <a:latin typeface="OpenSans"/>
              </a:rPr>
              <a:t>k</a:t>
            </a:r>
            <a:r>
              <a:rPr lang="en-US" sz="2800" b="0" i="0" dirty="0" err="1">
                <a:solidFill>
                  <a:srgbClr val="666666"/>
                </a:solidFill>
                <a:effectLst/>
                <a:latin typeface="ArialMT"/>
              </a:rPr>
              <a:t>ế</a:t>
            </a:r>
            <a:r>
              <a:rPr lang="en-US" sz="2800" b="0" i="0" dirty="0" err="1">
                <a:solidFill>
                  <a:srgbClr val="666666"/>
                </a:solidFill>
                <a:effectLst/>
                <a:latin typeface="OpenSans"/>
              </a:rPr>
              <a:t>t</a:t>
            </a:r>
            <a:r>
              <a:rPr lang="en-US" sz="2800" b="0" i="0" dirty="0">
                <a:solidFill>
                  <a:srgbClr val="666666"/>
                </a:solidFill>
                <a:effectLst/>
                <a:latin typeface="OpenSans"/>
              </a:rPr>
              <a:t> </a:t>
            </a:r>
            <a:r>
              <a:rPr lang="en-US" sz="2800" b="0" i="0" dirty="0" err="1">
                <a:solidFill>
                  <a:srgbClr val="666666"/>
                </a:solidFill>
                <a:effectLst/>
                <a:latin typeface="OpenSans"/>
              </a:rPr>
              <a:t>qu</a:t>
            </a:r>
            <a:r>
              <a:rPr lang="en-US" sz="2800" b="0" i="0" dirty="0" err="1">
                <a:solidFill>
                  <a:srgbClr val="666666"/>
                </a:solidFill>
                <a:effectLst/>
                <a:latin typeface="ArialMT"/>
              </a:rPr>
              <a:t>ả</a:t>
            </a:r>
            <a:r>
              <a:rPr lang="en-US" sz="2800" b="0" i="0" dirty="0">
                <a:solidFill>
                  <a:srgbClr val="666666"/>
                </a:solidFill>
                <a:effectLst/>
                <a:latin typeface="ArialMT"/>
              </a:rPr>
              <a:t> </a:t>
            </a:r>
            <a:r>
              <a:rPr lang="en-US" sz="2800" b="0" i="0" dirty="0" err="1">
                <a:solidFill>
                  <a:srgbClr val="666666"/>
                </a:solidFill>
                <a:effectLst/>
                <a:latin typeface="OpenSans"/>
              </a:rPr>
              <a:t>d</a:t>
            </a:r>
            <a:r>
              <a:rPr lang="en-US" sz="2800" b="0" i="0" dirty="0" err="1">
                <a:solidFill>
                  <a:srgbClr val="666666"/>
                </a:solidFill>
                <a:effectLst/>
                <a:latin typeface="ArialMT"/>
              </a:rPr>
              <a:t>ự</a:t>
            </a:r>
            <a:r>
              <a:rPr lang="en-US" sz="2800" b="0" i="0" dirty="0">
                <a:solidFill>
                  <a:srgbClr val="666666"/>
                </a:solidFill>
                <a:effectLst/>
                <a:latin typeface="ArialMT"/>
              </a:rPr>
              <a:t> </a:t>
            </a:r>
            <a:r>
              <a:rPr lang="en-US" sz="2800" b="0" i="0" dirty="0" err="1">
                <a:solidFill>
                  <a:srgbClr val="666666"/>
                </a:solidFill>
                <a:effectLst/>
                <a:latin typeface="ArialMT"/>
              </a:rPr>
              <a:t>đ</a:t>
            </a:r>
            <a:r>
              <a:rPr lang="en-US" sz="2800" b="0" i="0" dirty="0" err="1">
                <a:solidFill>
                  <a:srgbClr val="666666"/>
                </a:solidFill>
                <a:effectLst/>
                <a:latin typeface="OpenSans"/>
              </a:rPr>
              <a:t>oán</a:t>
            </a:r>
            <a:r>
              <a:rPr lang="en-US" sz="2800" b="0" i="0" dirty="0">
                <a:solidFill>
                  <a:srgbClr val="666666"/>
                </a:solidFill>
                <a:effectLst/>
                <a:latin typeface="OpenSans"/>
              </a:rPr>
              <a:t> </a:t>
            </a:r>
            <a:r>
              <a:rPr lang="en-US" sz="2800" b="0" i="0" dirty="0" err="1">
                <a:solidFill>
                  <a:srgbClr val="666666"/>
                </a:solidFill>
                <a:effectLst/>
                <a:latin typeface="OpenSans"/>
              </a:rPr>
              <a:t>trên</a:t>
            </a:r>
            <a:r>
              <a:rPr lang="en-US" sz="2800" b="0" i="0" dirty="0">
                <a:solidFill>
                  <a:srgbClr val="666666"/>
                </a:solidFill>
                <a:effectLst/>
                <a:latin typeface="OpenSans"/>
              </a:rPr>
              <a:t> </a:t>
            </a:r>
            <a:r>
              <a:rPr lang="en-US" sz="2800" b="0" i="0" dirty="0" err="1">
                <a:solidFill>
                  <a:srgbClr val="666666"/>
                </a:solidFill>
                <a:effectLst/>
                <a:latin typeface="OpenSans"/>
              </a:rPr>
              <a:t>t</a:t>
            </a:r>
            <a:r>
              <a:rPr lang="en-US" sz="2800" b="0" i="0" dirty="0" err="1">
                <a:solidFill>
                  <a:srgbClr val="666666"/>
                </a:solidFill>
                <a:effectLst/>
                <a:latin typeface="ArialMT"/>
              </a:rPr>
              <a:t>ậ</a:t>
            </a:r>
            <a:r>
              <a:rPr lang="en-US" sz="2800" b="0" i="0" dirty="0" err="1">
                <a:solidFill>
                  <a:srgbClr val="666666"/>
                </a:solidFill>
                <a:effectLst/>
                <a:latin typeface="OpenSans"/>
              </a:rPr>
              <a:t>p</a:t>
            </a:r>
            <a:r>
              <a:rPr lang="en-US" sz="2800" b="0" i="0" dirty="0">
                <a:solidFill>
                  <a:srgbClr val="666666"/>
                </a:solidFill>
                <a:effectLst/>
                <a:latin typeface="OpenSans"/>
              </a:rPr>
              <a:t> train</a:t>
            </a:r>
            <a:br>
              <a:rPr lang="en-US" sz="2800" b="0" i="0" dirty="0">
                <a:solidFill>
                  <a:srgbClr val="666666"/>
                </a:solidFill>
                <a:effectLst/>
                <a:latin typeface="OpenSans"/>
              </a:rPr>
            </a:br>
            <a:endParaRPr lang="en-US" sz="2800" dirty="0"/>
          </a:p>
        </p:txBody>
      </p:sp>
      <p:pic>
        <p:nvPicPr>
          <p:cNvPr id="2" name="Picture 1">
            <a:extLst>
              <a:ext uri="{FF2B5EF4-FFF2-40B4-BE49-F238E27FC236}">
                <a16:creationId xmlns:a16="http://schemas.microsoft.com/office/drawing/2014/main" id="{DBDF5321-1401-0994-90AA-DD94984D246D}"/>
              </a:ext>
            </a:extLst>
          </p:cNvPr>
          <p:cNvPicPr>
            <a:picLocks noChangeAspect="1"/>
          </p:cNvPicPr>
          <p:nvPr/>
        </p:nvPicPr>
        <p:blipFill>
          <a:blip r:embed="rId3"/>
          <a:stretch>
            <a:fillRect/>
          </a:stretch>
        </p:blipFill>
        <p:spPr>
          <a:xfrm>
            <a:off x="3810000" y="3873170"/>
            <a:ext cx="9753600" cy="5838965"/>
          </a:xfrm>
          <a:prstGeom prst="rect">
            <a:avLst/>
          </a:prstGeom>
        </p:spPr>
      </p:pic>
    </p:spTree>
    <p:extLst>
      <p:ext uri="{BB962C8B-B14F-4D97-AF65-F5344CB8AC3E}">
        <p14:creationId xmlns:p14="http://schemas.microsoft.com/office/powerpoint/2010/main" val="169707275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par>
                                <p:cTn id="11" presetID="10" presetClass="entr" presetSubtype="0"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500"/>
                                        <p:tgtEl>
                                          <p:spTgt spid="2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2"/>
                                        </p:tgtEl>
                                        <p:attrNameLst>
                                          <p:attrName>style.visibility</p:attrName>
                                        </p:attrNameLst>
                                      </p:cBhvr>
                                      <p:to>
                                        <p:strVal val="visible"/>
                                      </p:to>
                                    </p:set>
                                    <p:animEffect transition="in" filter="fade">
                                      <p:cBhvr>
                                        <p:cTn id="16" dur="500"/>
                                        <p:tgtEl>
                                          <p:spTgt spid="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82"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1"/>
          <p:cNvPicPr>
            <a:picLocks noChangeAspect="1"/>
          </p:cNvPicPr>
          <p:nvPr/>
        </p:nvPicPr>
        <p:blipFill>
          <a:blip r:embed="rId2"/>
          <a:srcRect/>
          <a:stretch>
            <a:fillRect/>
          </a:stretch>
        </p:blipFill>
        <p:spPr>
          <a:xfrm>
            <a:off x="6553200" y="2002070"/>
            <a:ext cx="1981524" cy="1486143"/>
          </a:xfrm>
          <a:prstGeom prst="rect">
            <a:avLst/>
          </a:prstGeom>
        </p:spPr>
      </p:pic>
      <p:pic>
        <p:nvPicPr>
          <p:cNvPr id="22" name="Picture 22"/>
          <p:cNvPicPr>
            <a:picLocks noChangeAspect="1"/>
          </p:cNvPicPr>
          <p:nvPr/>
        </p:nvPicPr>
        <p:blipFill>
          <a:blip r:embed="rId2"/>
          <a:srcRect/>
          <a:stretch>
            <a:fillRect/>
          </a:stretch>
        </p:blipFill>
        <p:spPr>
          <a:xfrm>
            <a:off x="12369274" y="2008205"/>
            <a:ext cx="1981524" cy="1486143"/>
          </a:xfrm>
          <a:prstGeom prst="rect">
            <a:avLst/>
          </a:prstGeom>
        </p:spPr>
      </p:pic>
      <p:sp>
        <p:nvSpPr>
          <p:cNvPr id="23" name="TextBox 23"/>
          <p:cNvSpPr txBox="1"/>
          <p:nvPr/>
        </p:nvSpPr>
        <p:spPr>
          <a:xfrm>
            <a:off x="-326175" y="342900"/>
            <a:ext cx="5499850" cy="743793"/>
          </a:xfrm>
          <a:prstGeom prst="rect">
            <a:avLst/>
          </a:prstGeom>
        </p:spPr>
        <p:txBody>
          <a:bodyPr wrap="square" lIns="0" tIns="0" rIns="0" bIns="0" rtlCol="0" anchor="t">
            <a:spAutoFit/>
          </a:bodyPr>
          <a:lstStyle/>
          <a:p>
            <a:pPr marL="0" lvl="0" indent="0" algn="ctr">
              <a:lnSpc>
                <a:spcPts val="5800"/>
              </a:lnSpc>
              <a:spcBef>
                <a:spcPct val="0"/>
              </a:spcBef>
            </a:pPr>
            <a:r>
              <a:rPr lang="en-US" sz="5000" b="1" dirty="0">
                <a:solidFill>
                  <a:srgbClr val="242424"/>
                </a:solidFill>
                <a:latin typeface="Noto Sans" panose="020B0502040504020204" pitchFamily="34" charset="0"/>
                <a:ea typeface="Noto Sans" panose="020B0502040504020204" pitchFamily="34" charset="0"/>
                <a:cs typeface="Noto Sans" panose="020B0502040504020204" pitchFamily="34" charset="0"/>
              </a:rPr>
              <a:t>V. </a:t>
            </a:r>
            <a:r>
              <a:rPr lang="en-US" sz="5000" b="1" dirty="0" err="1">
                <a:solidFill>
                  <a:srgbClr val="242424"/>
                </a:solidFill>
                <a:latin typeface="Noto Sans" panose="020B0502040504020204" pitchFamily="34" charset="0"/>
                <a:ea typeface="Noto Sans" panose="020B0502040504020204" pitchFamily="34" charset="0"/>
                <a:cs typeface="Noto Sans" panose="020B0502040504020204" pitchFamily="34" charset="0"/>
              </a:rPr>
              <a:t>Bài</a:t>
            </a:r>
            <a:r>
              <a:rPr lang="en-US" sz="5000" b="1" dirty="0">
                <a:solidFill>
                  <a:srgbClr val="242424"/>
                </a:solidFill>
                <a:latin typeface="Noto Sans" panose="020B0502040504020204" pitchFamily="34" charset="0"/>
                <a:ea typeface="Noto Sans" panose="020B0502040504020204" pitchFamily="34" charset="0"/>
                <a:cs typeface="Noto Sans" panose="020B0502040504020204" pitchFamily="34" charset="0"/>
              </a:rPr>
              <a:t> </a:t>
            </a:r>
            <a:r>
              <a:rPr lang="en-US" sz="5000" b="1" dirty="0" err="1">
                <a:solidFill>
                  <a:srgbClr val="242424"/>
                </a:solidFill>
                <a:latin typeface="Noto Sans" panose="020B0502040504020204" pitchFamily="34" charset="0"/>
                <a:ea typeface="Noto Sans" panose="020B0502040504020204" pitchFamily="34" charset="0"/>
                <a:cs typeface="Noto Sans" panose="020B0502040504020204" pitchFamily="34" charset="0"/>
              </a:rPr>
              <a:t>toán</a:t>
            </a:r>
            <a:endParaRPr lang="en-US" sz="5000" b="1" dirty="0">
              <a:solidFill>
                <a:srgbClr val="242424"/>
              </a:solidFill>
              <a:latin typeface="Noto Sans" panose="020B0502040504020204" pitchFamily="34" charset="0"/>
              <a:ea typeface="Noto Sans" panose="020B0502040504020204" pitchFamily="34" charset="0"/>
              <a:cs typeface="Noto Sans" panose="020B0502040504020204" pitchFamily="34" charset="0"/>
            </a:endParaRPr>
          </a:p>
        </p:txBody>
      </p:sp>
      <p:sp>
        <p:nvSpPr>
          <p:cNvPr id="82" name="TextBox 23">
            <a:extLst>
              <a:ext uri="{FF2B5EF4-FFF2-40B4-BE49-F238E27FC236}">
                <a16:creationId xmlns:a16="http://schemas.microsoft.com/office/drawing/2014/main" id="{C51693B5-C6FC-746B-5DC8-38CFE19BD179}"/>
              </a:ext>
            </a:extLst>
          </p:cNvPr>
          <p:cNvSpPr txBox="1"/>
          <p:nvPr/>
        </p:nvSpPr>
        <p:spPr>
          <a:xfrm>
            <a:off x="941130" y="1132561"/>
            <a:ext cx="17145000" cy="1407565"/>
          </a:xfrm>
          <a:prstGeom prst="rect">
            <a:avLst/>
          </a:prstGeom>
        </p:spPr>
        <p:txBody>
          <a:bodyPr wrap="square" lIns="0" tIns="0" rIns="0" bIns="0" rtlCol="0" anchor="t">
            <a:spAutoFit/>
          </a:bodyPr>
          <a:lstStyle/>
          <a:p>
            <a:pPr lvl="0">
              <a:lnSpc>
                <a:spcPts val="5800"/>
              </a:lnSpc>
              <a:spcBef>
                <a:spcPct val="0"/>
              </a:spcBef>
            </a:pPr>
            <a:r>
              <a:rPr lang="en-US" sz="3200" b="1">
                <a:solidFill>
                  <a:srgbClr val="242424"/>
                </a:solidFill>
                <a:latin typeface="Noto Sans" panose="020B0502040504020204" pitchFamily="34" charset="0"/>
                <a:ea typeface="Noto Sans" panose="020B0502040504020204" pitchFamily="34" charset="0"/>
                <a:cs typeface="Noto Sans" panose="020B0502040504020204" pitchFamily="34" charset="0"/>
              </a:rPr>
              <a:t>2.4.3. M</a:t>
            </a:r>
            <a:r>
              <a:rPr lang="vi-VN" sz="3200" b="1" dirty="0">
                <a:solidFill>
                  <a:srgbClr val="242424"/>
                </a:solidFill>
                <a:latin typeface="Noto Sans" panose="020B0502040504020204" pitchFamily="34" charset="0"/>
                <a:ea typeface="Noto Sans" panose="020B0502040504020204" pitchFamily="34" charset="0"/>
                <a:cs typeface="Noto Sans" panose="020B0502040504020204" pitchFamily="34" charset="0"/>
              </a:rPr>
              <a:t>ô hình để dự đoán Status(Dead or Alive) dựa trên Age,</a:t>
            </a:r>
            <a:r>
              <a:rPr lang="en-US" sz="3200" b="1" dirty="0">
                <a:solidFill>
                  <a:srgbClr val="242424"/>
                </a:solidFill>
                <a:latin typeface="Noto Sans" panose="020B0502040504020204" pitchFamily="34" charset="0"/>
                <a:ea typeface="Noto Sans" panose="020B0502040504020204" pitchFamily="34" charset="0"/>
                <a:cs typeface="Noto Sans" panose="020B0502040504020204" pitchFamily="34" charset="0"/>
              </a:rPr>
              <a:t> </a:t>
            </a:r>
            <a:r>
              <a:rPr lang="vi-VN" sz="3200" b="1" dirty="0">
                <a:solidFill>
                  <a:srgbClr val="242424"/>
                </a:solidFill>
                <a:latin typeface="Noto Sans" panose="020B0502040504020204" pitchFamily="34" charset="0"/>
                <a:ea typeface="Noto Sans" panose="020B0502040504020204" pitchFamily="34" charset="0"/>
                <a:cs typeface="Noto Sans" panose="020B0502040504020204" pitchFamily="34" charset="0"/>
              </a:rPr>
              <a:t>Estrogen.Status, X6th.Stage, Survival.Months sử dụng desicion tree.</a:t>
            </a:r>
            <a:endParaRPr lang="en-US" sz="3200" b="1" dirty="0">
              <a:solidFill>
                <a:srgbClr val="242424"/>
              </a:solidFill>
              <a:latin typeface="Noto Sans" panose="020B0502040504020204" pitchFamily="34" charset="0"/>
              <a:ea typeface="Noto Sans" panose="020B0502040504020204" pitchFamily="34" charset="0"/>
              <a:cs typeface="Noto Sans" panose="020B0502040504020204" pitchFamily="34" charset="0"/>
            </a:endParaRPr>
          </a:p>
        </p:txBody>
      </p:sp>
      <p:sp>
        <p:nvSpPr>
          <p:cNvPr id="3" name="TextBox 2">
            <a:extLst>
              <a:ext uri="{FF2B5EF4-FFF2-40B4-BE49-F238E27FC236}">
                <a16:creationId xmlns:a16="http://schemas.microsoft.com/office/drawing/2014/main" id="{08CF25C0-C449-F4AB-F052-3CFB35B6EB7F}"/>
              </a:ext>
            </a:extLst>
          </p:cNvPr>
          <p:cNvSpPr txBox="1"/>
          <p:nvPr/>
        </p:nvSpPr>
        <p:spPr>
          <a:xfrm>
            <a:off x="929757" y="2383734"/>
            <a:ext cx="14706276" cy="1384995"/>
          </a:xfrm>
          <a:prstGeom prst="rect">
            <a:avLst/>
          </a:prstGeom>
          <a:noFill/>
        </p:spPr>
        <p:txBody>
          <a:bodyPr wrap="square">
            <a:spAutoFit/>
          </a:bodyPr>
          <a:lstStyle/>
          <a:p>
            <a:br>
              <a:rPr lang="en-US" sz="2800" b="0" i="0" dirty="0">
                <a:solidFill>
                  <a:srgbClr val="666666"/>
                </a:solidFill>
                <a:effectLst/>
                <a:latin typeface="OpenSans"/>
              </a:rPr>
            </a:br>
            <a:r>
              <a:rPr lang="en-US" sz="2800" b="0" i="0" dirty="0">
                <a:solidFill>
                  <a:srgbClr val="666666"/>
                </a:solidFill>
                <a:effectLst/>
                <a:latin typeface="ArialMT"/>
              </a:rPr>
              <a:t>KIỂM TRA ĐỘ CHÍNH XÁC MÔ HÌNH</a:t>
            </a:r>
            <a:br>
              <a:rPr lang="en-US" sz="2800" b="0" i="0" dirty="0">
                <a:solidFill>
                  <a:srgbClr val="666666"/>
                </a:solidFill>
                <a:effectLst/>
                <a:latin typeface="OpenSans"/>
              </a:rPr>
            </a:br>
            <a:endParaRPr lang="en-US" sz="2800" dirty="0"/>
          </a:p>
        </p:txBody>
      </p:sp>
      <p:pic>
        <p:nvPicPr>
          <p:cNvPr id="6" name="Picture 5">
            <a:extLst>
              <a:ext uri="{FF2B5EF4-FFF2-40B4-BE49-F238E27FC236}">
                <a16:creationId xmlns:a16="http://schemas.microsoft.com/office/drawing/2014/main" id="{9056BED3-6725-2F9E-9A4A-6CB371282C04}"/>
              </a:ext>
            </a:extLst>
          </p:cNvPr>
          <p:cNvPicPr>
            <a:picLocks noChangeAspect="1"/>
          </p:cNvPicPr>
          <p:nvPr/>
        </p:nvPicPr>
        <p:blipFill>
          <a:blip r:embed="rId3"/>
          <a:stretch>
            <a:fillRect/>
          </a:stretch>
        </p:blipFill>
        <p:spPr>
          <a:xfrm>
            <a:off x="929757" y="3488213"/>
            <a:ext cx="13205664" cy="4585037"/>
          </a:xfrm>
          <a:prstGeom prst="rect">
            <a:avLst/>
          </a:prstGeom>
          <a:ln>
            <a:solidFill>
              <a:schemeClr val="tx1"/>
            </a:solidFill>
          </a:ln>
        </p:spPr>
      </p:pic>
      <p:pic>
        <p:nvPicPr>
          <p:cNvPr id="9" name="Picture 8">
            <a:extLst>
              <a:ext uri="{FF2B5EF4-FFF2-40B4-BE49-F238E27FC236}">
                <a16:creationId xmlns:a16="http://schemas.microsoft.com/office/drawing/2014/main" id="{FE7922E2-CAE7-ABFC-1CE9-824DA00B2A50}"/>
              </a:ext>
            </a:extLst>
          </p:cNvPr>
          <p:cNvPicPr>
            <a:picLocks noChangeAspect="1"/>
          </p:cNvPicPr>
          <p:nvPr/>
        </p:nvPicPr>
        <p:blipFill>
          <a:blip r:embed="rId4"/>
          <a:stretch>
            <a:fillRect/>
          </a:stretch>
        </p:blipFill>
        <p:spPr>
          <a:xfrm>
            <a:off x="8991600" y="7277100"/>
            <a:ext cx="6283681" cy="2324100"/>
          </a:xfrm>
          <a:prstGeom prst="rect">
            <a:avLst/>
          </a:prstGeom>
          <a:solidFill>
            <a:schemeClr val="tx1"/>
          </a:solidFill>
          <a:ln>
            <a:solidFill>
              <a:schemeClr val="tx1"/>
            </a:solidFill>
          </a:ln>
        </p:spPr>
      </p:pic>
    </p:spTree>
    <p:extLst>
      <p:ext uri="{BB962C8B-B14F-4D97-AF65-F5344CB8AC3E}">
        <p14:creationId xmlns:p14="http://schemas.microsoft.com/office/powerpoint/2010/main" val="573065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par>
                                <p:cTn id="11" presetID="10" presetClass="entr" presetSubtype="0"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500"/>
                                        <p:tgtEl>
                                          <p:spTgt spid="2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2"/>
                                        </p:tgtEl>
                                        <p:attrNameLst>
                                          <p:attrName>style.visibility</p:attrName>
                                        </p:attrNameLst>
                                      </p:cBhvr>
                                      <p:to>
                                        <p:strVal val="visible"/>
                                      </p:to>
                                    </p:set>
                                    <p:animEffect transition="in" filter="fade">
                                      <p:cBhvr>
                                        <p:cTn id="16" dur="500"/>
                                        <p:tgtEl>
                                          <p:spTgt spid="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82"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DEB979E1-9829-F311-FD8D-3CE597AFA192}"/>
              </a:ext>
            </a:extLst>
          </p:cNvPr>
          <p:cNvSpPr>
            <a:spLocks noGrp="1" noRot="1" noMove="1" noResize="1" noEditPoints="1" noAdjustHandles="1" noChangeArrowheads="1" noChangeShapeType="1"/>
          </p:cNvSpPr>
          <p:nvPr/>
        </p:nvSpPr>
        <p:spPr>
          <a:xfrm>
            <a:off x="-533400" y="-114300"/>
            <a:ext cx="18811164" cy="104013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grpSp>
        <p:nvGrpSpPr>
          <p:cNvPr id="5" name="Group 5"/>
          <p:cNvGrpSpPr/>
          <p:nvPr/>
        </p:nvGrpSpPr>
        <p:grpSpPr>
          <a:xfrm rot="2700000">
            <a:off x="4493370" y="-1224902"/>
            <a:ext cx="10235272" cy="11659621"/>
            <a:chOff x="-188409" y="19050"/>
            <a:chExt cx="925009" cy="1060755"/>
          </a:xfrm>
        </p:grpSpPr>
        <p:sp>
          <p:nvSpPr>
            <p:cNvPr id="6" name="Freeform 6"/>
            <p:cNvSpPr/>
            <p:nvPr/>
          </p:nvSpPr>
          <p:spPr>
            <a:xfrm>
              <a:off x="-188409" y="267005"/>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2A0E1"/>
            </a:solidFill>
          </p:spPr>
          <p:txBody>
            <a:bodyPr/>
            <a:lstStyle/>
            <a:p>
              <a:endParaRPr lang="en-US"/>
            </a:p>
          </p:txBody>
        </p:sp>
        <p:sp>
          <p:nvSpPr>
            <p:cNvPr id="7" name="TextBox 7"/>
            <p:cNvSpPr txBox="1"/>
            <p:nvPr/>
          </p:nvSpPr>
          <p:spPr>
            <a:xfrm>
              <a:off x="76200" y="19050"/>
              <a:ext cx="660400" cy="717550"/>
            </a:xfrm>
            <a:prstGeom prst="rect">
              <a:avLst/>
            </a:prstGeom>
          </p:spPr>
          <p:txBody>
            <a:bodyPr lIns="50800" tIns="50800" rIns="50800" bIns="50800" rtlCol="0" anchor="ctr"/>
            <a:lstStyle/>
            <a:p>
              <a:pPr algn="ctr">
                <a:lnSpc>
                  <a:spcPts val="3220"/>
                </a:lnSpc>
              </a:pPr>
              <a:endParaRPr/>
            </a:p>
          </p:txBody>
        </p:sp>
      </p:grpSp>
      <p:grpSp>
        <p:nvGrpSpPr>
          <p:cNvPr id="11" name="Group 11"/>
          <p:cNvGrpSpPr/>
          <p:nvPr/>
        </p:nvGrpSpPr>
        <p:grpSpPr>
          <a:xfrm>
            <a:off x="5663833" y="1482653"/>
            <a:ext cx="6373368" cy="2748556"/>
            <a:chOff x="-1825449" y="38100"/>
            <a:chExt cx="2562049" cy="1104900"/>
          </a:xfrm>
        </p:grpSpPr>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2940"/>
                </a:lnSpc>
              </a:pPr>
              <a:endParaRPr/>
            </a:p>
          </p:txBody>
        </p:sp>
        <p:sp>
          <p:nvSpPr>
            <p:cNvPr id="12" name="Freeform 12"/>
            <p:cNvSpPr/>
            <p:nvPr/>
          </p:nvSpPr>
          <p:spPr>
            <a:xfrm>
              <a:off x="-1825449" y="33020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accent1">
                <a:lumMod val="20000"/>
                <a:lumOff val="80000"/>
              </a:schemeClr>
            </a:solidFill>
          </p:spPr>
          <p:txBody>
            <a:bodyPr/>
            <a:lstStyle/>
            <a:p>
              <a:endParaRPr lang="en-US">
                <a:solidFill>
                  <a:schemeClr val="accent6">
                    <a:lumMod val="50000"/>
                  </a:schemeClr>
                </a:solidFill>
              </a:endParaRPr>
            </a:p>
          </p:txBody>
        </p:sp>
      </p:grpSp>
      <p:grpSp>
        <p:nvGrpSpPr>
          <p:cNvPr id="14" name="Group 14"/>
          <p:cNvGrpSpPr/>
          <p:nvPr/>
        </p:nvGrpSpPr>
        <p:grpSpPr>
          <a:xfrm>
            <a:off x="11163263" y="2967068"/>
            <a:ext cx="1119616" cy="1119616"/>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42424"/>
            </a:solidFill>
          </p:spPr>
          <p:txBody>
            <a:bodyPr/>
            <a:lstStyle/>
            <a:p>
              <a:endParaRPr lang="en-US"/>
            </a:p>
          </p:txBody>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2940"/>
                </a:lnSpc>
              </a:pPr>
              <a:endParaRPr/>
            </a:p>
          </p:txBody>
        </p:sp>
      </p:grpSp>
      <p:sp>
        <p:nvSpPr>
          <p:cNvPr id="17" name="TextBox 17"/>
          <p:cNvSpPr txBox="1"/>
          <p:nvPr/>
        </p:nvSpPr>
        <p:spPr>
          <a:xfrm>
            <a:off x="3334986" y="4181617"/>
            <a:ext cx="9746895" cy="3577903"/>
          </a:xfrm>
          <a:prstGeom prst="rect">
            <a:avLst/>
          </a:prstGeom>
        </p:spPr>
        <p:txBody>
          <a:bodyPr wrap="square" lIns="0" tIns="0" rIns="0" bIns="0" rtlCol="0" anchor="t">
            <a:spAutoFit/>
          </a:bodyPr>
          <a:lstStyle/>
          <a:p>
            <a:pPr marL="0" lvl="0" indent="0" algn="ctr">
              <a:lnSpc>
                <a:spcPts val="9267"/>
              </a:lnSpc>
              <a:spcBef>
                <a:spcPct val="0"/>
              </a:spcBef>
            </a:pPr>
            <a:r>
              <a:rPr lang="en-US" sz="7988" b="1">
                <a:solidFill>
                  <a:schemeClr val="bg1"/>
                </a:solidFill>
                <a:latin typeface="Arial" panose="020B0604020202020204" pitchFamily="34" charset="0"/>
                <a:cs typeface="Arial" panose="020B0604020202020204" pitchFamily="34" charset="0"/>
              </a:rPr>
              <a:t>PHẦN 3. </a:t>
            </a:r>
          </a:p>
          <a:p>
            <a:pPr marL="0" lvl="0" indent="0" algn="ctr">
              <a:lnSpc>
                <a:spcPts val="9267"/>
              </a:lnSpc>
              <a:spcBef>
                <a:spcPct val="0"/>
              </a:spcBef>
            </a:pPr>
            <a:r>
              <a:rPr lang="en-US" sz="7988" b="1">
                <a:solidFill>
                  <a:schemeClr val="bg1"/>
                </a:solidFill>
                <a:latin typeface="Arial" panose="020B0604020202020204" pitchFamily="34" charset="0"/>
                <a:cs typeface="Arial" panose="020B0604020202020204" pitchFamily="34" charset="0"/>
              </a:rPr>
              <a:t>BREAST CANCER WISCONSIN</a:t>
            </a:r>
            <a:endParaRPr lang="en-US" sz="7988" b="1" u="none">
              <a:solidFill>
                <a:schemeClr val="bg1"/>
              </a:solidFill>
              <a:latin typeface="Arial" panose="020B0604020202020204" pitchFamily="34" charset="0"/>
              <a:cs typeface="Arial" panose="020B0604020202020204" pitchFamily="34" charset="0"/>
            </a:endParaRPr>
          </a:p>
        </p:txBody>
      </p:sp>
      <p:pic>
        <p:nvPicPr>
          <p:cNvPr id="10" name="Picture 10"/>
          <p:cNvPicPr>
            <a:picLocks noChangeAspect="1"/>
          </p:cNvPicPr>
          <p:nvPr/>
        </p:nvPicPr>
        <p:blipFill>
          <a:blip r:embed="rId3"/>
          <a:srcRect/>
          <a:stretch>
            <a:fillRect/>
          </a:stretch>
        </p:blipFill>
        <p:spPr>
          <a:xfrm rot="17346409">
            <a:off x="7454562" y="644225"/>
            <a:ext cx="2745651" cy="2830568"/>
          </a:xfrm>
          <a:prstGeom prst="rect">
            <a:avLst/>
          </a:prstGeom>
        </p:spPr>
      </p:pic>
    </p:spTree>
    <p:extLst>
      <p:ext uri="{BB962C8B-B14F-4D97-AF65-F5344CB8AC3E}">
        <p14:creationId xmlns:p14="http://schemas.microsoft.com/office/powerpoint/2010/main" val="279958795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20"/>
          <p:cNvGrpSpPr/>
          <p:nvPr/>
        </p:nvGrpSpPr>
        <p:grpSpPr>
          <a:xfrm>
            <a:off x="15189568" y="8573284"/>
            <a:ext cx="1634560" cy="1634560"/>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6A6A6"/>
            </a:solidFill>
          </p:spPr>
          <p:txBody>
            <a:bodyPr/>
            <a:lstStyle/>
            <a:p>
              <a:endParaRPr lang="en-US"/>
            </a:p>
          </p:txBody>
        </p:sp>
        <p:sp>
          <p:nvSpPr>
            <p:cNvPr id="22" name="TextBox 22"/>
            <p:cNvSpPr txBox="1"/>
            <p:nvPr/>
          </p:nvSpPr>
          <p:spPr>
            <a:xfrm>
              <a:off x="76200" y="38100"/>
              <a:ext cx="660400" cy="698500"/>
            </a:xfrm>
            <a:prstGeom prst="rect">
              <a:avLst/>
            </a:prstGeom>
          </p:spPr>
          <p:txBody>
            <a:bodyPr lIns="50800" tIns="50800" rIns="50800" bIns="50800" rtlCol="0" anchor="ctr"/>
            <a:lstStyle/>
            <a:p>
              <a:pPr algn="ctr">
                <a:lnSpc>
                  <a:spcPts val="2940"/>
                </a:lnSpc>
              </a:pPr>
              <a:endParaRPr/>
            </a:p>
          </p:txBody>
        </p:sp>
      </p:grpSp>
      <p:pic>
        <p:nvPicPr>
          <p:cNvPr id="23" name="Picture 23"/>
          <p:cNvPicPr>
            <a:picLocks noChangeAspect="1"/>
          </p:cNvPicPr>
          <p:nvPr/>
        </p:nvPicPr>
        <p:blipFill>
          <a:blip r:embed="rId2"/>
          <a:srcRect/>
          <a:stretch>
            <a:fillRect/>
          </a:stretch>
        </p:blipFill>
        <p:spPr>
          <a:xfrm>
            <a:off x="14782514" y="9105639"/>
            <a:ext cx="1901763" cy="1991375"/>
          </a:xfrm>
          <a:prstGeom prst="rect">
            <a:avLst/>
          </a:prstGeom>
        </p:spPr>
      </p:pic>
      <p:sp>
        <p:nvSpPr>
          <p:cNvPr id="26" name="Freeform 26"/>
          <p:cNvSpPr/>
          <p:nvPr/>
        </p:nvSpPr>
        <p:spPr>
          <a:xfrm>
            <a:off x="-685800" y="7734300"/>
            <a:ext cx="3484245" cy="3484245"/>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6DBF8"/>
          </a:solidFill>
        </p:spPr>
        <p:txBody>
          <a:bodyPr/>
          <a:lstStyle/>
          <a:p>
            <a:endParaRPr lang="en-US"/>
          </a:p>
        </p:txBody>
      </p:sp>
      <p:sp>
        <p:nvSpPr>
          <p:cNvPr id="28" name="TextBox 28"/>
          <p:cNvSpPr txBox="1"/>
          <p:nvPr/>
        </p:nvSpPr>
        <p:spPr>
          <a:xfrm>
            <a:off x="1028700" y="1028700"/>
            <a:ext cx="15898495" cy="743585"/>
          </a:xfrm>
          <a:prstGeom prst="rect">
            <a:avLst/>
          </a:prstGeom>
        </p:spPr>
        <p:txBody>
          <a:bodyPr wrap="square" lIns="0" tIns="0" rIns="0" bIns="0" rtlCol="0" anchor="t">
            <a:spAutoFit/>
          </a:bodyPr>
          <a:lstStyle/>
          <a:p>
            <a:pPr marL="0" lvl="0" indent="0">
              <a:lnSpc>
                <a:spcPts val="5800"/>
              </a:lnSpc>
              <a:spcBef>
                <a:spcPct val="0"/>
              </a:spcBef>
            </a:pPr>
            <a:r>
              <a:rPr lang="en-US" sz="5000" b="1" u="none">
                <a:solidFill>
                  <a:srgbClr val="242424"/>
                </a:solidFill>
                <a:latin typeface="Arial" panose="020B0604020202020204" pitchFamily="34" charset="0"/>
                <a:cs typeface="Arial" panose="020B0604020202020204" pitchFamily="34" charset="0"/>
              </a:rPr>
              <a:t>3.1. Trích xuất và đọc dữ liệu</a:t>
            </a:r>
          </a:p>
        </p:txBody>
      </p:sp>
      <p:pic>
        <p:nvPicPr>
          <p:cNvPr id="2" name="Picture 1"/>
          <p:cNvPicPr>
            <a:picLocks noChangeAspect="1"/>
          </p:cNvPicPr>
          <p:nvPr/>
        </p:nvPicPr>
        <p:blipFill>
          <a:blip r:embed="rId3"/>
          <a:stretch>
            <a:fillRect/>
          </a:stretch>
        </p:blipFill>
        <p:spPr>
          <a:xfrm>
            <a:off x="3276600" y="2171700"/>
            <a:ext cx="11029950" cy="1209675"/>
          </a:xfrm>
          <a:prstGeom prst="rect">
            <a:avLst/>
          </a:prstGeom>
        </p:spPr>
      </p:pic>
      <p:pic>
        <p:nvPicPr>
          <p:cNvPr id="3" name="Picture 2"/>
          <p:cNvPicPr>
            <a:picLocks noChangeAspect="1"/>
          </p:cNvPicPr>
          <p:nvPr/>
        </p:nvPicPr>
        <p:blipFill>
          <a:blip r:embed="rId4"/>
          <a:stretch>
            <a:fillRect/>
          </a:stretch>
        </p:blipFill>
        <p:spPr>
          <a:xfrm>
            <a:off x="1905000" y="3780790"/>
            <a:ext cx="13935075" cy="5841365"/>
          </a:xfrm>
          <a:prstGeom prst="rect">
            <a:avLst/>
          </a:prstGeom>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905000" y="2019300"/>
            <a:ext cx="14413865" cy="5753100"/>
          </a:xfrm>
          <a:prstGeom prst="rect">
            <a:avLst/>
          </a:prstGeom>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p:cNvPicPr>
            <a:picLocks noChangeAspect="1"/>
          </p:cNvPicPr>
          <p:nvPr/>
        </p:nvPicPr>
        <p:blipFill>
          <a:blip r:embed="rId2"/>
          <a:srcRect/>
          <a:stretch>
            <a:fillRect/>
          </a:stretch>
        </p:blipFill>
        <p:spPr>
          <a:xfrm>
            <a:off x="11300833" y="-2863689"/>
            <a:ext cx="9402097" cy="6299405"/>
          </a:xfrm>
          <a:prstGeom prst="rect">
            <a:avLst/>
          </a:prstGeom>
        </p:spPr>
      </p:pic>
      <p:pic>
        <p:nvPicPr>
          <p:cNvPr id="5" name="Picture 4"/>
          <p:cNvPicPr>
            <a:picLocks noChangeAspect="1"/>
          </p:cNvPicPr>
          <p:nvPr/>
        </p:nvPicPr>
        <p:blipFill>
          <a:blip r:embed="rId3"/>
          <a:stretch>
            <a:fillRect/>
          </a:stretch>
        </p:blipFill>
        <p:spPr>
          <a:xfrm>
            <a:off x="1143000" y="800100"/>
            <a:ext cx="10229850" cy="1314450"/>
          </a:xfrm>
          <a:prstGeom prst="rect">
            <a:avLst/>
          </a:prstGeom>
        </p:spPr>
      </p:pic>
      <p:pic>
        <p:nvPicPr>
          <p:cNvPr id="10" name="Picture 9"/>
          <p:cNvPicPr>
            <a:picLocks noChangeAspect="1"/>
          </p:cNvPicPr>
          <p:nvPr/>
        </p:nvPicPr>
        <p:blipFill>
          <a:blip r:embed="rId4"/>
          <a:stretch>
            <a:fillRect/>
          </a:stretch>
        </p:blipFill>
        <p:spPr>
          <a:xfrm>
            <a:off x="381000" y="2400300"/>
            <a:ext cx="8429625" cy="3562350"/>
          </a:xfrm>
          <a:prstGeom prst="rect">
            <a:avLst/>
          </a:prstGeom>
          <a:ln w="12700" cmpd="sng">
            <a:solidFill>
              <a:schemeClr val="tx1"/>
            </a:solidFill>
            <a:prstDash val="solid"/>
          </a:ln>
        </p:spPr>
      </p:pic>
      <p:pic>
        <p:nvPicPr>
          <p:cNvPr id="11" name="Picture 10"/>
          <p:cNvPicPr>
            <a:picLocks noChangeAspect="1"/>
          </p:cNvPicPr>
          <p:nvPr/>
        </p:nvPicPr>
        <p:blipFill>
          <a:blip r:embed="rId5"/>
          <a:stretch>
            <a:fillRect/>
          </a:stretch>
        </p:blipFill>
        <p:spPr>
          <a:xfrm>
            <a:off x="9220200" y="2409825"/>
            <a:ext cx="8267700" cy="3552825"/>
          </a:xfrm>
          <a:prstGeom prst="rect">
            <a:avLst/>
          </a:prstGeom>
          <a:ln w="12700" cmpd="sng">
            <a:solidFill>
              <a:schemeClr val="tx1"/>
            </a:solidFill>
            <a:prstDash val="solid"/>
          </a:ln>
        </p:spPr>
      </p:pic>
      <p:pic>
        <p:nvPicPr>
          <p:cNvPr id="12" name="Picture 11"/>
          <p:cNvPicPr>
            <a:picLocks noChangeAspect="1"/>
          </p:cNvPicPr>
          <p:nvPr/>
        </p:nvPicPr>
        <p:blipFill>
          <a:blip r:embed="rId6"/>
          <a:stretch>
            <a:fillRect/>
          </a:stretch>
        </p:blipFill>
        <p:spPr>
          <a:xfrm>
            <a:off x="447675" y="6362700"/>
            <a:ext cx="8362950" cy="3457575"/>
          </a:xfrm>
          <a:prstGeom prst="rect">
            <a:avLst/>
          </a:prstGeom>
          <a:ln w="12700" cmpd="sng">
            <a:solidFill>
              <a:schemeClr val="accent1">
                <a:shade val="50000"/>
              </a:schemeClr>
            </a:solidFill>
            <a:prstDash val="solid"/>
          </a:ln>
        </p:spPr>
      </p:pic>
      <p:pic>
        <p:nvPicPr>
          <p:cNvPr id="13" name="Picture 12"/>
          <p:cNvPicPr>
            <a:picLocks noChangeAspect="1"/>
          </p:cNvPicPr>
          <p:nvPr/>
        </p:nvPicPr>
        <p:blipFill>
          <a:blip r:embed="rId7"/>
          <a:stretch>
            <a:fillRect/>
          </a:stretch>
        </p:blipFill>
        <p:spPr>
          <a:xfrm>
            <a:off x="9296400" y="6362700"/>
            <a:ext cx="8267700" cy="3581400"/>
          </a:xfrm>
          <a:prstGeom prst="rect">
            <a:avLst/>
          </a:prstGeom>
          <a:ln w="12700" cmpd="sng">
            <a:solidFill>
              <a:schemeClr val="tx1"/>
            </a:solidFill>
            <a:prstDash val="solid"/>
          </a:ln>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p:cNvPicPr>
            <a:picLocks noChangeAspect="1"/>
          </p:cNvPicPr>
          <p:nvPr/>
        </p:nvPicPr>
        <p:blipFill>
          <a:blip r:embed="rId2"/>
          <a:srcRect/>
          <a:stretch>
            <a:fillRect/>
          </a:stretch>
        </p:blipFill>
        <p:spPr>
          <a:xfrm>
            <a:off x="11300833" y="-2863689"/>
            <a:ext cx="9402097" cy="6299405"/>
          </a:xfrm>
          <a:prstGeom prst="rect">
            <a:avLst/>
          </a:prstGeom>
        </p:spPr>
      </p:pic>
      <p:sp>
        <p:nvSpPr>
          <p:cNvPr id="28" name="TextBox 28"/>
          <p:cNvSpPr txBox="1"/>
          <p:nvPr/>
        </p:nvSpPr>
        <p:spPr>
          <a:xfrm>
            <a:off x="1028700" y="1028700"/>
            <a:ext cx="15898495" cy="743585"/>
          </a:xfrm>
          <a:prstGeom prst="rect">
            <a:avLst/>
          </a:prstGeom>
        </p:spPr>
        <p:txBody>
          <a:bodyPr wrap="square" lIns="0" tIns="0" rIns="0" bIns="0" rtlCol="0" anchor="t">
            <a:spAutoFit/>
          </a:bodyPr>
          <a:lstStyle/>
          <a:p>
            <a:pPr marL="0" lvl="0" indent="0">
              <a:lnSpc>
                <a:spcPts val="5800"/>
              </a:lnSpc>
              <a:spcBef>
                <a:spcPct val="0"/>
              </a:spcBef>
            </a:pPr>
            <a:r>
              <a:rPr lang="en-US" sz="5000" b="1" u="none">
                <a:solidFill>
                  <a:srgbClr val="242424"/>
                </a:solidFill>
                <a:latin typeface="Arial" panose="020B0604020202020204" pitchFamily="34" charset="0"/>
                <a:cs typeface="Arial" panose="020B0604020202020204" pitchFamily="34" charset="0"/>
              </a:rPr>
              <a:t>3.2. Tiền xử lý dữ liệu</a:t>
            </a:r>
          </a:p>
        </p:txBody>
      </p:sp>
      <p:pic>
        <p:nvPicPr>
          <p:cNvPr id="5" name="Picture 4"/>
          <p:cNvPicPr>
            <a:picLocks noChangeAspect="1"/>
          </p:cNvPicPr>
          <p:nvPr/>
        </p:nvPicPr>
        <p:blipFill>
          <a:blip r:embed="rId3"/>
          <a:stretch>
            <a:fillRect/>
          </a:stretch>
        </p:blipFill>
        <p:spPr>
          <a:xfrm>
            <a:off x="1295400" y="2171700"/>
            <a:ext cx="16037560" cy="1561465"/>
          </a:xfrm>
          <a:prstGeom prst="rect">
            <a:avLst/>
          </a:prstGeom>
        </p:spPr>
      </p:pic>
      <p:pic>
        <p:nvPicPr>
          <p:cNvPr id="8" name="Picture 7"/>
          <p:cNvPicPr>
            <a:picLocks noChangeAspect="1"/>
          </p:cNvPicPr>
          <p:nvPr/>
        </p:nvPicPr>
        <p:blipFill>
          <a:blip r:embed="rId4"/>
          <a:stretch>
            <a:fillRect/>
          </a:stretch>
        </p:blipFill>
        <p:spPr>
          <a:xfrm>
            <a:off x="4038600" y="4047490"/>
            <a:ext cx="11262995" cy="3649980"/>
          </a:xfrm>
          <a:prstGeom prst="rect">
            <a:avLst/>
          </a:prstGeom>
        </p:spPr>
      </p:pic>
      <p:pic>
        <p:nvPicPr>
          <p:cNvPr id="10" name="Picture 9"/>
          <p:cNvPicPr>
            <a:picLocks noChangeAspect="1"/>
          </p:cNvPicPr>
          <p:nvPr/>
        </p:nvPicPr>
        <p:blipFill>
          <a:blip r:embed="rId5"/>
          <a:stretch>
            <a:fillRect/>
          </a:stretch>
        </p:blipFill>
        <p:spPr>
          <a:xfrm>
            <a:off x="5257800" y="7962900"/>
            <a:ext cx="8792210" cy="1887855"/>
          </a:xfrm>
          <a:prstGeom prst="rect">
            <a:avLst/>
          </a:prstGeom>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p:cNvPicPr>
            <a:picLocks noChangeAspect="1"/>
          </p:cNvPicPr>
          <p:nvPr/>
        </p:nvPicPr>
        <p:blipFill>
          <a:blip r:embed="rId2"/>
          <a:srcRect/>
          <a:stretch>
            <a:fillRect/>
          </a:stretch>
        </p:blipFill>
        <p:spPr>
          <a:xfrm>
            <a:off x="11300833" y="-2863689"/>
            <a:ext cx="9402097" cy="6299405"/>
          </a:xfrm>
          <a:prstGeom prst="rect">
            <a:avLst/>
          </a:prstGeom>
        </p:spPr>
      </p:pic>
      <p:pic>
        <p:nvPicPr>
          <p:cNvPr id="2" name="Picture 1"/>
          <p:cNvPicPr>
            <a:picLocks noChangeAspect="1"/>
          </p:cNvPicPr>
          <p:nvPr/>
        </p:nvPicPr>
        <p:blipFill>
          <a:blip r:embed="rId3"/>
          <a:stretch>
            <a:fillRect/>
          </a:stretch>
        </p:blipFill>
        <p:spPr>
          <a:xfrm>
            <a:off x="1219200" y="952500"/>
            <a:ext cx="15708630" cy="1968500"/>
          </a:xfrm>
          <a:prstGeom prst="rect">
            <a:avLst/>
          </a:prstGeom>
        </p:spPr>
      </p:pic>
      <p:pic>
        <p:nvPicPr>
          <p:cNvPr id="3" name="Picture 2"/>
          <p:cNvPicPr>
            <a:picLocks noChangeAspect="1"/>
          </p:cNvPicPr>
          <p:nvPr/>
        </p:nvPicPr>
        <p:blipFill>
          <a:blip r:embed="rId4"/>
          <a:stretch>
            <a:fillRect/>
          </a:stretch>
        </p:blipFill>
        <p:spPr>
          <a:xfrm>
            <a:off x="1524000" y="3619500"/>
            <a:ext cx="15384780" cy="5132705"/>
          </a:xfrm>
          <a:prstGeom prst="rect">
            <a:avLst/>
          </a:prstGeom>
          <a:ln w="12700" cmpd="sng">
            <a:solidFill>
              <a:schemeClr val="tx1"/>
            </a:solidFill>
            <a:prstDash val="solid"/>
          </a:ln>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p:cNvPicPr>
            <a:picLocks noChangeAspect="1"/>
          </p:cNvPicPr>
          <p:nvPr/>
        </p:nvPicPr>
        <p:blipFill>
          <a:blip r:embed="rId2"/>
          <a:srcRect/>
          <a:stretch>
            <a:fillRect/>
          </a:stretch>
        </p:blipFill>
        <p:spPr>
          <a:xfrm>
            <a:off x="11300833" y="-2863689"/>
            <a:ext cx="9402097" cy="6299405"/>
          </a:xfrm>
          <a:prstGeom prst="rect">
            <a:avLst/>
          </a:prstGeom>
        </p:spPr>
      </p:pic>
      <p:pic>
        <p:nvPicPr>
          <p:cNvPr id="5" name="Picture 4"/>
          <p:cNvPicPr>
            <a:picLocks noChangeAspect="1"/>
          </p:cNvPicPr>
          <p:nvPr/>
        </p:nvPicPr>
        <p:blipFill>
          <a:blip r:embed="rId3"/>
          <a:stretch>
            <a:fillRect/>
          </a:stretch>
        </p:blipFill>
        <p:spPr>
          <a:xfrm>
            <a:off x="2133600" y="876300"/>
            <a:ext cx="14070965" cy="3011170"/>
          </a:xfrm>
          <a:prstGeom prst="rect">
            <a:avLst/>
          </a:prstGeom>
        </p:spPr>
      </p:pic>
      <p:pic>
        <p:nvPicPr>
          <p:cNvPr id="6" name="Picture 5"/>
          <p:cNvPicPr>
            <a:picLocks noChangeAspect="1"/>
          </p:cNvPicPr>
          <p:nvPr/>
        </p:nvPicPr>
        <p:blipFill>
          <a:blip r:embed="rId4"/>
          <a:stretch>
            <a:fillRect/>
          </a:stretch>
        </p:blipFill>
        <p:spPr>
          <a:xfrm>
            <a:off x="1447800" y="4152900"/>
            <a:ext cx="15654655" cy="5389880"/>
          </a:xfrm>
          <a:prstGeom prst="rect">
            <a:avLst/>
          </a:prstGeom>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52593" y="2343147"/>
            <a:ext cx="692243" cy="692243"/>
            <a:chOff x="0" y="0"/>
            <a:chExt cx="812800" cy="812800"/>
          </a:xfrm>
          <a:solidFill>
            <a:schemeClr val="tx2">
              <a:lumMod val="40000"/>
              <a:lumOff val="60000"/>
            </a:schemeClr>
          </a:solidFill>
        </p:grpSpPr>
        <p:sp>
          <p:nvSpPr>
            <p:cNvPr id="3" name="Freeform 3"/>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grpFill/>
          </p:spPr>
          <p:txBody>
            <a:bodyPr/>
            <a:lstStyle/>
            <a:p>
              <a:endParaRPr lang="en-US"/>
            </a:p>
          </p:txBody>
        </p:sp>
        <p:sp>
          <p:nvSpPr>
            <p:cNvPr id="4" name="TextBox 4"/>
            <p:cNvSpPr txBox="1"/>
            <p:nvPr/>
          </p:nvSpPr>
          <p:spPr>
            <a:xfrm>
              <a:off x="0" y="-38100"/>
              <a:ext cx="812800" cy="850900"/>
            </a:xfrm>
            <a:prstGeom prst="rect">
              <a:avLst/>
            </a:prstGeom>
            <a:solidFill>
              <a:srgbClr val="62A0E1"/>
            </a:solidFill>
          </p:spPr>
          <p:txBody>
            <a:bodyPr lIns="50800" tIns="50800" rIns="50800" bIns="50800" rtlCol="0" anchor="ctr"/>
            <a:lstStyle/>
            <a:p>
              <a:pPr marL="0" lvl="0" indent="0" algn="ctr">
                <a:lnSpc>
                  <a:spcPts val="2940"/>
                </a:lnSpc>
                <a:spcBef>
                  <a:spcPct val="0"/>
                </a:spcBef>
              </a:pPr>
              <a:endParaRPr lang="en-US" sz="2100" u="none">
                <a:solidFill>
                  <a:srgbClr val="242424"/>
                </a:solidFill>
                <a:latin typeface="Noto Sans Bold"/>
              </a:endParaRPr>
            </a:p>
          </p:txBody>
        </p:sp>
      </p:grpSp>
      <p:grpSp>
        <p:nvGrpSpPr>
          <p:cNvPr id="5" name="Group 5"/>
          <p:cNvGrpSpPr>
            <a:grpSpLocks/>
          </p:cNvGrpSpPr>
          <p:nvPr/>
        </p:nvGrpSpPr>
        <p:grpSpPr>
          <a:xfrm>
            <a:off x="502565" y="4439088"/>
            <a:ext cx="692243" cy="692243"/>
            <a:chOff x="0" y="0"/>
            <a:chExt cx="812800" cy="812800"/>
          </a:xfrm>
          <a:solidFill>
            <a:schemeClr val="tx2">
              <a:lumMod val="40000"/>
              <a:lumOff val="60000"/>
            </a:schemeClr>
          </a:solidFill>
        </p:grpSpPr>
        <p:sp>
          <p:nvSpPr>
            <p:cNvPr id="6" name="Freeform 6"/>
            <p:cNvSpPr>
              <a:spLocks/>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grpFill/>
          </p:spPr>
          <p:txBody>
            <a:bodyPr/>
            <a:lstStyle/>
            <a:p>
              <a:endParaRPr lang="en-US"/>
            </a:p>
          </p:txBody>
        </p:sp>
        <p:sp>
          <p:nvSpPr>
            <p:cNvPr id="7" name="TextBox 7"/>
            <p:cNvSpPr txBox="1">
              <a:spLocks/>
            </p:cNvSpPr>
            <p:nvPr/>
          </p:nvSpPr>
          <p:spPr>
            <a:xfrm>
              <a:off x="0" y="-38100"/>
              <a:ext cx="812800" cy="850900"/>
            </a:xfrm>
            <a:prstGeom prst="rect">
              <a:avLst/>
            </a:prstGeom>
            <a:solidFill>
              <a:srgbClr val="62A0E1"/>
            </a:solidFill>
          </p:spPr>
          <p:txBody>
            <a:bodyPr lIns="50800" tIns="50800" rIns="50800" bIns="50800" rtlCol="0" anchor="ctr"/>
            <a:lstStyle/>
            <a:p>
              <a:pPr marL="0" lvl="0" indent="0" algn="ctr">
                <a:lnSpc>
                  <a:spcPts val="2940"/>
                </a:lnSpc>
                <a:spcBef>
                  <a:spcPct val="0"/>
                </a:spcBef>
              </a:pPr>
              <a:endParaRPr lang="en-US" sz="2100">
                <a:solidFill>
                  <a:srgbClr val="242424"/>
                </a:solidFill>
                <a:latin typeface="Noto Sans Bold"/>
              </a:endParaRPr>
            </a:p>
          </p:txBody>
        </p:sp>
      </p:grpSp>
      <p:grpSp>
        <p:nvGrpSpPr>
          <p:cNvPr id="8" name="Group 8"/>
          <p:cNvGrpSpPr/>
          <p:nvPr/>
        </p:nvGrpSpPr>
        <p:grpSpPr>
          <a:xfrm>
            <a:off x="452593" y="6748529"/>
            <a:ext cx="692243" cy="692243"/>
            <a:chOff x="0" y="0"/>
            <a:chExt cx="812800" cy="812800"/>
          </a:xfrm>
          <a:solidFill>
            <a:schemeClr val="tx2">
              <a:lumMod val="40000"/>
              <a:lumOff val="60000"/>
            </a:schemeClr>
          </a:solidFill>
        </p:grpSpPr>
        <p:sp>
          <p:nvSpPr>
            <p:cNvPr id="9" name="Freeform 9"/>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grpFill/>
          </p:spPr>
          <p:txBody>
            <a:bodyPr/>
            <a:lstStyle/>
            <a:p>
              <a:endParaRPr lang="en-US"/>
            </a:p>
          </p:txBody>
        </p:sp>
        <p:sp>
          <p:nvSpPr>
            <p:cNvPr id="10" name="TextBox 10"/>
            <p:cNvSpPr txBox="1"/>
            <p:nvPr/>
          </p:nvSpPr>
          <p:spPr>
            <a:xfrm>
              <a:off x="0" y="-38100"/>
              <a:ext cx="812800" cy="850900"/>
            </a:xfrm>
            <a:prstGeom prst="rect">
              <a:avLst/>
            </a:prstGeom>
            <a:solidFill>
              <a:srgbClr val="62A0E1"/>
            </a:solidFill>
          </p:spPr>
          <p:txBody>
            <a:bodyPr lIns="50800" tIns="50800" rIns="50800" bIns="50800" rtlCol="0" anchor="ctr"/>
            <a:lstStyle/>
            <a:p>
              <a:pPr marL="0" lvl="0" indent="0" algn="ctr">
                <a:lnSpc>
                  <a:spcPts val="2940"/>
                </a:lnSpc>
                <a:spcBef>
                  <a:spcPct val="0"/>
                </a:spcBef>
              </a:pPr>
              <a:endParaRPr lang="en-US" sz="2100">
                <a:solidFill>
                  <a:srgbClr val="242424"/>
                </a:solidFill>
                <a:latin typeface="Noto Sans Bold"/>
              </a:endParaRPr>
            </a:p>
          </p:txBody>
        </p:sp>
      </p:grpSp>
      <p:grpSp>
        <p:nvGrpSpPr>
          <p:cNvPr id="11" name="Group 11"/>
          <p:cNvGrpSpPr/>
          <p:nvPr/>
        </p:nvGrpSpPr>
        <p:grpSpPr>
          <a:xfrm>
            <a:off x="1144836" y="2343147"/>
            <a:ext cx="266573" cy="692243"/>
            <a:chOff x="0" y="0"/>
            <a:chExt cx="312998" cy="812800"/>
          </a:xfrm>
        </p:grpSpPr>
        <p:sp>
          <p:nvSpPr>
            <p:cNvPr id="12" name="Freeform 12"/>
            <p:cNvSpPr/>
            <p:nvPr/>
          </p:nvSpPr>
          <p:spPr>
            <a:xfrm>
              <a:off x="0" y="0"/>
              <a:ext cx="312998" cy="812800"/>
            </a:xfrm>
            <a:custGeom>
              <a:avLst/>
              <a:gdLst/>
              <a:ahLst/>
              <a:cxnLst/>
              <a:rect l="l" t="t" r="r" b="b"/>
              <a:pathLst>
                <a:path w="312998" h="812800">
                  <a:moveTo>
                    <a:pt x="0" y="0"/>
                  </a:moveTo>
                  <a:lnTo>
                    <a:pt x="312998" y="0"/>
                  </a:lnTo>
                  <a:lnTo>
                    <a:pt x="312998" y="812800"/>
                  </a:lnTo>
                  <a:lnTo>
                    <a:pt x="0" y="812800"/>
                  </a:lnTo>
                  <a:close/>
                </a:path>
              </a:pathLst>
            </a:custGeom>
            <a:solidFill>
              <a:srgbClr val="242424"/>
            </a:solidFill>
          </p:spPr>
          <p:txBody>
            <a:bodyPr/>
            <a:lstStyle/>
            <a:p>
              <a:endParaRPr lang="en-US"/>
            </a:p>
          </p:txBody>
        </p:sp>
        <p:sp>
          <p:nvSpPr>
            <p:cNvPr id="13" name="TextBox 13"/>
            <p:cNvSpPr txBox="1"/>
            <p:nvPr/>
          </p:nvSpPr>
          <p:spPr>
            <a:xfrm>
              <a:off x="0" y="-38100"/>
              <a:ext cx="812800" cy="850900"/>
            </a:xfrm>
            <a:prstGeom prst="rect">
              <a:avLst/>
            </a:prstGeom>
          </p:spPr>
          <p:txBody>
            <a:bodyPr lIns="50800" tIns="50800" rIns="50800" bIns="50800" rtlCol="0" anchor="ctr"/>
            <a:lstStyle/>
            <a:p>
              <a:pPr marL="0" lvl="0" indent="0" algn="ctr">
                <a:lnSpc>
                  <a:spcPts val="2940"/>
                </a:lnSpc>
                <a:spcBef>
                  <a:spcPct val="0"/>
                </a:spcBef>
              </a:pPr>
              <a:endParaRPr/>
            </a:p>
          </p:txBody>
        </p:sp>
      </p:grpSp>
      <p:grpSp>
        <p:nvGrpSpPr>
          <p:cNvPr id="14" name="Group 14"/>
          <p:cNvGrpSpPr>
            <a:grpSpLocks/>
          </p:cNvGrpSpPr>
          <p:nvPr/>
        </p:nvGrpSpPr>
        <p:grpSpPr>
          <a:xfrm>
            <a:off x="1194808" y="4439088"/>
            <a:ext cx="266573" cy="692243"/>
            <a:chOff x="0" y="0"/>
            <a:chExt cx="312998" cy="812800"/>
          </a:xfrm>
        </p:grpSpPr>
        <p:sp>
          <p:nvSpPr>
            <p:cNvPr id="15" name="Freeform 15"/>
            <p:cNvSpPr>
              <a:spLocks/>
            </p:cNvSpPr>
            <p:nvPr/>
          </p:nvSpPr>
          <p:spPr>
            <a:xfrm>
              <a:off x="0" y="0"/>
              <a:ext cx="312998" cy="812800"/>
            </a:xfrm>
            <a:custGeom>
              <a:avLst/>
              <a:gdLst/>
              <a:ahLst/>
              <a:cxnLst/>
              <a:rect l="l" t="t" r="r" b="b"/>
              <a:pathLst>
                <a:path w="312998" h="812800">
                  <a:moveTo>
                    <a:pt x="0" y="0"/>
                  </a:moveTo>
                  <a:lnTo>
                    <a:pt x="312998" y="0"/>
                  </a:lnTo>
                  <a:lnTo>
                    <a:pt x="312998" y="812800"/>
                  </a:lnTo>
                  <a:lnTo>
                    <a:pt x="0" y="812800"/>
                  </a:lnTo>
                  <a:close/>
                </a:path>
              </a:pathLst>
            </a:custGeom>
            <a:solidFill>
              <a:srgbClr val="242424"/>
            </a:solidFill>
          </p:spPr>
          <p:txBody>
            <a:bodyPr/>
            <a:lstStyle/>
            <a:p>
              <a:endParaRPr lang="en-US"/>
            </a:p>
          </p:txBody>
        </p:sp>
        <p:sp>
          <p:nvSpPr>
            <p:cNvPr id="16" name="TextBox 16"/>
            <p:cNvSpPr txBox="1">
              <a:spLocks/>
            </p:cNvSpPr>
            <p:nvPr/>
          </p:nvSpPr>
          <p:spPr>
            <a:xfrm>
              <a:off x="0" y="-38100"/>
              <a:ext cx="812800" cy="850900"/>
            </a:xfrm>
            <a:prstGeom prst="rect">
              <a:avLst/>
            </a:prstGeom>
          </p:spPr>
          <p:txBody>
            <a:bodyPr lIns="50800" tIns="50800" rIns="50800" bIns="50800" rtlCol="0" anchor="ctr"/>
            <a:lstStyle/>
            <a:p>
              <a:pPr marL="0" lvl="0" indent="0" algn="ctr">
                <a:lnSpc>
                  <a:spcPts val="2940"/>
                </a:lnSpc>
                <a:spcBef>
                  <a:spcPct val="0"/>
                </a:spcBef>
              </a:pPr>
              <a:endParaRPr/>
            </a:p>
          </p:txBody>
        </p:sp>
      </p:grpSp>
      <p:grpSp>
        <p:nvGrpSpPr>
          <p:cNvPr id="17" name="Group 17"/>
          <p:cNvGrpSpPr/>
          <p:nvPr/>
        </p:nvGrpSpPr>
        <p:grpSpPr>
          <a:xfrm>
            <a:off x="1144836" y="6748529"/>
            <a:ext cx="266573" cy="692243"/>
            <a:chOff x="0" y="0"/>
            <a:chExt cx="312998" cy="812800"/>
          </a:xfrm>
        </p:grpSpPr>
        <p:sp>
          <p:nvSpPr>
            <p:cNvPr id="18" name="Freeform 18"/>
            <p:cNvSpPr/>
            <p:nvPr/>
          </p:nvSpPr>
          <p:spPr>
            <a:xfrm>
              <a:off x="0" y="0"/>
              <a:ext cx="312998" cy="812800"/>
            </a:xfrm>
            <a:custGeom>
              <a:avLst/>
              <a:gdLst/>
              <a:ahLst/>
              <a:cxnLst/>
              <a:rect l="l" t="t" r="r" b="b"/>
              <a:pathLst>
                <a:path w="312998" h="812800">
                  <a:moveTo>
                    <a:pt x="0" y="0"/>
                  </a:moveTo>
                  <a:lnTo>
                    <a:pt x="312998" y="0"/>
                  </a:lnTo>
                  <a:lnTo>
                    <a:pt x="312998" y="812800"/>
                  </a:lnTo>
                  <a:lnTo>
                    <a:pt x="0" y="812800"/>
                  </a:lnTo>
                  <a:close/>
                </a:path>
              </a:pathLst>
            </a:custGeom>
            <a:solidFill>
              <a:srgbClr val="242424"/>
            </a:solidFill>
          </p:spPr>
          <p:txBody>
            <a:bodyPr/>
            <a:lstStyle/>
            <a:p>
              <a:endParaRPr lang="en-US"/>
            </a:p>
          </p:txBody>
        </p:sp>
        <p:sp>
          <p:nvSpPr>
            <p:cNvPr id="19" name="TextBox 19"/>
            <p:cNvSpPr txBox="1"/>
            <p:nvPr/>
          </p:nvSpPr>
          <p:spPr>
            <a:xfrm>
              <a:off x="0" y="-38100"/>
              <a:ext cx="812800" cy="850900"/>
            </a:xfrm>
            <a:prstGeom prst="rect">
              <a:avLst/>
            </a:prstGeom>
          </p:spPr>
          <p:txBody>
            <a:bodyPr lIns="50800" tIns="50800" rIns="50800" bIns="50800" rtlCol="0" anchor="ctr"/>
            <a:lstStyle/>
            <a:p>
              <a:pPr marL="0" lvl="0" indent="0" algn="ctr">
                <a:lnSpc>
                  <a:spcPts val="2940"/>
                </a:lnSpc>
                <a:spcBef>
                  <a:spcPct val="0"/>
                </a:spcBef>
              </a:pPr>
              <a:endParaRPr/>
            </a:p>
          </p:txBody>
        </p:sp>
      </p:grpSp>
      <p:grpSp>
        <p:nvGrpSpPr>
          <p:cNvPr id="20" name="Group 20"/>
          <p:cNvGrpSpPr/>
          <p:nvPr/>
        </p:nvGrpSpPr>
        <p:grpSpPr>
          <a:xfrm>
            <a:off x="2258001" y="7931928"/>
            <a:ext cx="1634560" cy="1634560"/>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6A6A6"/>
            </a:solidFill>
          </p:spPr>
          <p:txBody>
            <a:bodyPr/>
            <a:lstStyle/>
            <a:p>
              <a:endParaRPr lang="en-US"/>
            </a:p>
          </p:txBody>
        </p:sp>
        <p:sp>
          <p:nvSpPr>
            <p:cNvPr id="22" name="TextBox 22"/>
            <p:cNvSpPr txBox="1"/>
            <p:nvPr/>
          </p:nvSpPr>
          <p:spPr>
            <a:xfrm>
              <a:off x="76200" y="38100"/>
              <a:ext cx="660400" cy="698500"/>
            </a:xfrm>
            <a:prstGeom prst="rect">
              <a:avLst/>
            </a:prstGeom>
          </p:spPr>
          <p:txBody>
            <a:bodyPr lIns="50800" tIns="50800" rIns="50800" bIns="50800" rtlCol="0" anchor="ctr"/>
            <a:lstStyle/>
            <a:p>
              <a:pPr algn="ctr">
                <a:lnSpc>
                  <a:spcPts val="2940"/>
                </a:lnSpc>
              </a:pPr>
              <a:endParaRPr/>
            </a:p>
          </p:txBody>
        </p:sp>
      </p:grpSp>
      <p:pic>
        <p:nvPicPr>
          <p:cNvPr id="23" name="Picture 23"/>
          <p:cNvPicPr>
            <a:picLocks noChangeAspect="1"/>
          </p:cNvPicPr>
          <p:nvPr/>
        </p:nvPicPr>
        <p:blipFill>
          <a:blip r:embed="rId2"/>
          <a:srcRect/>
          <a:stretch>
            <a:fillRect/>
          </a:stretch>
        </p:blipFill>
        <p:spPr>
          <a:xfrm>
            <a:off x="1850947" y="8464283"/>
            <a:ext cx="1901763" cy="1991375"/>
          </a:xfrm>
          <a:prstGeom prst="rect">
            <a:avLst/>
          </a:prstGeom>
        </p:spPr>
      </p:pic>
      <p:grpSp>
        <p:nvGrpSpPr>
          <p:cNvPr id="25" name="Group 25"/>
          <p:cNvGrpSpPr/>
          <p:nvPr/>
        </p:nvGrpSpPr>
        <p:grpSpPr>
          <a:xfrm>
            <a:off x="-1475934" y="8206254"/>
            <a:ext cx="3484223" cy="3484223"/>
            <a:chOff x="0" y="0"/>
            <a:chExt cx="812800" cy="812800"/>
          </a:xfrm>
        </p:grpSpPr>
        <p:sp>
          <p:nvSpPr>
            <p:cNvPr id="26" name="Freeform 2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49603"/>
            </a:solidFill>
          </p:spPr>
          <p:txBody>
            <a:bodyPr/>
            <a:lstStyle/>
            <a:p>
              <a:endParaRPr lang="en-US"/>
            </a:p>
          </p:txBody>
        </p:sp>
        <p:sp>
          <p:nvSpPr>
            <p:cNvPr id="27" name="TextBox 27"/>
            <p:cNvSpPr txBox="1"/>
            <p:nvPr/>
          </p:nvSpPr>
          <p:spPr>
            <a:xfrm>
              <a:off x="76200" y="38100"/>
              <a:ext cx="660400" cy="698500"/>
            </a:xfrm>
            <a:prstGeom prst="rect">
              <a:avLst/>
            </a:prstGeom>
          </p:spPr>
          <p:txBody>
            <a:bodyPr lIns="50800" tIns="50800" rIns="50800" bIns="50800" rtlCol="0" anchor="ctr"/>
            <a:lstStyle/>
            <a:p>
              <a:pPr algn="ctr">
                <a:lnSpc>
                  <a:spcPts val="2940"/>
                </a:lnSpc>
              </a:pPr>
              <a:endParaRPr/>
            </a:p>
          </p:txBody>
        </p:sp>
      </p:grpSp>
      <p:sp>
        <p:nvSpPr>
          <p:cNvPr id="28" name="TextBox 28"/>
          <p:cNvSpPr txBox="1"/>
          <p:nvPr/>
        </p:nvSpPr>
        <p:spPr>
          <a:xfrm>
            <a:off x="782174" y="1005149"/>
            <a:ext cx="8809361" cy="743793"/>
          </a:xfrm>
          <a:prstGeom prst="rect">
            <a:avLst/>
          </a:prstGeom>
        </p:spPr>
        <p:txBody>
          <a:bodyPr lIns="0" tIns="0" rIns="0" bIns="0" rtlCol="0" anchor="t">
            <a:spAutoFit/>
          </a:bodyPr>
          <a:lstStyle/>
          <a:p>
            <a:pPr marL="0" lvl="0" indent="0">
              <a:lnSpc>
                <a:spcPts val="5800"/>
              </a:lnSpc>
              <a:spcBef>
                <a:spcPct val="0"/>
              </a:spcBef>
            </a:pPr>
            <a:r>
              <a:rPr lang="en-US" sz="5000" b="1">
                <a:solidFill>
                  <a:srgbClr val="242424"/>
                </a:solidFill>
                <a:latin typeface="Noto Sans" panose="020B0502040504020204" pitchFamily="34" charset="0"/>
                <a:ea typeface="Noto Sans" panose="020B0502040504020204" pitchFamily="34" charset="0"/>
                <a:cs typeface="Noto Sans" panose="020B0502040504020204" pitchFamily="34" charset="0"/>
              </a:rPr>
              <a:t>1.1. Ung thư vú của SEER</a:t>
            </a:r>
            <a:endParaRPr lang="en-US" sz="5000" b="1" u="none" dirty="0">
              <a:solidFill>
                <a:srgbClr val="242424"/>
              </a:solidFill>
              <a:latin typeface="Noto Sans" panose="020B0502040504020204" pitchFamily="34" charset="0"/>
              <a:ea typeface="Noto Sans" panose="020B0502040504020204" pitchFamily="34" charset="0"/>
              <a:cs typeface="Noto Sans" panose="020B0502040504020204" pitchFamily="34" charset="0"/>
            </a:endParaRPr>
          </a:p>
        </p:txBody>
      </p:sp>
      <p:sp>
        <p:nvSpPr>
          <p:cNvPr id="29" name="TextBox 29"/>
          <p:cNvSpPr txBox="1"/>
          <p:nvPr/>
        </p:nvSpPr>
        <p:spPr>
          <a:xfrm>
            <a:off x="1681643" y="2233768"/>
            <a:ext cx="6754641" cy="861774"/>
          </a:xfrm>
          <a:prstGeom prst="rect">
            <a:avLst/>
          </a:prstGeom>
        </p:spPr>
        <p:txBody>
          <a:bodyPr wrap="square" lIns="0" tIns="0" rIns="0" bIns="0" rtlCol="0" anchor="t">
            <a:spAutoFit/>
          </a:bodyPr>
          <a:lstStyle/>
          <a:p>
            <a:pPr lvl="0">
              <a:spcBef>
                <a:spcPct val="0"/>
              </a:spcBef>
            </a:pPr>
            <a:r>
              <a:rPr lang="en-US" sz="2800">
                <a:solidFill>
                  <a:srgbClr val="000000"/>
                </a:solidFill>
                <a:latin typeface="Arial" panose="020B0604020202020204" pitchFamily="34" charset="0"/>
                <a:cs typeface="Arial" panose="020B0604020202020204" pitchFamily="34" charset="0"/>
              </a:rPr>
              <a:t>Đ</a:t>
            </a:r>
            <a:r>
              <a:rPr lang="vi-VN" sz="2800">
                <a:solidFill>
                  <a:srgbClr val="000000"/>
                </a:solidFill>
                <a:latin typeface="Arial" panose="020B0604020202020204" pitchFamily="34" charset="0"/>
                <a:cs typeface="Arial" panose="020B0604020202020204" pitchFamily="34" charset="0"/>
              </a:rPr>
              <a:t>ược lấy từ bản cập nhật tháng 11 năm 2017 của Chương trình SEER của NCI</a:t>
            </a:r>
            <a:r>
              <a:rPr lang="en-US" sz="2800">
                <a:solidFill>
                  <a:srgbClr val="000000"/>
                </a:solidFill>
                <a:latin typeface="Arial" panose="020B0604020202020204" pitchFamily="34" charset="0"/>
                <a:cs typeface="Arial" panose="020B0604020202020204" pitchFamily="34" charset="0"/>
              </a:rPr>
              <a:t>.</a:t>
            </a:r>
            <a:endParaRPr lang="en-US" sz="2800" u="none">
              <a:solidFill>
                <a:srgbClr val="000000"/>
              </a:solidFill>
              <a:latin typeface="Arial" panose="020B0604020202020204" pitchFamily="34" charset="0"/>
              <a:cs typeface="Arial" panose="020B0604020202020204" pitchFamily="34" charset="0"/>
            </a:endParaRPr>
          </a:p>
        </p:txBody>
      </p:sp>
      <p:sp>
        <p:nvSpPr>
          <p:cNvPr id="30" name="TextBox 30"/>
          <p:cNvSpPr txBox="1"/>
          <p:nvPr/>
        </p:nvSpPr>
        <p:spPr>
          <a:xfrm>
            <a:off x="1681643" y="6971625"/>
            <a:ext cx="6095646" cy="333168"/>
          </a:xfrm>
          <a:prstGeom prst="rect">
            <a:avLst/>
          </a:prstGeom>
        </p:spPr>
        <p:txBody>
          <a:bodyPr lIns="0" tIns="0" rIns="0" bIns="0" rtlCol="0" anchor="t">
            <a:spAutoFit/>
          </a:bodyPr>
          <a:lstStyle/>
          <a:p>
            <a:pPr marL="0" lvl="0" indent="0" algn="l">
              <a:lnSpc>
                <a:spcPts val="2520"/>
              </a:lnSpc>
              <a:spcBef>
                <a:spcPct val="0"/>
              </a:spcBef>
            </a:pPr>
            <a:r>
              <a:rPr lang="en-US" sz="2800" u="none">
                <a:solidFill>
                  <a:srgbClr val="000000"/>
                </a:solidFill>
                <a:latin typeface="Arial" panose="020B0604020202020204" pitchFamily="34" charset="0"/>
                <a:cs typeface="Arial" panose="020B0604020202020204" pitchFamily="34" charset="0"/>
              </a:rPr>
              <a:t>4024 dòng x 16 cột.</a:t>
            </a:r>
          </a:p>
        </p:txBody>
      </p:sp>
      <p:sp>
        <p:nvSpPr>
          <p:cNvPr id="31" name="TextBox 31"/>
          <p:cNvSpPr txBox="1"/>
          <p:nvPr/>
        </p:nvSpPr>
        <p:spPr>
          <a:xfrm>
            <a:off x="1681644" y="3965454"/>
            <a:ext cx="6754640" cy="1723549"/>
          </a:xfrm>
          <a:prstGeom prst="rect">
            <a:avLst/>
          </a:prstGeom>
        </p:spPr>
        <p:txBody>
          <a:bodyPr wrap="square" lIns="0" tIns="0" rIns="0" bIns="0" rtlCol="0" anchor="t">
            <a:spAutoFit/>
          </a:bodyPr>
          <a:lstStyle/>
          <a:p>
            <a:pPr lvl="0">
              <a:spcBef>
                <a:spcPct val="0"/>
              </a:spcBef>
            </a:pPr>
            <a:r>
              <a:rPr lang="en-US" sz="2800">
                <a:solidFill>
                  <a:srgbClr val="000000"/>
                </a:solidFill>
                <a:latin typeface="Arial" panose="020B0604020202020204" pitchFamily="34" charset="0"/>
                <a:cs typeface="Arial" panose="020B0604020202020204" pitchFamily="34" charset="0"/>
              </a:rPr>
              <a:t>L</a:t>
            </a:r>
            <a:r>
              <a:rPr lang="vi-VN" sz="2800">
                <a:solidFill>
                  <a:srgbClr val="000000"/>
                </a:solidFill>
                <a:latin typeface="Arial" panose="020B0604020202020204" pitchFamily="34" charset="0"/>
                <a:cs typeface="Arial" panose="020B0604020202020204" pitchFamily="34" charset="0"/>
              </a:rPr>
              <a:t>iên quan đến các bệnh nhân nữ bị ung thư vú ung thư biểu mô ống xâm nhập và ung thư biểu mô tiểu thùy</a:t>
            </a:r>
            <a:r>
              <a:rPr lang="en-US" sz="2800">
                <a:solidFill>
                  <a:srgbClr val="000000"/>
                </a:solidFill>
                <a:latin typeface="Arial" panose="020B0604020202020204" pitchFamily="34" charset="0"/>
                <a:cs typeface="Arial" panose="020B0604020202020204" pitchFamily="34" charset="0"/>
              </a:rPr>
              <a:t> </a:t>
            </a:r>
            <a:r>
              <a:rPr lang="vi-VN" sz="2800">
                <a:solidFill>
                  <a:srgbClr val="000000"/>
                </a:solidFill>
                <a:latin typeface="Arial" panose="020B0604020202020204" pitchFamily="34" charset="0"/>
                <a:cs typeface="Arial" panose="020B0604020202020204" pitchFamily="34" charset="0"/>
              </a:rPr>
              <a:t>được chẩn đoán vào năm 2006-2010</a:t>
            </a:r>
            <a:r>
              <a:rPr lang="en-US" sz="2800">
                <a:solidFill>
                  <a:srgbClr val="000000"/>
                </a:solidFill>
                <a:latin typeface="Arial" panose="020B0604020202020204" pitchFamily="34" charset="0"/>
                <a:cs typeface="Arial" panose="020B0604020202020204" pitchFamily="34" charset="0"/>
              </a:rPr>
              <a:t>.</a:t>
            </a:r>
            <a:endParaRPr lang="en-US" sz="2800" u="none">
              <a:solidFill>
                <a:srgbClr val="000000"/>
              </a:solidFill>
              <a:latin typeface="Arial" panose="020B0604020202020204" pitchFamily="34" charset="0"/>
              <a:cs typeface="Arial" panose="020B0604020202020204" pitchFamily="34" charset="0"/>
            </a:endParaRPr>
          </a:p>
        </p:txBody>
      </p:sp>
      <p:pic>
        <p:nvPicPr>
          <p:cNvPr id="34" name="Picture 33">
            <a:extLst>
              <a:ext uri="{FF2B5EF4-FFF2-40B4-BE49-F238E27FC236}">
                <a16:creationId xmlns:a16="http://schemas.microsoft.com/office/drawing/2014/main" id="{92F73436-88F0-2C93-86E0-3974A4C9C119}"/>
              </a:ext>
            </a:extLst>
          </p:cNvPr>
          <p:cNvPicPr>
            <a:picLocks noChangeAspect="1"/>
          </p:cNvPicPr>
          <p:nvPr/>
        </p:nvPicPr>
        <p:blipFill>
          <a:blip r:embed="rId3"/>
          <a:stretch>
            <a:fillRect/>
          </a:stretch>
        </p:blipFill>
        <p:spPr>
          <a:xfrm>
            <a:off x="9296400" y="2729231"/>
            <a:ext cx="8299961" cy="4408978"/>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80338776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barn(inVertical)">
                                      <p:cBhvr>
                                        <p:cTn id="7" dur="500"/>
                                        <p:tgtEl>
                                          <p:spTgt spid="28"/>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arn(inVertical)">
                                      <p:cBhvr>
                                        <p:cTn id="12" dur="500"/>
                                        <p:tgtEl>
                                          <p:spTgt spid="2"/>
                                        </p:tgtEl>
                                      </p:cBhvr>
                                    </p:animEffect>
                                  </p:childTnLst>
                                </p:cTn>
                              </p:par>
                              <p:par>
                                <p:cTn id="13" presetID="16" presetClass="entr" presetSubtype="21"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barn(inVertical)">
                                      <p:cBhvr>
                                        <p:cTn id="15" dur="500"/>
                                        <p:tgtEl>
                                          <p:spTgt spid="5"/>
                                        </p:tgtEl>
                                      </p:cBhvr>
                                    </p:animEffect>
                                  </p:childTnLst>
                                </p:cTn>
                              </p:par>
                              <p:par>
                                <p:cTn id="16" presetID="16" presetClass="entr" presetSubtype="21" fill="hold"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barn(inVertical)">
                                      <p:cBhvr>
                                        <p:cTn id="18" dur="500"/>
                                        <p:tgtEl>
                                          <p:spTgt spid="8"/>
                                        </p:tgtEl>
                                      </p:cBhvr>
                                    </p:animEffect>
                                  </p:childTnLst>
                                </p:cTn>
                              </p:par>
                              <p:par>
                                <p:cTn id="19" presetID="16" presetClass="entr" presetSubtype="21"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barn(inVertical)">
                                      <p:cBhvr>
                                        <p:cTn id="21" dur="500"/>
                                        <p:tgtEl>
                                          <p:spTgt spid="11"/>
                                        </p:tgtEl>
                                      </p:cBhvr>
                                    </p:animEffect>
                                  </p:childTnLst>
                                </p:cTn>
                              </p:par>
                              <p:par>
                                <p:cTn id="22" presetID="16" presetClass="entr" presetSubtype="21" fill="hold" nodeType="with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barn(inVertical)">
                                      <p:cBhvr>
                                        <p:cTn id="24" dur="500"/>
                                        <p:tgtEl>
                                          <p:spTgt spid="14"/>
                                        </p:tgtEl>
                                      </p:cBhvr>
                                    </p:animEffect>
                                  </p:childTnLst>
                                </p:cTn>
                              </p:par>
                              <p:par>
                                <p:cTn id="25" presetID="16" presetClass="entr" presetSubtype="21"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barn(inVertical)">
                                      <p:cBhvr>
                                        <p:cTn id="27" dur="500"/>
                                        <p:tgtEl>
                                          <p:spTgt spid="17"/>
                                        </p:tgtEl>
                                      </p:cBhvr>
                                    </p:animEffect>
                                  </p:childTnLst>
                                </p:cTn>
                              </p:par>
                              <p:par>
                                <p:cTn id="28" presetID="16" presetClass="entr" presetSubtype="21" fill="hold" grpId="0" nodeType="withEffect">
                                  <p:stCondLst>
                                    <p:cond delay="0"/>
                                  </p:stCondLst>
                                  <p:childTnLst>
                                    <p:set>
                                      <p:cBhvr>
                                        <p:cTn id="29" dur="1" fill="hold">
                                          <p:stCondLst>
                                            <p:cond delay="0"/>
                                          </p:stCondLst>
                                        </p:cTn>
                                        <p:tgtEl>
                                          <p:spTgt spid="29"/>
                                        </p:tgtEl>
                                        <p:attrNameLst>
                                          <p:attrName>style.visibility</p:attrName>
                                        </p:attrNameLst>
                                      </p:cBhvr>
                                      <p:to>
                                        <p:strVal val="visible"/>
                                      </p:to>
                                    </p:set>
                                    <p:animEffect transition="in" filter="barn(inVertical)">
                                      <p:cBhvr>
                                        <p:cTn id="30" dur="500"/>
                                        <p:tgtEl>
                                          <p:spTgt spid="29"/>
                                        </p:tgtEl>
                                      </p:cBhvr>
                                    </p:animEffect>
                                  </p:childTnLst>
                                </p:cTn>
                              </p:par>
                              <p:par>
                                <p:cTn id="31" presetID="16" presetClass="entr" presetSubtype="21" fill="hold" grpId="0" nodeType="withEffect">
                                  <p:stCondLst>
                                    <p:cond delay="0"/>
                                  </p:stCondLst>
                                  <p:childTnLst>
                                    <p:set>
                                      <p:cBhvr>
                                        <p:cTn id="32" dur="1" fill="hold">
                                          <p:stCondLst>
                                            <p:cond delay="0"/>
                                          </p:stCondLst>
                                        </p:cTn>
                                        <p:tgtEl>
                                          <p:spTgt spid="31"/>
                                        </p:tgtEl>
                                        <p:attrNameLst>
                                          <p:attrName>style.visibility</p:attrName>
                                        </p:attrNameLst>
                                      </p:cBhvr>
                                      <p:to>
                                        <p:strVal val="visible"/>
                                      </p:to>
                                    </p:set>
                                    <p:animEffect transition="in" filter="barn(inVertical)">
                                      <p:cBhvr>
                                        <p:cTn id="33" dur="500"/>
                                        <p:tgtEl>
                                          <p:spTgt spid="31"/>
                                        </p:tgtEl>
                                      </p:cBhvr>
                                    </p:animEffect>
                                  </p:childTnLst>
                                </p:cTn>
                              </p:par>
                              <p:par>
                                <p:cTn id="34" presetID="16" presetClass="entr" presetSubtype="21" fill="hold" grpId="0" nodeType="withEffect">
                                  <p:stCondLst>
                                    <p:cond delay="0"/>
                                  </p:stCondLst>
                                  <p:childTnLst>
                                    <p:set>
                                      <p:cBhvr>
                                        <p:cTn id="35" dur="1" fill="hold">
                                          <p:stCondLst>
                                            <p:cond delay="0"/>
                                          </p:stCondLst>
                                        </p:cTn>
                                        <p:tgtEl>
                                          <p:spTgt spid="30"/>
                                        </p:tgtEl>
                                        <p:attrNameLst>
                                          <p:attrName>style.visibility</p:attrName>
                                        </p:attrNameLst>
                                      </p:cBhvr>
                                      <p:to>
                                        <p:strVal val="visible"/>
                                      </p:to>
                                    </p:set>
                                    <p:animEffect transition="in" filter="barn(inVertical)">
                                      <p:cBhvr>
                                        <p:cTn id="36"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9" grpId="0"/>
      <p:bldP spid="30" grpId="0"/>
      <p:bldP spid="31"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p:cNvPicPr>
            <a:picLocks noChangeAspect="1"/>
          </p:cNvPicPr>
          <p:nvPr/>
        </p:nvPicPr>
        <p:blipFill>
          <a:blip r:embed="rId2"/>
          <a:srcRect/>
          <a:stretch>
            <a:fillRect/>
          </a:stretch>
        </p:blipFill>
        <p:spPr>
          <a:xfrm>
            <a:off x="11300833" y="-2863689"/>
            <a:ext cx="9402097" cy="6299405"/>
          </a:xfrm>
          <a:prstGeom prst="rect">
            <a:avLst/>
          </a:prstGeom>
        </p:spPr>
      </p:pic>
      <p:sp>
        <p:nvSpPr>
          <p:cNvPr id="3" name="TextBox 28"/>
          <p:cNvSpPr txBox="1"/>
          <p:nvPr/>
        </p:nvSpPr>
        <p:spPr>
          <a:xfrm>
            <a:off x="1028700" y="1028700"/>
            <a:ext cx="15898495" cy="743585"/>
          </a:xfrm>
          <a:prstGeom prst="rect">
            <a:avLst/>
          </a:prstGeom>
        </p:spPr>
        <p:txBody>
          <a:bodyPr wrap="square" lIns="0" tIns="0" rIns="0" bIns="0" rtlCol="0" anchor="t">
            <a:spAutoFit/>
          </a:bodyPr>
          <a:lstStyle/>
          <a:p>
            <a:pPr marL="0" lvl="0" indent="0">
              <a:lnSpc>
                <a:spcPts val="5800"/>
              </a:lnSpc>
              <a:spcBef>
                <a:spcPct val="0"/>
              </a:spcBef>
            </a:pPr>
            <a:r>
              <a:rPr lang="en-US" sz="5000" b="1" u="none">
                <a:solidFill>
                  <a:srgbClr val="242424"/>
                </a:solidFill>
                <a:latin typeface="Arial" panose="020B0604020202020204" pitchFamily="34" charset="0"/>
                <a:cs typeface="Arial" panose="020B0604020202020204" pitchFamily="34" charset="0"/>
              </a:rPr>
              <a:t>3.3. Hiển thị dữ liệu lên biểu đồ</a:t>
            </a:r>
          </a:p>
        </p:txBody>
      </p:sp>
      <p:pic>
        <p:nvPicPr>
          <p:cNvPr id="5" name="Picture 4"/>
          <p:cNvPicPr>
            <a:picLocks noChangeAspect="1"/>
          </p:cNvPicPr>
          <p:nvPr/>
        </p:nvPicPr>
        <p:blipFill>
          <a:blip r:embed="rId3"/>
          <a:stretch>
            <a:fillRect/>
          </a:stretch>
        </p:blipFill>
        <p:spPr>
          <a:xfrm>
            <a:off x="1600200" y="1943100"/>
            <a:ext cx="14949805" cy="2049145"/>
          </a:xfrm>
          <a:prstGeom prst="rect">
            <a:avLst/>
          </a:prstGeom>
        </p:spPr>
      </p:pic>
      <p:pic>
        <p:nvPicPr>
          <p:cNvPr id="6" name="Picture 5"/>
          <p:cNvPicPr>
            <a:picLocks noChangeAspect="1"/>
          </p:cNvPicPr>
          <p:nvPr/>
        </p:nvPicPr>
        <p:blipFill>
          <a:blip r:embed="rId4"/>
          <a:stretch>
            <a:fillRect/>
          </a:stretch>
        </p:blipFill>
        <p:spPr>
          <a:xfrm>
            <a:off x="4800600" y="4163060"/>
            <a:ext cx="8890000" cy="5716905"/>
          </a:xfrm>
          <a:prstGeom prst="rect">
            <a:avLst/>
          </a:prstGeom>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53FD4EE9-4369-7389-795A-FFCC8D650205}"/>
              </a:ext>
            </a:extLst>
          </p:cNvPr>
          <p:cNvPicPr>
            <a:picLocks noChangeAspect="1"/>
          </p:cNvPicPr>
          <p:nvPr/>
        </p:nvPicPr>
        <p:blipFill>
          <a:blip r:embed="rId2"/>
          <a:stretch>
            <a:fillRect/>
          </a:stretch>
        </p:blipFill>
        <p:spPr>
          <a:xfrm>
            <a:off x="922972" y="876300"/>
            <a:ext cx="16442055" cy="2133600"/>
          </a:xfrm>
          <a:prstGeom prst="rect">
            <a:avLst/>
          </a:prstGeom>
        </p:spPr>
      </p:pic>
      <p:pic>
        <p:nvPicPr>
          <p:cNvPr id="11" name="Picture 10">
            <a:extLst>
              <a:ext uri="{FF2B5EF4-FFF2-40B4-BE49-F238E27FC236}">
                <a16:creationId xmlns:a16="http://schemas.microsoft.com/office/drawing/2014/main" id="{6B8CD82C-BF71-DAE3-4363-D8FCEB18D332}"/>
              </a:ext>
            </a:extLst>
          </p:cNvPr>
          <p:cNvPicPr>
            <a:picLocks noChangeAspect="1"/>
          </p:cNvPicPr>
          <p:nvPr/>
        </p:nvPicPr>
        <p:blipFill>
          <a:blip r:embed="rId3"/>
          <a:stretch>
            <a:fillRect/>
          </a:stretch>
        </p:blipFill>
        <p:spPr>
          <a:xfrm>
            <a:off x="0" y="4229100"/>
            <a:ext cx="7344160" cy="4876800"/>
          </a:xfrm>
          <a:prstGeom prst="rect">
            <a:avLst/>
          </a:prstGeom>
        </p:spPr>
      </p:pic>
      <p:pic>
        <p:nvPicPr>
          <p:cNvPr id="13" name="Picture 12">
            <a:extLst>
              <a:ext uri="{FF2B5EF4-FFF2-40B4-BE49-F238E27FC236}">
                <a16:creationId xmlns:a16="http://schemas.microsoft.com/office/drawing/2014/main" id="{68721047-A213-11F5-0917-5C923B0A4F46}"/>
              </a:ext>
            </a:extLst>
          </p:cNvPr>
          <p:cNvPicPr>
            <a:picLocks noChangeAspect="1"/>
          </p:cNvPicPr>
          <p:nvPr/>
        </p:nvPicPr>
        <p:blipFill>
          <a:blip r:embed="rId4"/>
          <a:stretch>
            <a:fillRect/>
          </a:stretch>
        </p:blipFill>
        <p:spPr>
          <a:xfrm>
            <a:off x="6400800" y="4385195"/>
            <a:ext cx="6572137" cy="4564607"/>
          </a:xfrm>
          <a:prstGeom prst="rect">
            <a:avLst/>
          </a:prstGeom>
        </p:spPr>
      </p:pic>
      <p:pic>
        <p:nvPicPr>
          <p:cNvPr id="15" name="Picture 14">
            <a:extLst>
              <a:ext uri="{FF2B5EF4-FFF2-40B4-BE49-F238E27FC236}">
                <a16:creationId xmlns:a16="http://schemas.microsoft.com/office/drawing/2014/main" id="{8025A894-44F6-A0A3-24FA-1D7BA056BC54}"/>
              </a:ext>
            </a:extLst>
          </p:cNvPr>
          <p:cNvPicPr>
            <a:picLocks noChangeAspect="1"/>
          </p:cNvPicPr>
          <p:nvPr/>
        </p:nvPicPr>
        <p:blipFill>
          <a:blip r:embed="rId5"/>
          <a:stretch>
            <a:fillRect/>
          </a:stretch>
        </p:blipFill>
        <p:spPr>
          <a:xfrm>
            <a:off x="12573000" y="4229099"/>
            <a:ext cx="5543550" cy="4876800"/>
          </a:xfrm>
          <a:prstGeom prst="rect">
            <a:avLst/>
          </a:prstGeom>
        </p:spPr>
      </p:pic>
    </p:spTree>
    <p:extLst>
      <p:ext uri="{BB962C8B-B14F-4D97-AF65-F5344CB8AC3E}">
        <p14:creationId xmlns:p14="http://schemas.microsoft.com/office/powerpoint/2010/main" val="273321310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3AA821-E89C-EC05-9C0C-EB45A1E4E313}"/>
              </a:ext>
            </a:extLst>
          </p:cNvPr>
          <p:cNvPicPr>
            <a:picLocks noChangeAspect="1"/>
          </p:cNvPicPr>
          <p:nvPr/>
        </p:nvPicPr>
        <p:blipFill>
          <a:blip r:embed="rId2"/>
          <a:stretch>
            <a:fillRect/>
          </a:stretch>
        </p:blipFill>
        <p:spPr>
          <a:xfrm>
            <a:off x="2209800" y="647700"/>
            <a:ext cx="12644229" cy="3148013"/>
          </a:xfrm>
          <a:prstGeom prst="rect">
            <a:avLst/>
          </a:prstGeom>
        </p:spPr>
      </p:pic>
      <p:pic>
        <p:nvPicPr>
          <p:cNvPr id="5" name="Picture 4">
            <a:extLst>
              <a:ext uri="{FF2B5EF4-FFF2-40B4-BE49-F238E27FC236}">
                <a16:creationId xmlns:a16="http://schemas.microsoft.com/office/drawing/2014/main" id="{DF1C5E98-5B57-C712-4C83-72B5763C5B90}"/>
              </a:ext>
            </a:extLst>
          </p:cNvPr>
          <p:cNvPicPr>
            <a:picLocks noChangeAspect="1"/>
          </p:cNvPicPr>
          <p:nvPr/>
        </p:nvPicPr>
        <p:blipFill>
          <a:blip r:embed="rId3"/>
          <a:stretch>
            <a:fillRect/>
          </a:stretch>
        </p:blipFill>
        <p:spPr>
          <a:xfrm>
            <a:off x="4038600" y="4076700"/>
            <a:ext cx="8130184" cy="5715000"/>
          </a:xfrm>
          <a:prstGeom prst="rect">
            <a:avLst/>
          </a:prstGeom>
        </p:spPr>
      </p:pic>
    </p:spTree>
    <p:extLst>
      <p:ext uri="{BB962C8B-B14F-4D97-AF65-F5344CB8AC3E}">
        <p14:creationId xmlns:p14="http://schemas.microsoft.com/office/powerpoint/2010/main" val="250488611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p:cNvPicPr>
            <a:picLocks noChangeAspect="1"/>
          </p:cNvPicPr>
          <p:nvPr/>
        </p:nvPicPr>
        <p:blipFill>
          <a:blip r:embed="rId2"/>
          <a:srcRect/>
          <a:stretch>
            <a:fillRect/>
          </a:stretch>
        </p:blipFill>
        <p:spPr>
          <a:xfrm>
            <a:off x="11300833" y="-2863689"/>
            <a:ext cx="9402097" cy="6299405"/>
          </a:xfrm>
          <a:prstGeom prst="rect">
            <a:avLst/>
          </a:prstGeom>
        </p:spPr>
      </p:pic>
      <p:pic>
        <p:nvPicPr>
          <p:cNvPr id="2" name="Picture 1"/>
          <p:cNvPicPr>
            <a:picLocks noChangeAspect="1"/>
          </p:cNvPicPr>
          <p:nvPr/>
        </p:nvPicPr>
        <p:blipFill>
          <a:blip r:embed="rId3"/>
          <a:stretch>
            <a:fillRect/>
          </a:stretch>
        </p:blipFill>
        <p:spPr>
          <a:xfrm>
            <a:off x="1295400" y="571500"/>
            <a:ext cx="8545195" cy="1948180"/>
          </a:xfrm>
          <a:prstGeom prst="rect">
            <a:avLst/>
          </a:prstGeom>
        </p:spPr>
      </p:pic>
      <p:pic>
        <p:nvPicPr>
          <p:cNvPr id="7" name="Picture 6"/>
          <p:cNvPicPr>
            <a:picLocks noChangeAspect="1"/>
          </p:cNvPicPr>
          <p:nvPr/>
        </p:nvPicPr>
        <p:blipFill>
          <a:blip r:embed="rId4"/>
          <a:stretch>
            <a:fillRect/>
          </a:stretch>
        </p:blipFill>
        <p:spPr>
          <a:xfrm>
            <a:off x="4038600" y="2781300"/>
            <a:ext cx="10677525" cy="7398385"/>
          </a:xfrm>
          <a:prstGeom prst="rect">
            <a:avLst/>
          </a:prstGeom>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143000" y="7810500"/>
            <a:ext cx="16566515" cy="2115185"/>
          </a:xfrm>
          <a:prstGeom prst="rect">
            <a:avLst/>
          </a:prstGeom>
        </p:spPr>
      </p:pic>
      <p:pic>
        <p:nvPicPr>
          <p:cNvPr id="7" name="Picture 6"/>
          <p:cNvPicPr>
            <a:picLocks noChangeAspect="1"/>
          </p:cNvPicPr>
          <p:nvPr/>
        </p:nvPicPr>
        <p:blipFill>
          <a:blip r:embed="rId3"/>
          <a:stretch>
            <a:fillRect/>
          </a:stretch>
        </p:blipFill>
        <p:spPr>
          <a:xfrm>
            <a:off x="4191000" y="266700"/>
            <a:ext cx="10677525" cy="7398385"/>
          </a:xfrm>
          <a:prstGeom prst="rect">
            <a:avLst/>
          </a:prstGeom>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p:cNvPicPr>
            <a:picLocks noChangeAspect="1"/>
          </p:cNvPicPr>
          <p:nvPr/>
        </p:nvPicPr>
        <p:blipFill>
          <a:blip r:embed="rId2"/>
          <a:srcRect/>
          <a:stretch>
            <a:fillRect/>
          </a:stretch>
        </p:blipFill>
        <p:spPr>
          <a:xfrm>
            <a:off x="11300833" y="-2863689"/>
            <a:ext cx="9402097" cy="6299405"/>
          </a:xfrm>
          <a:prstGeom prst="rect">
            <a:avLst/>
          </a:prstGeom>
        </p:spPr>
      </p:pic>
      <p:sp>
        <p:nvSpPr>
          <p:cNvPr id="3" name="TextBox 28"/>
          <p:cNvSpPr txBox="1"/>
          <p:nvPr/>
        </p:nvSpPr>
        <p:spPr>
          <a:xfrm>
            <a:off x="1028700" y="1028700"/>
            <a:ext cx="15898495" cy="2231390"/>
          </a:xfrm>
          <a:prstGeom prst="rect">
            <a:avLst/>
          </a:prstGeom>
        </p:spPr>
        <p:txBody>
          <a:bodyPr wrap="square" lIns="0" tIns="0" rIns="0" bIns="0" rtlCol="0" anchor="t">
            <a:spAutoFit/>
          </a:bodyPr>
          <a:lstStyle/>
          <a:p>
            <a:pPr marL="0" lvl="0" indent="0">
              <a:lnSpc>
                <a:spcPts val="5800"/>
              </a:lnSpc>
              <a:spcBef>
                <a:spcPct val="0"/>
              </a:spcBef>
            </a:pPr>
            <a:r>
              <a:rPr lang="en-US" sz="5000" b="1" u="none">
                <a:solidFill>
                  <a:srgbClr val="242424"/>
                </a:solidFill>
                <a:latin typeface="Arial" panose="020B0604020202020204" pitchFamily="34" charset="0"/>
                <a:cs typeface="Arial" panose="020B0604020202020204" pitchFamily="34" charset="0"/>
              </a:rPr>
              <a:t>3.4. Bài Toán: Xây dựng mô hình dự đoán khối u là lành tính hay ác tính thông qua các chỉ số được nhập vào xử dụng Random Forest</a:t>
            </a:r>
          </a:p>
        </p:txBody>
      </p:sp>
      <p:pic>
        <p:nvPicPr>
          <p:cNvPr id="2" name="Picture 1"/>
          <p:cNvPicPr>
            <a:picLocks noChangeAspect="1"/>
          </p:cNvPicPr>
          <p:nvPr/>
        </p:nvPicPr>
        <p:blipFill>
          <a:blip r:embed="rId3"/>
          <a:stretch>
            <a:fillRect/>
          </a:stretch>
        </p:blipFill>
        <p:spPr>
          <a:xfrm>
            <a:off x="1143000" y="3543300"/>
            <a:ext cx="16116300" cy="6153785"/>
          </a:xfrm>
          <a:prstGeom prst="rect">
            <a:avLst/>
          </a:prstGeom>
        </p:spPr>
      </p:pic>
      <p:pic>
        <p:nvPicPr>
          <p:cNvPr id="7" name="Picture 6"/>
          <p:cNvPicPr>
            <a:picLocks noChangeAspect="1"/>
          </p:cNvPicPr>
          <p:nvPr/>
        </p:nvPicPr>
        <p:blipFill>
          <a:blip r:embed="rId4"/>
          <a:stretch>
            <a:fillRect/>
          </a:stretch>
        </p:blipFill>
        <p:spPr>
          <a:xfrm>
            <a:off x="1447800" y="5676900"/>
            <a:ext cx="12220575" cy="4206240"/>
          </a:xfrm>
          <a:prstGeom prst="rect">
            <a:avLst/>
          </a:prstGeom>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p:cNvPicPr>
            <a:picLocks noChangeAspect="1"/>
          </p:cNvPicPr>
          <p:nvPr/>
        </p:nvPicPr>
        <p:blipFill>
          <a:blip r:embed="rId2"/>
          <a:srcRect/>
          <a:stretch>
            <a:fillRect/>
          </a:stretch>
        </p:blipFill>
        <p:spPr>
          <a:xfrm>
            <a:off x="11300833" y="-2863689"/>
            <a:ext cx="9402097" cy="6299405"/>
          </a:xfrm>
          <a:prstGeom prst="rect">
            <a:avLst/>
          </a:prstGeom>
        </p:spPr>
      </p:pic>
      <p:pic>
        <p:nvPicPr>
          <p:cNvPr id="3" name="Picture 2"/>
          <p:cNvPicPr>
            <a:picLocks noChangeAspect="1"/>
          </p:cNvPicPr>
          <p:nvPr/>
        </p:nvPicPr>
        <p:blipFill>
          <a:blip r:embed="rId3"/>
          <a:stretch>
            <a:fillRect/>
          </a:stretch>
        </p:blipFill>
        <p:spPr>
          <a:xfrm>
            <a:off x="762000" y="342900"/>
            <a:ext cx="16701770" cy="2825115"/>
          </a:xfrm>
          <a:prstGeom prst="rect">
            <a:avLst/>
          </a:prstGeom>
          <a:ln w="12700" cmpd="sng">
            <a:solidFill>
              <a:schemeClr val="tx1"/>
            </a:solidFill>
            <a:prstDash val="solid"/>
          </a:ln>
        </p:spPr>
      </p:pic>
      <p:pic>
        <p:nvPicPr>
          <p:cNvPr id="6" name="Picture 5"/>
          <p:cNvPicPr>
            <a:picLocks noChangeAspect="1"/>
          </p:cNvPicPr>
          <p:nvPr/>
        </p:nvPicPr>
        <p:blipFill>
          <a:blip r:embed="rId4"/>
          <a:stretch>
            <a:fillRect/>
          </a:stretch>
        </p:blipFill>
        <p:spPr>
          <a:xfrm>
            <a:off x="533400" y="3390900"/>
            <a:ext cx="17268190" cy="3351530"/>
          </a:xfrm>
          <a:prstGeom prst="rect">
            <a:avLst/>
          </a:prstGeom>
        </p:spPr>
      </p:pic>
      <p:pic>
        <p:nvPicPr>
          <p:cNvPr id="2" name="Picture 1"/>
          <p:cNvPicPr>
            <a:picLocks noChangeAspect="1"/>
          </p:cNvPicPr>
          <p:nvPr/>
        </p:nvPicPr>
        <p:blipFill>
          <a:blip r:embed="rId5"/>
          <a:stretch>
            <a:fillRect/>
          </a:stretch>
        </p:blipFill>
        <p:spPr>
          <a:xfrm>
            <a:off x="4038600" y="6972300"/>
            <a:ext cx="9668510" cy="3086735"/>
          </a:xfrm>
          <a:prstGeom prst="rect">
            <a:avLst/>
          </a:prstGeom>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p:cNvPicPr>
            <a:picLocks noChangeAspect="1"/>
          </p:cNvPicPr>
          <p:nvPr/>
        </p:nvPicPr>
        <p:blipFill>
          <a:blip r:embed="rId2"/>
          <a:srcRect/>
          <a:stretch>
            <a:fillRect/>
          </a:stretch>
        </p:blipFill>
        <p:spPr>
          <a:xfrm>
            <a:off x="11300833" y="-2863689"/>
            <a:ext cx="9402097" cy="6299405"/>
          </a:xfrm>
          <a:prstGeom prst="rect">
            <a:avLst/>
          </a:prstGeom>
        </p:spPr>
      </p:pic>
      <p:pic>
        <p:nvPicPr>
          <p:cNvPr id="2" name="Picture 1"/>
          <p:cNvPicPr>
            <a:picLocks noChangeAspect="1"/>
          </p:cNvPicPr>
          <p:nvPr/>
        </p:nvPicPr>
        <p:blipFill>
          <a:blip r:embed="rId3"/>
          <a:stretch>
            <a:fillRect/>
          </a:stretch>
        </p:blipFill>
        <p:spPr>
          <a:xfrm>
            <a:off x="3124200" y="687705"/>
            <a:ext cx="12567285" cy="8912225"/>
          </a:xfrm>
          <a:prstGeom prst="rect">
            <a:avLst/>
          </a:prstGeom>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p:cNvPicPr>
            <a:picLocks noChangeAspect="1"/>
          </p:cNvPicPr>
          <p:nvPr/>
        </p:nvPicPr>
        <p:blipFill>
          <a:blip r:embed="rId2"/>
          <a:srcRect/>
          <a:stretch>
            <a:fillRect/>
          </a:stretch>
        </p:blipFill>
        <p:spPr>
          <a:xfrm>
            <a:off x="11300833" y="-2863689"/>
            <a:ext cx="9402097" cy="6299405"/>
          </a:xfrm>
          <a:prstGeom prst="rect">
            <a:avLst/>
          </a:prstGeom>
        </p:spPr>
      </p:pic>
      <p:pic>
        <p:nvPicPr>
          <p:cNvPr id="3" name="Picture 2"/>
          <p:cNvPicPr>
            <a:picLocks noChangeAspect="1"/>
          </p:cNvPicPr>
          <p:nvPr/>
        </p:nvPicPr>
        <p:blipFill>
          <a:blip r:embed="rId3"/>
          <a:stretch>
            <a:fillRect/>
          </a:stretch>
        </p:blipFill>
        <p:spPr>
          <a:xfrm>
            <a:off x="1371600" y="1409700"/>
            <a:ext cx="11691620" cy="3263265"/>
          </a:xfrm>
          <a:prstGeom prst="rect">
            <a:avLst/>
          </a:prstGeom>
        </p:spPr>
      </p:pic>
      <p:pic>
        <p:nvPicPr>
          <p:cNvPr id="5" name="Picture 4"/>
          <p:cNvPicPr>
            <a:picLocks noChangeAspect="1"/>
          </p:cNvPicPr>
          <p:nvPr/>
        </p:nvPicPr>
        <p:blipFill>
          <a:blip r:embed="rId4"/>
          <a:stretch>
            <a:fillRect/>
          </a:stretch>
        </p:blipFill>
        <p:spPr>
          <a:xfrm>
            <a:off x="1371600" y="6667500"/>
            <a:ext cx="15333980" cy="1786890"/>
          </a:xfrm>
          <a:prstGeom prst="rect">
            <a:avLst/>
          </a:prstGeom>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p:cNvPicPr>
            <a:picLocks noChangeAspect="1"/>
          </p:cNvPicPr>
          <p:nvPr/>
        </p:nvPicPr>
        <p:blipFill>
          <a:blip r:embed="rId2"/>
          <a:srcRect/>
          <a:stretch>
            <a:fillRect/>
          </a:stretch>
        </p:blipFill>
        <p:spPr>
          <a:xfrm>
            <a:off x="11300833" y="-2863689"/>
            <a:ext cx="9402097" cy="6299405"/>
          </a:xfrm>
          <a:prstGeom prst="rect">
            <a:avLst/>
          </a:prstGeom>
        </p:spPr>
      </p:pic>
      <p:pic>
        <p:nvPicPr>
          <p:cNvPr id="2" name="Picture 1"/>
          <p:cNvPicPr>
            <a:picLocks noChangeAspect="1"/>
          </p:cNvPicPr>
          <p:nvPr/>
        </p:nvPicPr>
        <p:blipFill>
          <a:blip r:embed="rId3"/>
          <a:stretch>
            <a:fillRect/>
          </a:stretch>
        </p:blipFill>
        <p:spPr>
          <a:xfrm>
            <a:off x="2895600" y="495300"/>
            <a:ext cx="12820015" cy="9485630"/>
          </a:xfrm>
          <a:prstGeom prst="rect">
            <a:avLst/>
          </a:prstGeom>
          <a:ln w="12700" cmpd="sng">
            <a:solidFill>
              <a:schemeClr val="accent1">
                <a:shade val="50000"/>
              </a:schemeClr>
            </a:solidFill>
            <a:prstDash val="solid"/>
          </a:ln>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851176" y="2227540"/>
            <a:ext cx="1301010" cy="1301010"/>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2A0E1"/>
            </a:solidFill>
          </p:spPr>
          <p:txBody>
            <a:bodyPr/>
            <a:lstStyle/>
            <a:p>
              <a:endParaRPr lang="en-US"/>
            </a:p>
          </p:txBody>
        </p:sp>
        <p:sp>
          <p:nvSpPr>
            <p:cNvPr id="4" name="TextBox 4"/>
            <p:cNvSpPr txBox="1"/>
            <p:nvPr/>
          </p:nvSpPr>
          <p:spPr>
            <a:xfrm>
              <a:off x="76200" y="-9525"/>
              <a:ext cx="660400" cy="746125"/>
            </a:xfrm>
            <a:prstGeom prst="rect">
              <a:avLst/>
            </a:prstGeom>
          </p:spPr>
          <p:txBody>
            <a:bodyPr lIns="50800" tIns="50800" rIns="50800" bIns="50800" rtlCol="0" anchor="ctr"/>
            <a:lstStyle/>
            <a:p>
              <a:pPr algn="ctr">
                <a:lnSpc>
                  <a:spcPts val="6020"/>
                </a:lnSpc>
              </a:pPr>
              <a:r>
                <a:rPr lang="en-US" sz="4300">
                  <a:solidFill>
                    <a:srgbClr val="000000"/>
                  </a:solidFill>
                  <a:latin typeface="Playfair Display Bold"/>
                </a:rPr>
                <a:t>1.</a:t>
              </a:r>
            </a:p>
          </p:txBody>
        </p:sp>
      </p:grpSp>
      <p:grpSp>
        <p:nvGrpSpPr>
          <p:cNvPr id="5" name="Group 5"/>
          <p:cNvGrpSpPr/>
          <p:nvPr/>
        </p:nvGrpSpPr>
        <p:grpSpPr>
          <a:xfrm>
            <a:off x="1851176" y="4026746"/>
            <a:ext cx="1301010" cy="1301010"/>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2A0E1"/>
            </a:solidFill>
          </p:spPr>
          <p:txBody>
            <a:bodyPr/>
            <a:lstStyle/>
            <a:p>
              <a:endParaRPr lang="en-US"/>
            </a:p>
          </p:txBody>
        </p:sp>
        <p:sp>
          <p:nvSpPr>
            <p:cNvPr id="7" name="TextBox 7"/>
            <p:cNvSpPr txBox="1"/>
            <p:nvPr/>
          </p:nvSpPr>
          <p:spPr>
            <a:xfrm>
              <a:off x="76200" y="-9525"/>
              <a:ext cx="660400" cy="746125"/>
            </a:xfrm>
            <a:prstGeom prst="rect">
              <a:avLst/>
            </a:prstGeom>
          </p:spPr>
          <p:txBody>
            <a:bodyPr lIns="50800" tIns="50800" rIns="50800" bIns="50800" rtlCol="0" anchor="ctr"/>
            <a:lstStyle/>
            <a:p>
              <a:pPr algn="ctr">
                <a:lnSpc>
                  <a:spcPts val="6020"/>
                </a:lnSpc>
              </a:pPr>
              <a:r>
                <a:rPr lang="en-US" sz="4300">
                  <a:solidFill>
                    <a:srgbClr val="000000"/>
                  </a:solidFill>
                  <a:latin typeface="Playfair Display Bold"/>
                </a:rPr>
                <a:t>2.</a:t>
              </a:r>
            </a:p>
          </p:txBody>
        </p:sp>
      </p:grpSp>
      <p:grpSp>
        <p:nvGrpSpPr>
          <p:cNvPr id="8" name="Group 8"/>
          <p:cNvGrpSpPr/>
          <p:nvPr/>
        </p:nvGrpSpPr>
        <p:grpSpPr>
          <a:xfrm>
            <a:off x="1876743" y="5888976"/>
            <a:ext cx="1301010" cy="1301010"/>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2A0E1"/>
            </a:solidFill>
          </p:spPr>
          <p:txBody>
            <a:bodyPr/>
            <a:lstStyle/>
            <a:p>
              <a:endParaRPr lang="en-US"/>
            </a:p>
          </p:txBody>
        </p:sp>
        <p:sp>
          <p:nvSpPr>
            <p:cNvPr id="10" name="TextBox 10"/>
            <p:cNvSpPr txBox="1"/>
            <p:nvPr/>
          </p:nvSpPr>
          <p:spPr>
            <a:xfrm>
              <a:off x="76200" y="-9525"/>
              <a:ext cx="660400" cy="746125"/>
            </a:xfrm>
            <a:prstGeom prst="rect">
              <a:avLst/>
            </a:prstGeom>
          </p:spPr>
          <p:txBody>
            <a:bodyPr lIns="50800" tIns="50800" rIns="50800" bIns="50800" rtlCol="0" anchor="ctr"/>
            <a:lstStyle/>
            <a:p>
              <a:pPr algn="ctr">
                <a:lnSpc>
                  <a:spcPts val="6020"/>
                </a:lnSpc>
              </a:pPr>
              <a:r>
                <a:rPr lang="en-US" sz="4300">
                  <a:solidFill>
                    <a:srgbClr val="000000"/>
                  </a:solidFill>
                  <a:latin typeface="Playfair Display Bold"/>
                </a:rPr>
                <a:t>3.</a:t>
              </a:r>
            </a:p>
          </p:txBody>
        </p:sp>
      </p:grpSp>
      <p:grpSp>
        <p:nvGrpSpPr>
          <p:cNvPr id="11" name="Group 11"/>
          <p:cNvGrpSpPr/>
          <p:nvPr/>
        </p:nvGrpSpPr>
        <p:grpSpPr>
          <a:xfrm>
            <a:off x="2778276" y="2229915"/>
            <a:ext cx="516095" cy="516095"/>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42424"/>
            </a:solidFill>
          </p:spPr>
          <p:txBody>
            <a:bodyPr/>
            <a:lstStyle/>
            <a:p>
              <a:endParaRPr lang="en-US"/>
            </a:p>
          </p:txBody>
        </p:sp>
        <p:sp>
          <p:nvSpPr>
            <p:cNvPr id="13" name="TextBox 13"/>
            <p:cNvSpPr txBox="1"/>
            <p:nvPr/>
          </p:nvSpPr>
          <p:spPr>
            <a:xfrm>
              <a:off x="76200" y="19050"/>
              <a:ext cx="660400" cy="717550"/>
            </a:xfrm>
            <a:prstGeom prst="rect">
              <a:avLst/>
            </a:prstGeom>
          </p:spPr>
          <p:txBody>
            <a:bodyPr lIns="50800" tIns="50800" rIns="50800" bIns="50800" rtlCol="0" anchor="ctr"/>
            <a:lstStyle/>
            <a:p>
              <a:pPr algn="ctr">
                <a:lnSpc>
                  <a:spcPts val="3220"/>
                </a:lnSpc>
              </a:pPr>
              <a:endParaRPr/>
            </a:p>
          </p:txBody>
        </p:sp>
      </p:grpSp>
      <p:grpSp>
        <p:nvGrpSpPr>
          <p:cNvPr id="14" name="Group 14"/>
          <p:cNvGrpSpPr/>
          <p:nvPr/>
        </p:nvGrpSpPr>
        <p:grpSpPr>
          <a:xfrm>
            <a:off x="2770734" y="4029121"/>
            <a:ext cx="516095" cy="516095"/>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42424"/>
            </a:solidFill>
          </p:spPr>
          <p:txBody>
            <a:bodyPr/>
            <a:lstStyle/>
            <a:p>
              <a:endParaRPr lang="en-US"/>
            </a:p>
          </p:txBody>
        </p:sp>
        <p:sp>
          <p:nvSpPr>
            <p:cNvPr id="16" name="TextBox 16"/>
            <p:cNvSpPr txBox="1"/>
            <p:nvPr/>
          </p:nvSpPr>
          <p:spPr>
            <a:xfrm>
              <a:off x="76200" y="19050"/>
              <a:ext cx="660400" cy="717550"/>
            </a:xfrm>
            <a:prstGeom prst="rect">
              <a:avLst/>
            </a:prstGeom>
          </p:spPr>
          <p:txBody>
            <a:bodyPr lIns="50800" tIns="50800" rIns="50800" bIns="50800" rtlCol="0" anchor="ctr"/>
            <a:lstStyle/>
            <a:p>
              <a:pPr algn="ctr">
                <a:lnSpc>
                  <a:spcPts val="3220"/>
                </a:lnSpc>
              </a:pPr>
              <a:endParaRPr/>
            </a:p>
          </p:txBody>
        </p:sp>
      </p:grpSp>
      <p:grpSp>
        <p:nvGrpSpPr>
          <p:cNvPr id="17" name="Group 17"/>
          <p:cNvGrpSpPr/>
          <p:nvPr/>
        </p:nvGrpSpPr>
        <p:grpSpPr>
          <a:xfrm>
            <a:off x="2796302" y="5891351"/>
            <a:ext cx="516095" cy="516095"/>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42424"/>
            </a:solidFill>
          </p:spPr>
          <p:txBody>
            <a:bodyPr/>
            <a:lstStyle/>
            <a:p>
              <a:endParaRPr lang="en-US"/>
            </a:p>
          </p:txBody>
        </p:sp>
        <p:sp>
          <p:nvSpPr>
            <p:cNvPr id="19" name="TextBox 19"/>
            <p:cNvSpPr txBox="1"/>
            <p:nvPr/>
          </p:nvSpPr>
          <p:spPr>
            <a:xfrm>
              <a:off x="76200" y="19050"/>
              <a:ext cx="660400" cy="717550"/>
            </a:xfrm>
            <a:prstGeom prst="rect">
              <a:avLst/>
            </a:prstGeom>
          </p:spPr>
          <p:txBody>
            <a:bodyPr lIns="50800" tIns="50800" rIns="50800" bIns="50800" rtlCol="0" anchor="ctr"/>
            <a:lstStyle/>
            <a:p>
              <a:pPr algn="ctr">
                <a:lnSpc>
                  <a:spcPts val="3220"/>
                </a:lnSpc>
              </a:pPr>
              <a:endParaRPr/>
            </a:p>
          </p:txBody>
        </p:sp>
      </p:grpSp>
      <p:pic>
        <p:nvPicPr>
          <p:cNvPr id="20" name="Picture 20"/>
          <p:cNvPicPr>
            <a:picLocks noChangeAspect="1"/>
          </p:cNvPicPr>
          <p:nvPr/>
        </p:nvPicPr>
        <p:blipFill>
          <a:blip r:embed="rId2"/>
          <a:srcRect/>
          <a:stretch>
            <a:fillRect/>
          </a:stretch>
        </p:blipFill>
        <p:spPr>
          <a:xfrm>
            <a:off x="110875" y="2250855"/>
            <a:ext cx="1981524" cy="1486143"/>
          </a:xfrm>
          <a:prstGeom prst="rect">
            <a:avLst/>
          </a:prstGeom>
        </p:spPr>
      </p:pic>
      <p:pic>
        <p:nvPicPr>
          <p:cNvPr id="21" name="Picture 21"/>
          <p:cNvPicPr>
            <a:picLocks noChangeAspect="1"/>
          </p:cNvPicPr>
          <p:nvPr/>
        </p:nvPicPr>
        <p:blipFill>
          <a:blip r:embed="rId2"/>
          <a:srcRect/>
          <a:stretch>
            <a:fillRect/>
          </a:stretch>
        </p:blipFill>
        <p:spPr>
          <a:xfrm>
            <a:off x="1465193" y="2082033"/>
            <a:ext cx="1981524" cy="1486143"/>
          </a:xfrm>
          <a:prstGeom prst="rect">
            <a:avLst/>
          </a:prstGeom>
        </p:spPr>
      </p:pic>
      <p:pic>
        <p:nvPicPr>
          <p:cNvPr id="22" name="Picture 22"/>
          <p:cNvPicPr>
            <a:picLocks noChangeAspect="1"/>
          </p:cNvPicPr>
          <p:nvPr/>
        </p:nvPicPr>
        <p:blipFill>
          <a:blip r:embed="rId2"/>
          <a:srcRect/>
          <a:stretch>
            <a:fillRect/>
          </a:stretch>
        </p:blipFill>
        <p:spPr>
          <a:xfrm>
            <a:off x="247421" y="5902416"/>
            <a:ext cx="1981524" cy="1486143"/>
          </a:xfrm>
          <a:prstGeom prst="rect">
            <a:avLst/>
          </a:prstGeom>
        </p:spPr>
      </p:pic>
      <p:sp>
        <p:nvSpPr>
          <p:cNvPr id="26" name="TextBox 26"/>
          <p:cNvSpPr txBox="1"/>
          <p:nvPr/>
        </p:nvSpPr>
        <p:spPr>
          <a:xfrm>
            <a:off x="3459502" y="4183170"/>
            <a:ext cx="4400503" cy="371897"/>
          </a:xfrm>
          <a:prstGeom prst="rect">
            <a:avLst/>
          </a:prstGeom>
        </p:spPr>
        <p:txBody>
          <a:bodyPr wrap="square" lIns="0" tIns="0" rIns="0" bIns="0" rtlCol="0" anchor="t">
            <a:spAutoFit/>
          </a:bodyPr>
          <a:lstStyle/>
          <a:p>
            <a:pPr marL="0" lvl="0" indent="0" algn="l">
              <a:lnSpc>
                <a:spcPts val="2940"/>
              </a:lnSpc>
              <a:spcBef>
                <a:spcPct val="0"/>
              </a:spcBef>
            </a:pPr>
            <a:r>
              <a:rPr lang="en-US" sz="2800" b="1" u="none">
                <a:solidFill>
                  <a:srgbClr val="000000"/>
                </a:solidFill>
                <a:latin typeface="Lato"/>
              </a:rPr>
              <a:t>Race</a:t>
            </a:r>
            <a:endParaRPr lang="en-US" sz="2800" b="1" u="none" dirty="0">
              <a:solidFill>
                <a:srgbClr val="000000"/>
              </a:solidFill>
              <a:latin typeface="Lato"/>
            </a:endParaRPr>
          </a:p>
        </p:txBody>
      </p:sp>
      <p:sp>
        <p:nvSpPr>
          <p:cNvPr id="28" name="TextBox 28"/>
          <p:cNvSpPr txBox="1"/>
          <p:nvPr/>
        </p:nvSpPr>
        <p:spPr>
          <a:xfrm>
            <a:off x="3459006" y="2350653"/>
            <a:ext cx="4737628" cy="371897"/>
          </a:xfrm>
          <a:prstGeom prst="rect">
            <a:avLst/>
          </a:prstGeom>
        </p:spPr>
        <p:txBody>
          <a:bodyPr wrap="square" lIns="0" tIns="0" rIns="0" bIns="0" rtlCol="0" anchor="t">
            <a:spAutoFit/>
          </a:bodyPr>
          <a:lstStyle/>
          <a:p>
            <a:pPr marL="0" lvl="0" indent="0">
              <a:lnSpc>
                <a:spcPts val="2940"/>
              </a:lnSpc>
              <a:spcBef>
                <a:spcPct val="0"/>
              </a:spcBef>
            </a:pPr>
            <a:r>
              <a:rPr lang="en-US" sz="2800" b="1" u="none">
                <a:solidFill>
                  <a:srgbClr val="000000"/>
                </a:solidFill>
                <a:latin typeface="Lato"/>
              </a:rPr>
              <a:t>Age</a:t>
            </a:r>
            <a:endParaRPr lang="en-US" sz="2800" b="1" u="none" dirty="0">
              <a:solidFill>
                <a:srgbClr val="000000"/>
              </a:solidFill>
              <a:latin typeface="Lato"/>
            </a:endParaRPr>
          </a:p>
        </p:txBody>
      </p:sp>
      <p:sp>
        <p:nvSpPr>
          <p:cNvPr id="29" name="TextBox 29"/>
          <p:cNvSpPr txBox="1"/>
          <p:nvPr/>
        </p:nvSpPr>
        <p:spPr>
          <a:xfrm>
            <a:off x="3423571" y="5855284"/>
            <a:ext cx="4495800" cy="371897"/>
          </a:xfrm>
          <a:prstGeom prst="rect">
            <a:avLst/>
          </a:prstGeom>
        </p:spPr>
        <p:txBody>
          <a:bodyPr wrap="square" lIns="0" tIns="0" rIns="0" bIns="0" rtlCol="0" anchor="t">
            <a:spAutoFit/>
          </a:bodyPr>
          <a:lstStyle/>
          <a:p>
            <a:pPr marL="0" lvl="0" indent="0" algn="l">
              <a:lnSpc>
                <a:spcPts val="2940"/>
              </a:lnSpc>
              <a:spcBef>
                <a:spcPct val="0"/>
              </a:spcBef>
            </a:pPr>
            <a:r>
              <a:rPr lang="en-US" sz="2800" b="1" u="none">
                <a:solidFill>
                  <a:srgbClr val="000000"/>
                </a:solidFill>
                <a:latin typeface="Lato"/>
              </a:rPr>
              <a:t>Marital State</a:t>
            </a:r>
            <a:endParaRPr lang="en-US" sz="2800" b="1" u="none" dirty="0">
              <a:solidFill>
                <a:srgbClr val="000000"/>
              </a:solidFill>
              <a:latin typeface="Lato"/>
            </a:endParaRPr>
          </a:p>
        </p:txBody>
      </p:sp>
      <p:sp>
        <p:nvSpPr>
          <p:cNvPr id="25" name="TextBox 24">
            <a:extLst>
              <a:ext uri="{FF2B5EF4-FFF2-40B4-BE49-F238E27FC236}">
                <a16:creationId xmlns:a16="http://schemas.microsoft.com/office/drawing/2014/main" id="{6611768A-D056-D1AE-9D2E-EBAD29B0E0DC}"/>
              </a:ext>
            </a:extLst>
          </p:cNvPr>
          <p:cNvSpPr txBox="1"/>
          <p:nvPr/>
        </p:nvSpPr>
        <p:spPr>
          <a:xfrm>
            <a:off x="3372378" y="2825105"/>
            <a:ext cx="3136347" cy="371897"/>
          </a:xfrm>
          <a:prstGeom prst="rect">
            <a:avLst/>
          </a:prstGeom>
          <a:noFill/>
        </p:spPr>
        <p:txBody>
          <a:bodyPr wrap="square">
            <a:spAutoFit/>
          </a:bodyPr>
          <a:lstStyle/>
          <a:p>
            <a:r>
              <a:rPr lang="en-US">
                <a:solidFill>
                  <a:srgbClr val="000000"/>
                </a:solidFill>
                <a:latin typeface="Arial" panose="020B0604020202020204" pitchFamily="34" charset="0"/>
              </a:rPr>
              <a:t>Độ tuổi.</a:t>
            </a:r>
            <a:endParaRPr lang="en-US" dirty="0"/>
          </a:p>
        </p:txBody>
      </p:sp>
      <p:sp>
        <p:nvSpPr>
          <p:cNvPr id="31" name="TextBox 30">
            <a:extLst>
              <a:ext uri="{FF2B5EF4-FFF2-40B4-BE49-F238E27FC236}">
                <a16:creationId xmlns:a16="http://schemas.microsoft.com/office/drawing/2014/main" id="{74F1ECDC-4CD2-19CD-5AF7-408ED91A3E10}"/>
              </a:ext>
            </a:extLst>
          </p:cNvPr>
          <p:cNvSpPr txBox="1"/>
          <p:nvPr/>
        </p:nvSpPr>
        <p:spPr>
          <a:xfrm>
            <a:off x="3402109" y="4670831"/>
            <a:ext cx="2784485" cy="369332"/>
          </a:xfrm>
          <a:prstGeom prst="rect">
            <a:avLst/>
          </a:prstGeom>
          <a:noFill/>
        </p:spPr>
        <p:txBody>
          <a:bodyPr wrap="square">
            <a:spAutoFit/>
          </a:bodyPr>
          <a:lstStyle/>
          <a:p>
            <a:r>
              <a:rPr lang="en-US" sz="1800" b="0" i="0" u="none" strike="noStrike">
                <a:solidFill>
                  <a:srgbClr val="000000"/>
                </a:solidFill>
                <a:effectLst/>
                <a:latin typeface="Arial" panose="020B0604020202020204" pitchFamily="34" charset="0"/>
              </a:rPr>
              <a:t>Chủng tộc.</a:t>
            </a:r>
            <a:endParaRPr lang="en-US" dirty="0"/>
          </a:p>
        </p:txBody>
      </p:sp>
      <p:sp>
        <p:nvSpPr>
          <p:cNvPr id="33" name="TextBox 32">
            <a:extLst>
              <a:ext uri="{FF2B5EF4-FFF2-40B4-BE49-F238E27FC236}">
                <a16:creationId xmlns:a16="http://schemas.microsoft.com/office/drawing/2014/main" id="{9C7DD872-5687-B622-4A0A-51345CAD0957}"/>
              </a:ext>
            </a:extLst>
          </p:cNvPr>
          <p:cNvSpPr txBox="1"/>
          <p:nvPr/>
        </p:nvSpPr>
        <p:spPr>
          <a:xfrm>
            <a:off x="3360482" y="6341670"/>
            <a:ext cx="3203064" cy="369332"/>
          </a:xfrm>
          <a:prstGeom prst="rect">
            <a:avLst/>
          </a:prstGeom>
          <a:noFill/>
        </p:spPr>
        <p:txBody>
          <a:bodyPr wrap="square">
            <a:spAutoFit/>
          </a:bodyPr>
          <a:lstStyle/>
          <a:p>
            <a:r>
              <a:rPr lang="en-US">
                <a:solidFill>
                  <a:srgbClr val="000000"/>
                </a:solidFill>
                <a:latin typeface="Arial" panose="020B0604020202020204" pitchFamily="34" charset="0"/>
              </a:rPr>
              <a:t>Tình trạng hôn nhân.</a:t>
            </a:r>
            <a:endParaRPr lang="en-US" dirty="0"/>
          </a:p>
        </p:txBody>
      </p:sp>
      <p:sp>
        <p:nvSpPr>
          <p:cNvPr id="27" name="TextBox 28">
            <a:extLst>
              <a:ext uri="{FF2B5EF4-FFF2-40B4-BE49-F238E27FC236}">
                <a16:creationId xmlns:a16="http://schemas.microsoft.com/office/drawing/2014/main" id="{B7B17354-8E6D-F8A3-5EA9-62362AC72CE5}"/>
              </a:ext>
            </a:extLst>
          </p:cNvPr>
          <p:cNvSpPr txBox="1"/>
          <p:nvPr/>
        </p:nvSpPr>
        <p:spPr>
          <a:xfrm>
            <a:off x="782174" y="1005149"/>
            <a:ext cx="8809361" cy="743793"/>
          </a:xfrm>
          <a:prstGeom prst="rect">
            <a:avLst/>
          </a:prstGeom>
        </p:spPr>
        <p:txBody>
          <a:bodyPr lIns="0" tIns="0" rIns="0" bIns="0" rtlCol="0" anchor="t">
            <a:spAutoFit/>
          </a:bodyPr>
          <a:lstStyle/>
          <a:p>
            <a:pPr lvl="0">
              <a:lnSpc>
                <a:spcPts val="5800"/>
              </a:lnSpc>
              <a:spcBef>
                <a:spcPct val="0"/>
              </a:spcBef>
            </a:pPr>
            <a:r>
              <a:rPr lang="en-US" sz="5000" b="1">
                <a:solidFill>
                  <a:srgbClr val="242424"/>
                </a:solidFill>
                <a:latin typeface="Noto Sans" panose="020B0502040504020204" pitchFamily="34" charset="0"/>
                <a:ea typeface="Noto Sans" panose="020B0502040504020204" pitchFamily="34" charset="0"/>
                <a:cs typeface="Noto Sans" panose="020B0502040504020204" pitchFamily="34" charset="0"/>
              </a:rPr>
              <a:t>1.1. Ung thư vú của SEER</a:t>
            </a:r>
            <a:endParaRPr lang="en-US" sz="5000" b="1" dirty="0">
              <a:solidFill>
                <a:srgbClr val="242424"/>
              </a:solidFill>
              <a:latin typeface="Noto Sans" panose="020B0502040504020204" pitchFamily="34" charset="0"/>
              <a:ea typeface="Noto Sans" panose="020B0502040504020204" pitchFamily="34" charset="0"/>
              <a:cs typeface="Noto Sans" panose="020B0502040504020204" pitchFamily="34" charset="0"/>
            </a:endParaRPr>
          </a:p>
        </p:txBody>
      </p:sp>
      <p:grpSp>
        <p:nvGrpSpPr>
          <p:cNvPr id="42" name="Group 8">
            <a:extLst>
              <a:ext uri="{FF2B5EF4-FFF2-40B4-BE49-F238E27FC236}">
                <a16:creationId xmlns:a16="http://schemas.microsoft.com/office/drawing/2014/main" id="{069E5D55-6CDB-3A61-2E93-3D8D07AA7EEF}"/>
              </a:ext>
            </a:extLst>
          </p:cNvPr>
          <p:cNvGrpSpPr/>
          <p:nvPr/>
        </p:nvGrpSpPr>
        <p:grpSpPr>
          <a:xfrm>
            <a:off x="10082384" y="2290842"/>
            <a:ext cx="1301010" cy="1301010"/>
            <a:chOff x="0" y="0"/>
            <a:chExt cx="812800" cy="812800"/>
          </a:xfrm>
        </p:grpSpPr>
        <p:sp>
          <p:nvSpPr>
            <p:cNvPr id="43" name="Freeform 9">
              <a:extLst>
                <a:ext uri="{FF2B5EF4-FFF2-40B4-BE49-F238E27FC236}">
                  <a16:creationId xmlns:a16="http://schemas.microsoft.com/office/drawing/2014/main" id="{4862E463-9249-36CF-CBB4-452063E045F5}"/>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2A0E1"/>
            </a:solidFill>
          </p:spPr>
          <p:txBody>
            <a:bodyPr/>
            <a:lstStyle/>
            <a:p>
              <a:endParaRPr lang="en-US"/>
            </a:p>
          </p:txBody>
        </p:sp>
        <p:sp>
          <p:nvSpPr>
            <p:cNvPr id="44" name="TextBox 10">
              <a:extLst>
                <a:ext uri="{FF2B5EF4-FFF2-40B4-BE49-F238E27FC236}">
                  <a16:creationId xmlns:a16="http://schemas.microsoft.com/office/drawing/2014/main" id="{89E49854-4804-17BC-8AD4-2A172D200C39}"/>
                </a:ext>
              </a:extLst>
            </p:cNvPr>
            <p:cNvSpPr txBox="1"/>
            <p:nvPr/>
          </p:nvSpPr>
          <p:spPr>
            <a:xfrm>
              <a:off x="76200" y="-9525"/>
              <a:ext cx="660400" cy="746125"/>
            </a:xfrm>
            <a:prstGeom prst="rect">
              <a:avLst/>
            </a:prstGeom>
          </p:spPr>
          <p:txBody>
            <a:bodyPr lIns="50800" tIns="50800" rIns="50800" bIns="50800" rtlCol="0" anchor="ctr"/>
            <a:lstStyle/>
            <a:p>
              <a:pPr algn="ctr">
                <a:lnSpc>
                  <a:spcPts val="6020"/>
                </a:lnSpc>
              </a:pPr>
              <a:r>
                <a:rPr lang="en-US" sz="4300">
                  <a:solidFill>
                    <a:srgbClr val="000000"/>
                  </a:solidFill>
                  <a:latin typeface="Playfair Display Bold"/>
                </a:rPr>
                <a:t>5.</a:t>
              </a:r>
            </a:p>
          </p:txBody>
        </p:sp>
      </p:grpSp>
      <p:grpSp>
        <p:nvGrpSpPr>
          <p:cNvPr id="45" name="Group 17">
            <a:extLst>
              <a:ext uri="{FF2B5EF4-FFF2-40B4-BE49-F238E27FC236}">
                <a16:creationId xmlns:a16="http://schemas.microsoft.com/office/drawing/2014/main" id="{0C95EF2A-0B67-D76B-9279-64DA17BCA942}"/>
              </a:ext>
            </a:extLst>
          </p:cNvPr>
          <p:cNvGrpSpPr/>
          <p:nvPr/>
        </p:nvGrpSpPr>
        <p:grpSpPr>
          <a:xfrm>
            <a:off x="11001943" y="2293217"/>
            <a:ext cx="516095" cy="516095"/>
            <a:chOff x="0" y="0"/>
            <a:chExt cx="812800" cy="812800"/>
          </a:xfrm>
        </p:grpSpPr>
        <p:sp>
          <p:nvSpPr>
            <p:cNvPr id="46" name="Freeform 18">
              <a:extLst>
                <a:ext uri="{FF2B5EF4-FFF2-40B4-BE49-F238E27FC236}">
                  <a16:creationId xmlns:a16="http://schemas.microsoft.com/office/drawing/2014/main" id="{535170C7-89E9-489F-3509-7DAB1F40181C}"/>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42424"/>
            </a:solidFill>
          </p:spPr>
          <p:txBody>
            <a:bodyPr/>
            <a:lstStyle/>
            <a:p>
              <a:endParaRPr lang="en-US"/>
            </a:p>
          </p:txBody>
        </p:sp>
        <p:sp>
          <p:nvSpPr>
            <p:cNvPr id="47" name="TextBox 19">
              <a:extLst>
                <a:ext uri="{FF2B5EF4-FFF2-40B4-BE49-F238E27FC236}">
                  <a16:creationId xmlns:a16="http://schemas.microsoft.com/office/drawing/2014/main" id="{6AB0C809-5A94-753D-9E51-34CA8A120FF4}"/>
                </a:ext>
              </a:extLst>
            </p:cNvPr>
            <p:cNvSpPr txBox="1"/>
            <p:nvPr/>
          </p:nvSpPr>
          <p:spPr>
            <a:xfrm>
              <a:off x="76200" y="19050"/>
              <a:ext cx="660400" cy="717550"/>
            </a:xfrm>
            <a:prstGeom prst="rect">
              <a:avLst/>
            </a:prstGeom>
          </p:spPr>
          <p:txBody>
            <a:bodyPr lIns="50800" tIns="50800" rIns="50800" bIns="50800" rtlCol="0" anchor="ctr"/>
            <a:lstStyle/>
            <a:p>
              <a:pPr algn="ctr">
                <a:lnSpc>
                  <a:spcPts val="3220"/>
                </a:lnSpc>
              </a:pPr>
              <a:endParaRPr/>
            </a:p>
          </p:txBody>
        </p:sp>
      </p:grpSp>
      <p:sp>
        <p:nvSpPr>
          <p:cNvPr id="48" name="TextBox 29">
            <a:extLst>
              <a:ext uri="{FF2B5EF4-FFF2-40B4-BE49-F238E27FC236}">
                <a16:creationId xmlns:a16="http://schemas.microsoft.com/office/drawing/2014/main" id="{1F12F12F-DE5F-6C48-9138-CDF389007FDA}"/>
              </a:ext>
            </a:extLst>
          </p:cNvPr>
          <p:cNvSpPr txBox="1"/>
          <p:nvPr/>
        </p:nvSpPr>
        <p:spPr>
          <a:xfrm>
            <a:off x="11623461" y="2390937"/>
            <a:ext cx="4495800" cy="371897"/>
          </a:xfrm>
          <a:prstGeom prst="rect">
            <a:avLst/>
          </a:prstGeom>
        </p:spPr>
        <p:txBody>
          <a:bodyPr wrap="square" lIns="0" tIns="0" rIns="0" bIns="0" rtlCol="0" anchor="t">
            <a:spAutoFit/>
          </a:bodyPr>
          <a:lstStyle/>
          <a:p>
            <a:pPr marL="0" lvl="0" indent="0" algn="l">
              <a:lnSpc>
                <a:spcPts val="2940"/>
              </a:lnSpc>
              <a:spcBef>
                <a:spcPct val="0"/>
              </a:spcBef>
            </a:pPr>
            <a:r>
              <a:rPr lang="en-US" sz="2800" b="1" u="none">
                <a:solidFill>
                  <a:srgbClr val="000000"/>
                </a:solidFill>
                <a:latin typeface="Lato"/>
              </a:rPr>
              <a:t>N Stage</a:t>
            </a:r>
            <a:endParaRPr lang="en-US" sz="2800" b="1" u="none" dirty="0">
              <a:solidFill>
                <a:srgbClr val="000000"/>
              </a:solidFill>
              <a:latin typeface="Lato"/>
            </a:endParaRPr>
          </a:p>
        </p:txBody>
      </p:sp>
      <p:sp>
        <p:nvSpPr>
          <p:cNvPr id="49" name="TextBox 48">
            <a:extLst>
              <a:ext uri="{FF2B5EF4-FFF2-40B4-BE49-F238E27FC236}">
                <a16:creationId xmlns:a16="http://schemas.microsoft.com/office/drawing/2014/main" id="{C54D3C52-58B2-9845-D7B7-CC7DCEEDCAB8}"/>
              </a:ext>
            </a:extLst>
          </p:cNvPr>
          <p:cNvSpPr txBox="1"/>
          <p:nvPr/>
        </p:nvSpPr>
        <p:spPr>
          <a:xfrm>
            <a:off x="11545843" y="2872739"/>
            <a:ext cx="3203064" cy="646331"/>
          </a:xfrm>
          <a:prstGeom prst="rect">
            <a:avLst/>
          </a:prstGeom>
          <a:noFill/>
        </p:spPr>
        <p:txBody>
          <a:bodyPr wrap="square">
            <a:spAutoFit/>
          </a:bodyPr>
          <a:lstStyle/>
          <a:p>
            <a:r>
              <a:rPr lang="en-US">
                <a:solidFill>
                  <a:srgbClr val="000000"/>
                </a:solidFill>
                <a:latin typeface="Arial" panose="020B0604020202020204" pitchFamily="34" charset="0"/>
              </a:rPr>
              <a:t>Các hạch bạch huyết ở nách và các khu vực khác gần vú.</a:t>
            </a:r>
            <a:endParaRPr lang="en-US" dirty="0"/>
          </a:p>
        </p:txBody>
      </p:sp>
      <p:grpSp>
        <p:nvGrpSpPr>
          <p:cNvPr id="50" name="Group 2">
            <a:extLst>
              <a:ext uri="{FF2B5EF4-FFF2-40B4-BE49-F238E27FC236}">
                <a16:creationId xmlns:a16="http://schemas.microsoft.com/office/drawing/2014/main" id="{3CDEC26E-F348-2C86-47DB-1339CDDBEFBC}"/>
              </a:ext>
            </a:extLst>
          </p:cNvPr>
          <p:cNvGrpSpPr/>
          <p:nvPr/>
        </p:nvGrpSpPr>
        <p:grpSpPr>
          <a:xfrm>
            <a:off x="10130495" y="4311352"/>
            <a:ext cx="1301010" cy="1301010"/>
            <a:chOff x="0" y="0"/>
            <a:chExt cx="812800" cy="812800"/>
          </a:xfrm>
        </p:grpSpPr>
        <p:sp>
          <p:nvSpPr>
            <p:cNvPr id="51" name="Freeform 3">
              <a:extLst>
                <a:ext uri="{FF2B5EF4-FFF2-40B4-BE49-F238E27FC236}">
                  <a16:creationId xmlns:a16="http://schemas.microsoft.com/office/drawing/2014/main" id="{CF9729BE-29F4-8E6D-2F36-168331BFC6FE}"/>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2A0E1"/>
            </a:solidFill>
          </p:spPr>
          <p:txBody>
            <a:bodyPr/>
            <a:lstStyle/>
            <a:p>
              <a:endParaRPr lang="en-US"/>
            </a:p>
          </p:txBody>
        </p:sp>
        <p:sp>
          <p:nvSpPr>
            <p:cNvPr id="52" name="TextBox 4">
              <a:extLst>
                <a:ext uri="{FF2B5EF4-FFF2-40B4-BE49-F238E27FC236}">
                  <a16:creationId xmlns:a16="http://schemas.microsoft.com/office/drawing/2014/main" id="{20EBA364-DE77-ED71-35E1-C7360A1D6B01}"/>
                </a:ext>
              </a:extLst>
            </p:cNvPr>
            <p:cNvSpPr txBox="1"/>
            <p:nvPr/>
          </p:nvSpPr>
          <p:spPr>
            <a:xfrm>
              <a:off x="76200" y="-9525"/>
              <a:ext cx="660400" cy="746125"/>
            </a:xfrm>
            <a:prstGeom prst="rect">
              <a:avLst/>
            </a:prstGeom>
          </p:spPr>
          <p:txBody>
            <a:bodyPr lIns="50800" tIns="50800" rIns="50800" bIns="50800" rtlCol="0" anchor="ctr"/>
            <a:lstStyle/>
            <a:p>
              <a:pPr algn="ctr">
                <a:lnSpc>
                  <a:spcPts val="6020"/>
                </a:lnSpc>
              </a:pPr>
              <a:r>
                <a:rPr lang="en-US" sz="4300">
                  <a:solidFill>
                    <a:srgbClr val="000000"/>
                  </a:solidFill>
                  <a:latin typeface="Playfair Display Bold"/>
                </a:rPr>
                <a:t>6.</a:t>
              </a:r>
            </a:p>
          </p:txBody>
        </p:sp>
      </p:grpSp>
      <p:grpSp>
        <p:nvGrpSpPr>
          <p:cNvPr id="53" name="Group 5">
            <a:extLst>
              <a:ext uri="{FF2B5EF4-FFF2-40B4-BE49-F238E27FC236}">
                <a16:creationId xmlns:a16="http://schemas.microsoft.com/office/drawing/2014/main" id="{72D14AFE-0176-6EF4-B997-29BD67DC46DE}"/>
              </a:ext>
            </a:extLst>
          </p:cNvPr>
          <p:cNvGrpSpPr/>
          <p:nvPr/>
        </p:nvGrpSpPr>
        <p:grpSpPr>
          <a:xfrm>
            <a:off x="10130495" y="6095312"/>
            <a:ext cx="1301010" cy="1316257"/>
            <a:chOff x="0" y="-9525"/>
            <a:chExt cx="812800" cy="822325"/>
          </a:xfrm>
        </p:grpSpPr>
        <p:sp>
          <p:nvSpPr>
            <p:cNvPr id="54" name="Freeform 6">
              <a:extLst>
                <a:ext uri="{FF2B5EF4-FFF2-40B4-BE49-F238E27FC236}">
                  <a16:creationId xmlns:a16="http://schemas.microsoft.com/office/drawing/2014/main" id="{47979080-0249-D15B-DD78-812C5E890692}"/>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2A0E1"/>
            </a:solidFill>
          </p:spPr>
          <p:txBody>
            <a:bodyPr/>
            <a:lstStyle/>
            <a:p>
              <a:endParaRPr lang="en-US"/>
            </a:p>
          </p:txBody>
        </p:sp>
        <p:sp>
          <p:nvSpPr>
            <p:cNvPr id="55" name="TextBox 7">
              <a:extLst>
                <a:ext uri="{FF2B5EF4-FFF2-40B4-BE49-F238E27FC236}">
                  <a16:creationId xmlns:a16="http://schemas.microsoft.com/office/drawing/2014/main" id="{2481C481-C57E-6069-3B78-08165AE8B5AD}"/>
                </a:ext>
              </a:extLst>
            </p:cNvPr>
            <p:cNvSpPr txBox="1"/>
            <p:nvPr/>
          </p:nvSpPr>
          <p:spPr>
            <a:xfrm>
              <a:off x="76200" y="-9525"/>
              <a:ext cx="660400" cy="746125"/>
            </a:xfrm>
            <a:prstGeom prst="rect">
              <a:avLst/>
            </a:prstGeom>
          </p:spPr>
          <p:txBody>
            <a:bodyPr lIns="50800" tIns="50800" rIns="50800" bIns="50800" rtlCol="0" anchor="ctr"/>
            <a:lstStyle/>
            <a:p>
              <a:pPr algn="ctr">
                <a:lnSpc>
                  <a:spcPts val="6020"/>
                </a:lnSpc>
              </a:pPr>
              <a:r>
                <a:rPr lang="en-US" sz="4300">
                  <a:solidFill>
                    <a:srgbClr val="000000"/>
                  </a:solidFill>
                  <a:latin typeface="Playfair Display Bold"/>
                </a:rPr>
                <a:t>7.</a:t>
              </a:r>
            </a:p>
          </p:txBody>
        </p:sp>
      </p:grpSp>
      <p:grpSp>
        <p:nvGrpSpPr>
          <p:cNvPr id="56" name="Group 8">
            <a:extLst>
              <a:ext uri="{FF2B5EF4-FFF2-40B4-BE49-F238E27FC236}">
                <a16:creationId xmlns:a16="http://schemas.microsoft.com/office/drawing/2014/main" id="{FBBA6D92-F67A-3F69-BA2D-7DF82E4A7B17}"/>
              </a:ext>
            </a:extLst>
          </p:cNvPr>
          <p:cNvGrpSpPr/>
          <p:nvPr/>
        </p:nvGrpSpPr>
        <p:grpSpPr>
          <a:xfrm>
            <a:off x="10134600" y="8137762"/>
            <a:ext cx="1301010" cy="1301010"/>
            <a:chOff x="0" y="0"/>
            <a:chExt cx="812800" cy="812800"/>
          </a:xfrm>
        </p:grpSpPr>
        <p:sp>
          <p:nvSpPr>
            <p:cNvPr id="57" name="Freeform 9">
              <a:extLst>
                <a:ext uri="{FF2B5EF4-FFF2-40B4-BE49-F238E27FC236}">
                  <a16:creationId xmlns:a16="http://schemas.microsoft.com/office/drawing/2014/main" id="{7389DC7C-11A2-6383-80F0-99D29C97776F}"/>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2A0E1"/>
            </a:solidFill>
          </p:spPr>
          <p:txBody>
            <a:bodyPr/>
            <a:lstStyle/>
            <a:p>
              <a:endParaRPr lang="en-US"/>
            </a:p>
          </p:txBody>
        </p:sp>
        <p:sp>
          <p:nvSpPr>
            <p:cNvPr id="58" name="TextBox 10">
              <a:extLst>
                <a:ext uri="{FF2B5EF4-FFF2-40B4-BE49-F238E27FC236}">
                  <a16:creationId xmlns:a16="http://schemas.microsoft.com/office/drawing/2014/main" id="{0DE752D8-579F-0E33-A13B-8EA27A90828C}"/>
                </a:ext>
              </a:extLst>
            </p:cNvPr>
            <p:cNvSpPr txBox="1"/>
            <p:nvPr/>
          </p:nvSpPr>
          <p:spPr>
            <a:xfrm>
              <a:off x="76200" y="-9525"/>
              <a:ext cx="660400" cy="746125"/>
            </a:xfrm>
            <a:prstGeom prst="rect">
              <a:avLst/>
            </a:prstGeom>
          </p:spPr>
          <p:txBody>
            <a:bodyPr lIns="50800" tIns="50800" rIns="50800" bIns="50800" rtlCol="0" anchor="ctr"/>
            <a:lstStyle/>
            <a:p>
              <a:pPr algn="ctr">
                <a:lnSpc>
                  <a:spcPts val="6020"/>
                </a:lnSpc>
              </a:pPr>
              <a:r>
                <a:rPr lang="en-US" sz="4300">
                  <a:solidFill>
                    <a:srgbClr val="000000"/>
                  </a:solidFill>
                  <a:latin typeface="Playfair Display Bold"/>
                </a:rPr>
                <a:t>8.</a:t>
              </a:r>
            </a:p>
          </p:txBody>
        </p:sp>
      </p:grpSp>
      <p:grpSp>
        <p:nvGrpSpPr>
          <p:cNvPr id="59" name="Group 11">
            <a:extLst>
              <a:ext uri="{FF2B5EF4-FFF2-40B4-BE49-F238E27FC236}">
                <a16:creationId xmlns:a16="http://schemas.microsoft.com/office/drawing/2014/main" id="{AF872676-784A-C596-4B73-23551E74B050}"/>
              </a:ext>
            </a:extLst>
          </p:cNvPr>
          <p:cNvGrpSpPr/>
          <p:nvPr/>
        </p:nvGrpSpPr>
        <p:grpSpPr>
          <a:xfrm>
            <a:off x="11057595" y="4313727"/>
            <a:ext cx="516095" cy="516095"/>
            <a:chOff x="0" y="0"/>
            <a:chExt cx="812800" cy="812800"/>
          </a:xfrm>
        </p:grpSpPr>
        <p:sp>
          <p:nvSpPr>
            <p:cNvPr id="60" name="Freeform 12">
              <a:extLst>
                <a:ext uri="{FF2B5EF4-FFF2-40B4-BE49-F238E27FC236}">
                  <a16:creationId xmlns:a16="http://schemas.microsoft.com/office/drawing/2014/main" id="{AA22B7FA-D76B-6A94-53AA-E51DDD291D62}"/>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42424"/>
            </a:solidFill>
          </p:spPr>
          <p:txBody>
            <a:bodyPr/>
            <a:lstStyle/>
            <a:p>
              <a:endParaRPr lang="en-US"/>
            </a:p>
          </p:txBody>
        </p:sp>
        <p:sp>
          <p:nvSpPr>
            <p:cNvPr id="61" name="TextBox 13">
              <a:extLst>
                <a:ext uri="{FF2B5EF4-FFF2-40B4-BE49-F238E27FC236}">
                  <a16:creationId xmlns:a16="http://schemas.microsoft.com/office/drawing/2014/main" id="{66555E2C-675D-6E5E-C118-3CD2A111D066}"/>
                </a:ext>
              </a:extLst>
            </p:cNvPr>
            <p:cNvSpPr txBox="1"/>
            <p:nvPr/>
          </p:nvSpPr>
          <p:spPr>
            <a:xfrm>
              <a:off x="76200" y="19050"/>
              <a:ext cx="660400" cy="717550"/>
            </a:xfrm>
            <a:prstGeom prst="rect">
              <a:avLst/>
            </a:prstGeom>
          </p:spPr>
          <p:txBody>
            <a:bodyPr lIns="50800" tIns="50800" rIns="50800" bIns="50800" rtlCol="0" anchor="ctr"/>
            <a:lstStyle/>
            <a:p>
              <a:pPr algn="ctr">
                <a:lnSpc>
                  <a:spcPts val="3220"/>
                </a:lnSpc>
              </a:pPr>
              <a:endParaRPr/>
            </a:p>
          </p:txBody>
        </p:sp>
      </p:grpSp>
      <p:grpSp>
        <p:nvGrpSpPr>
          <p:cNvPr id="62" name="Group 14">
            <a:extLst>
              <a:ext uri="{FF2B5EF4-FFF2-40B4-BE49-F238E27FC236}">
                <a16:creationId xmlns:a16="http://schemas.microsoft.com/office/drawing/2014/main" id="{0447205A-C0CC-A2EF-EF36-1420350CD1A8}"/>
              </a:ext>
            </a:extLst>
          </p:cNvPr>
          <p:cNvGrpSpPr/>
          <p:nvPr/>
        </p:nvGrpSpPr>
        <p:grpSpPr>
          <a:xfrm>
            <a:off x="11050053" y="6112933"/>
            <a:ext cx="516095" cy="516095"/>
            <a:chOff x="0" y="0"/>
            <a:chExt cx="812800" cy="812800"/>
          </a:xfrm>
        </p:grpSpPr>
        <p:sp>
          <p:nvSpPr>
            <p:cNvPr id="63" name="Freeform 15">
              <a:extLst>
                <a:ext uri="{FF2B5EF4-FFF2-40B4-BE49-F238E27FC236}">
                  <a16:creationId xmlns:a16="http://schemas.microsoft.com/office/drawing/2014/main" id="{089D38C4-C1E9-E091-E18A-F69E1055540F}"/>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42424"/>
            </a:solidFill>
          </p:spPr>
          <p:txBody>
            <a:bodyPr/>
            <a:lstStyle/>
            <a:p>
              <a:endParaRPr lang="en-US"/>
            </a:p>
          </p:txBody>
        </p:sp>
        <p:sp>
          <p:nvSpPr>
            <p:cNvPr id="3072" name="TextBox 16">
              <a:extLst>
                <a:ext uri="{FF2B5EF4-FFF2-40B4-BE49-F238E27FC236}">
                  <a16:creationId xmlns:a16="http://schemas.microsoft.com/office/drawing/2014/main" id="{39700EEA-49D6-65BB-6008-2D08AAC78344}"/>
                </a:ext>
              </a:extLst>
            </p:cNvPr>
            <p:cNvSpPr txBox="1"/>
            <p:nvPr/>
          </p:nvSpPr>
          <p:spPr>
            <a:xfrm>
              <a:off x="76200" y="19050"/>
              <a:ext cx="660400" cy="717550"/>
            </a:xfrm>
            <a:prstGeom prst="rect">
              <a:avLst/>
            </a:prstGeom>
          </p:spPr>
          <p:txBody>
            <a:bodyPr lIns="50800" tIns="50800" rIns="50800" bIns="50800" rtlCol="0" anchor="ctr"/>
            <a:lstStyle/>
            <a:p>
              <a:pPr algn="ctr">
                <a:lnSpc>
                  <a:spcPts val="3220"/>
                </a:lnSpc>
              </a:pPr>
              <a:endParaRPr/>
            </a:p>
          </p:txBody>
        </p:sp>
      </p:grpSp>
      <p:grpSp>
        <p:nvGrpSpPr>
          <p:cNvPr id="3073" name="Group 17">
            <a:extLst>
              <a:ext uri="{FF2B5EF4-FFF2-40B4-BE49-F238E27FC236}">
                <a16:creationId xmlns:a16="http://schemas.microsoft.com/office/drawing/2014/main" id="{90E8539D-5623-E085-0626-58AC10353E44}"/>
              </a:ext>
            </a:extLst>
          </p:cNvPr>
          <p:cNvGrpSpPr/>
          <p:nvPr/>
        </p:nvGrpSpPr>
        <p:grpSpPr>
          <a:xfrm>
            <a:off x="11054159" y="8140137"/>
            <a:ext cx="516095" cy="516095"/>
            <a:chOff x="0" y="0"/>
            <a:chExt cx="812800" cy="812800"/>
          </a:xfrm>
        </p:grpSpPr>
        <p:sp>
          <p:nvSpPr>
            <p:cNvPr id="3074" name="Freeform 18">
              <a:extLst>
                <a:ext uri="{FF2B5EF4-FFF2-40B4-BE49-F238E27FC236}">
                  <a16:creationId xmlns:a16="http://schemas.microsoft.com/office/drawing/2014/main" id="{384DBE37-5DE9-973D-D55D-4EFC1BA06010}"/>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42424"/>
            </a:solidFill>
          </p:spPr>
          <p:txBody>
            <a:bodyPr/>
            <a:lstStyle/>
            <a:p>
              <a:endParaRPr lang="en-US"/>
            </a:p>
          </p:txBody>
        </p:sp>
        <p:sp>
          <p:nvSpPr>
            <p:cNvPr id="3075" name="TextBox 19">
              <a:extLst>
                <a:ext uri="{FF2B5EF4-FFF2-40B4-BE49-F238E27FC236}">
                  <a16:creationId xmlns:a16="http://schemas.microsoft.com/office/drawing/2014/main" id="{37F04680-E469-C9F8-9D1C-CFD7576360A9}"/>
                </a:ext>
              </a:extLst>
            </p:cNvPr>
            <p:cNvSpPr txBox="1"/>
            <p:nvPr/>
          </p:nvSpPr>
          <p:spPr>
            <a:xfrm>
              <a:off x="76200" y="19050"/>
              <a:ext cx="660400" cy="717550"/>
            </a:xfrm>
            <a:prstGeom prst="rect">
              <a:avLst/>
            </a:prstGeom>
          </p:spPr>
          <p:txBody>
            <a:bodyPr lIns="50800" tIns="50800" rIns="50800" bIns="50800" rtlCol="0" anchor="ctr"/>
            <a:lstStyle/>
            <a:p>
              <a:pPr algn="ctr">
                <a:lnSpc>
                  <a:spcPts val="3220"/>
                </a:lnSpc>
              </a:pPr>
              <a:endParaRPr/>
            </a:p>
          </p:txBody>
        </p:sp>
      </p:grpSp>
      <p:pic>
        <p:nvPicPr>
          <p:cNvPr id="3076" name="Picture 20">
            <a:extLst>
              <a:ext uri="{FF2B5EF4-FFF2-40B4-BE49-F238E27FC236}">
                <a16:creationId xmlns:a16="http://schemas.microsoft.com/office/drawing/2014/main" id="{29315119-4D73-1639-806F-EF6B1328E9E3}"/>
              </a:ext>
            </a:extLst>
          </p:cNvPr>
          <p:cNvPicPr>
            <a:picLocks noChangeAspect="1"/>
          </p:cNvPicPr>
          <p:nvPr/>
        </p:nvPicPr>
        <p:blipFill>
          <a:blip r:embed="rId2"/>
          <a:srcRect/>
          <a:stretch>
            <a:fillRect/>
          </a:stretch>
        </p:blipFill>
        <p:spPr>
          <a:xfrm>
            <a:off x="9833741" y="8045195"/>
            <a:ext cx="1981524" cy="1486143"/>
          </a:xfrm>
          <a:prstGeom prst="rect">
            <a:avLst/>
          </a:prstGeom>
        </p:spPr>
      </p:pic>
      <p:pic>
        <p:nvPicPr>
          <p:cNvPr id="3077" name="Picture 21">
            <a:extLst>
              <a:ext uri="{FF2B5EF4-FFF2-40B4-BE49-F238E27FC236}">
                <a16:creationId xmlns:a16="http://schemas.microsoft.com/office/drawing/2014/main" id="{8F39B1D5-46C2-EF8C-3403-5A99171B466C}"/>
              </a:ext>
            </a:extLst>
          </p:cNvPr>
          <p:cNvPicPr>
            <a:picLocks noChangeAspect="1"/>
          </p:cNvPicPr>
          <p:nvPr/>
        </p:nvPicPr>
        <p:blipFill>
          <a:blip r:embed="rId2"/>
          <a:srcRect/>
          <a:stretch>
            <a:fillRect/>
          </a:stretch>
        </p:blipFill>
        <p:spPr>
          <a:xfrm>
            <a:off x="9790238" y="5967930"/>
            <a:ext cx="1981524" cy="1486143"/>
          </a:xfrm>
          <a:prstGeom prst="rect">
            <a:avLst/>
          </a:prstGeom>
        </p:spPr>
      </p:pic>
      <p:pic>
        <p:nvPicPr>
          <p:cNvPr id="3079" name="Picture 22">
            <a:extLst>
              <a:ext uri="{FF2B5EF4-FFF2-40B4-BE49-F238E27FC236}">
                <a16:creationId xmlns:a16="http://schemas.microsoft.com/office/drawing/2014/main" id="{6B7A8F80-D31A-FF3D-3EC7-31634E3AD11C}"/>
              </a:ext>
            </a:extLst>
          </p:cNvPr>
          <p:cNvPicPr>
            <a:picLocks noChangeAspect="1"/>
          </p:cNvPicPr>
          <p:nvPr/>
        </p:nvPicPr>
        <p:blipFill>
          <a:blip r:embed="rId2"/>
          <a:srcRect/>
          <a:stretch>
            <a:fillRect/>
          </a:stretch>
        </p:blipFill>
        <p:spPr>
          <a:xfrm>
            <a:off x="9849638" y="4200995"/>
            <a:ext cx="1981524" cy="1486143"/>
          </a:xfrm>
          <a:prstGeom prst="rect">
            <a:avLst/>
          </a:prstGeom>
        </p:spPr>
      </p:pic>
      <p:sp>
        <p:nvSpPr>
          <p:cNvPr id="3080" name="TextBox 26">
            <a:extLst>
              <a:ext uri="{FF2B5EF4-FFF2-40B4-BE49-F238E27FC236}">
                <a16:creationId xmlns:a16="http://schemas.microsoft.com/office/drawing/2014/main" id="{804EF4D1-BE80-93D7-3EF8-323549445E2F}"/>
              </a:ext>
            </a:extLst>
          </p:cNvPr>
          <p:cNvSpPr txBox="1"/>
          <p:nvPr/>
        </p:nvSpPr>
        <p:spPr>
          <a:xfrm>
            <a:off x="11649974" y="6182802"/>
            <a:ext cx="4400503" cy="371897"/>
          </a:xfrm>
          <a:prstGeom prst="rect">
            <a:avLst/>
          </a:prstGeom>
        </p:spPr>
        <p:txBody>
          <a:bodyPr wrap="square" lIns="0" tIns="0" rIns="0" bIns="0" rtlCol="0" anchor="t">
            <a:spAutoFit/>
          </a:bodyPr>
          <a:lstStyle/>
          <a:p>
            <a:pPr marL="0" lvl="0" indent="0" algn="l">
              <a:lnSpc>
                <a:spcPts val="2940"/>
              </a:lnSpc>
              <a:spcBef>
                <a:spcPct val="0"/>
              </a:spcBef>
            </a:pPr>
            <a:r>
              <a:rPr lang="en-US" sz="2800" b="1" u="none">
                <a:solidFill>
                  <a:srgbClr val="000000"/>
                </a:solidFill>
                <a:latin typeface="Lato"/>
              </a:rPr>
              <a:t>Differentiate</a:t>
            </a:r>
            <a:endParaRPr lang="en-US" sz="2800" b="1" u="none" dirty="0">
              <a:solidFill>
                <a:srgbClr val="000000"/>
              </a:solidFill>
              <a:latin typeface="Lato"/>
            </a:endParaRPr>
          </a:p>
        </p:txBody>
      </p:sp>
      <p:sp>
        <p:nvSpPr>
          <p:cNvPr id="3081" name="TextBox 28">
            <a:extLst>
              <a:ext uri="{FF2B5EF4-FFF2-40B4-BE49-F238E27FC236}">
                <a16:creationId xmlns:a16="http://schemas.microsoft.com/office/drawing/2014/main" id="{82FECA74-710D-86FC-0996-7FA77A7F6479}"/>
              </a:ext>
            </a:extLst>
          </p:cNvPr>
          <p:cNvSpPr txBox="1"/>
          <p:nvPr/>
        </p:nvSpPr>
        <p:spPr>
          <a:xfrm>
            <a:off x="11681804" y="4378283"/>
            <a:ext cx="4737628" cy="371897"/>
          </a:xfrm>
          <a:prstGeom prst="rect">
            <a:avLst/>
          </a:prstGeom>
        </p:spPr>
        <p:txBody>
          <a:bodyPr wrap="square" lIns="0" tIns="0" rIns="0" bIns="0" rtlCol="0" anchor="t">
            <a:spAutoFit/>
          </a:bodyPr>
          <a:lstStyle/>
          <a:p>
            <a:pPr marL="0" lvl="0" indent="0">
              <a:lnSpc>
                <a:spcPts val="2940"/>
              </a:lnSpc>
              <a:spcBef>
                <a:spcPct val="0"/>
              </a:spcBef>
            </a:pPr>
            <a:r>
              <a:rPr lang="en-US" sz="2800" b="1">
                <a:solidFill>
                  <a:srgbClr val="000000"/>
                </a:solidFill>
                <a:latin typeface="Lato"/>
              </a:rPr>
              <a:t>6th Stage</a:t>
            </a:r>
            <a:endParaRPr lang="en-US" sz="2800" b="1" u="none" dirty="0">
              <a:solidFill>
                <a:srgbClr val="000000"/>
              </a:solidFill>
              <a:latin typeface="Lato"/>
            </a:endParaRPr>
          </a:p>
        </p:txBody>
      </p:sp>
      <p:sp>
        <p:nvSpPr>
          <p:cNvPr id="3082" name="TextBox 29">
            <a:extLst>
              <a:ext uri="{FF2B5EF4-FFF2-40B4-BE49-F238E27FC236}">
                <a16:creationId xmlns:a16="http://schemas.microsoft.com/office/drawing/2014/main" id="{A758CEDA-3124-9727-2EAD-29A41FC4D1B6}"/>
              </a:ext>
            </a:extLst>
          </p:cNvPr>
          <p:cNvSpPr txBox="1"/>
          <p:nvPr/>
        </p:nvSpPr>
        <p:spPr>
          <a:xfrm>
            <a:off x="11618638" y="8206733"/>
            <a:ext cx="4495800" cy="371897"/>
          </a:xfrm>
          <a:prstGeom prst="rect">
            <a:avLst/>
          </a:prstGeom>
        </p:spPr>
        <p:txBody>
          <a:bodyPr wrap="square" lIns="0" tIns="0" rIns="0" bIns="0" rtlCol="0" anchor="t">
            <a:spAutoFit/>
          </a:bodyPr>
          <a:lstStyle/>
          <a:p>
            <a:pPr marL="0" lvl="0" indent="0" algn="l">
              <a:lnSpc>
                <a:spcPts val="2940"/>
              </a:lnSpc>
              <a:spcBef>
                <a:spcPct val="0"/>
              </a:spcBef>
            </a:pPr>
            <a:r>
              <a:rPr lang="en-US" sz="2800" b="1" u="none">
                <a:solidFill>
                  <a:srgbClr val="000000"/>
                </a:solidFill>
                <a:latin typeface="Lato"/>
              </a:rPr>
              <a:t>Grade</a:t>
            </a:r>
            <a:endParaRPr lang="en-US" sz="2800" b="1" u="none" dirty="0">
              <a:solidFill>
                <a:srgbClr val="000000"/>
              </a:solidFill>
              <a:latin typeface="Lato"/>
            </a:endParaRPr>
          </a:p>
        </p:txBody>
      </p:sp>
      <p:sp>
        <p:nvSpPr>
          <p:cNvPr id="3083" name="TextBox 3082">
            <a:extLst>
              <a:ext uri="{FF2B5EF4-FFF2-40B4-BE49-F238E27FC236}">
                <a16:creationId xmlns:a16="http://schemas.microsoft.com/office/drawing/2014/main" id="{6820AABC-91D4-8E98-3AED-1EF459158E95}"/>
              </a:ext>
            </a:extLst>
          </p:cNvPr>
          <p:cNvSpPr txBox="1"/>
          <p:nvPr/>
        </p:nvSpPr>
        <p:spPr>
          <a:xfrm>
            <a:off x="11566148" y="4832215"/>
            <a:ext cx="3136347" cy="646331"/>
          </a:xfrm>
          <a:prstGeom prst="rect">
            <a:avLst/>
          </a:prstGeom>
          <a:noFill/>
        </p:spPr>
        <p:txBody>
          <a:bodyPr wrap="square">
            <a:spAutoFit/>
          </a:bodyPr>
          <a:lstStyle/>
          <a:p>
            <a:r>
              <a:rPr lang="en-US" sz="1800" b="0" i="0" u="none" strike="noStrike">
                <a:solidFill>
                  <a:srgbClr val="000000"/>
                </a:solidFill>
                <a:effectLst/>
                <a:latin typeface="Arial" panose="020B0604020202020204" pitchFamily="34" charset="0"/>
              </a:rPr>
              <a:t>Giai đoạn ung thu vú theo hệ thống AJCC 6</a:t>
            </a:r>
            <a:r>
              <a:rPr lang="en-US" sz="1800" b="0" i="0" u="none" strike="noStrike" baseline="30000">
                <a:solidFill>
                  <a:srgbClr val="000000"/>
                </a:solidFill>
                <a:effectLst/>
                <a:latin typeface="Arial" panose="020B0604020202020204" pitchFamily="34" charset="0"/>
              </a:rPr>
              <a:t>th</a:t>
            </a:r>
            <a:r>
              <a:rPr lang="en-US" sz="1800" b="0" i="0" u="none" strike="noStrike">
                <a:solidFill>
                  <a:srgbClr val="000000"/>
                </a:solidFill>
                <a:effectLst/>
                <a:latin typeface="Arial" panose="020B0604020202020204" pitchFamily="34" charset="0"/>
              </a:rPr>
              <a:t>.</a:t>
            </a:r>
            <a:endParaRPr lang="en-US" dirty="0"/>
          </a:p>
        </p:txBody>
      </p:sp>
      <p:sp>
        <p:nvSpPr>
          <p:cNvPr id="3084" name="TextBox 3083">
            <a:extLst>
              <a:ext uri="{FF2B5EF4-FFF2-40B4-BE49-F238E27FC236}">
                <a16:creationId xmlns:a16="http://schemas.microsoft.com/office/drawing/2014/main" id="{4B379172-352E-C427-5545-53702A7A996B}"/>
              </a:ext>
            </a:extLst>
          </p:cNvPr>
          <p:cNvSpPr txBox="1"/>
          <p:nvPr/>
        </p:nvSpPr>
        <p:spPr>
          <a:xfrm>
            <a:off x="11541807" y="6655009"/>
            <a:ext cx="2784485" cy="646331"/>
          </a:xfrm>
          <a:prstGeom prst="rect">
            <a:avLst/>
          </a:prstGeom>
          <a:noFill/>
        </p:spPr>
        <p:txBody>
          <a:bodyPr wrap="square">
            <a:spAutoFit/>
          </a:bodyPr>
          <a:lstStyle/>
          <a:p>
            <a:r>
              <a:rPr lang="en-US" sz="1800" b="0" i="0" u="none" strike="noStrike">
                <a:solidFill>
                  <a:srgbClr val="000000"/>
                </a:solidFill>
                <a:effectLst/>
                <a:latin typeface="Arial" panose="020B0604020202020204" pitchFamily="34" charset="0"/>
              </a:rPr>
              <a:t>Mức độ trưởng thành của các tế bào khối u.</a:t>
            </a:r>
            <a:endParaRPr lang="en-US" dirty="0"/>
          </a:p>
        </p:txBody>
      </p:sp>
      <p:sp>
        <p:nvSpPr>
          <p:cNvPr id="3085" name="TextBox 3084">
            <a:extLst>
              <a:ext uri="{FF2B5EF4-FFF2-40B4-BE49-F238E27FC236}">
                <a16:creationId xmlns:a16="http://schemas.microsoft.com/office/drawing/2014/main" id="{1C355DE8-D44C-3B17-DB0C-0F991B36BF00}"/>
              </a:ext>
            </a:extLst>
          </p:cNvPr>
          <p:cNvSpPr txBox="1"/>
          <p:nvPr/>
        </p:nvSpPr>
        <p:spPr>
          <a:xfrm>
            <a:off x="11517764" y="8719659"/>
            <a:ext cx="3203064" cy="646331"/>
          </a:xfrm>
          <a:prstGeom prst="rect">
            <a:avLst/>
          </a:prstGeom>
          <a:noFill/>
        </p:spPr>
        <p:txBody>
          <a:bodyPr wrap="square">
            <a:spAutoFit/>
          </a:bodyPr>
          <a:lstStyle/>
          <a:p>
            <a:r>
              <a:rPr lang="en-US">
                <a:solidFill>
                  <a:srgbClr val="000000"/>
                </a:solidFill>
                <a:latin typeface="Arial" panose="020B0604020202020204" pitchFamily="34" charset="0"/>
              </a:rPr>
              <a:t>Mức độ trưởng thành (sự biệt hóa) của các tế bào khối u.</a:t>
            </a:r>
            <a:endParaRPr lang="en-US" dirty="0"/>
          </a:p>
        </p:txBody>
      </p:sp>
      <p:grpSp>
        <p:nvGrpSpPr>
          <p:cNvPr id="3129" name="Group 8">
            <a:extLst>
              <a:ext uri="{FF2B5EF4-FFF2-40B4-BE49-F238E27FC236}">
                <a16:creationId xmlns:a16="http://schemas.microsoft.com/office/drawing/2014/main" id="{FEB15968-8FE8-7291-4850-1DCFA97347BE}"/>
              </a:ext>
            </a:extLst>
          </p:cNvPr>
          <p:cNvGrpSpPr/>
          <p:nvPr/>
        </p:nvGrpSpPr>
        <p:grpSpPr>
          <a:xfrm>
            <a:off x="1851176" y="8015793"/>
            <a:ext cx="1301010" cy="1301010"/>
            <a:chOff x="0" y="0"/>
            <a:chExt cx="812800" cy="812800"/>
          </a:xfrm>
        </p:grpSpPr>
        <p:sp>
          <p:nvSpPr>
            <p:cNvPr id="3130" name="Freeform 9">
              <a:extLst>
                <a:ext uri="{FF2B5EF4-FFF2-40B4-BE49-F238E27FC236}">
                  <a16:creationId xmlns:a16="http://schemas.microsoft.com/office/drawing/2014/main" id="{6378AAB6-79D0-7FE9-A5A2-D54FBF933547}"/>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2A0E1"/>
            </a:solidFill>
          </p:spPr>
          <p:txBody>
            <a:bodyPr/>
            <a:lstStyle/>
            <a:p>
              <a:endParaRPr lang="en-US"/>
            </a:p>
          </p:txBody>
        </p:sp>
        <p:sp>
          <p:nvSpPr>
            <p:cNvPr id="3131" name="TextBox 10">
              <a:extLst>
                <a:ext uri="{FF2B5EF4-FFF2-40B4-BE49-F238E27FC236}">
                  <a16:creationId xmlns:a16="http://schemas.microsoft.com/office/drawing/2014/main" id="{BFE1DCFE-6B68-1228-2860-D5BAAE873285}"/>
                </a:ext>
              </a:extLst>
            </p:cNvPr>
            <p:cNvSpPr txBox="1"/>
            <p:nvPr/>
          </p:nvSpPr>
          <p:spPr>
            <a:xfrm>
              <a:off x="76200" y="-9525"/>
              <a:ext cx="660400" cy="746125"/>
            </a:xfrm>
            <a:prstGeom prst="rect">
              <a:avLst/>
            </a:prstGeom>
          </p:spPr>
          <p:txBody>
            <a:bodyPr lIns="50800" tIns="50800" rIns="50800" bIns="50800" rtlCol="0" anchor="ctr"/>
            <a:lstStyle/>
            <a:p>
              <a:pPr algn="ctr">
                <a:lnSpc>
                  <a:spcPts val="6020"/>
                </a:lnSpc>
              </a:pPr>
              <a:r>
                <a:rPr lang="en-US" sz="4300">
                  <a:solidFill>
                    <a:srgbClr val="000000"/>
                  </a:solidFill>
                  <a:latin typeface="Playfair Display Bold"/>
                </a:rPr>
                <a:t>4.</a:t>
              </a:r>
            </a:p>
          </p:txBody>
        </p:sp>
      </p:grpSp>
      <p:grpSp>
        <p:nvGrpSpPr>
          <p:cNvPr id="3132" name="Group 17">
            <a:extLst>
              <a:ext uri="{FF2B5EF4-FFF2-40B4-BE49-F238E27FC236}">
                <a16:creationId xmlns:a16="http://schemas.microsoft.com/office/drawing/2014/main" id="{CF49574A-0B9E-66DC-3BC7-8FA0312593DA}"/>
              </a:ext>
            </a:extLst>
          </p:cNvPr>
          <p:cNvGrpSpPr/>
          <p:nvPr/>
        </p:nvGrpSpPr>
        <p:grpSpPr>
          <a:xfrm>
            <a:off x="2770735" y="8018168"/>
            <a:ext cx="516095" cy="516095"/>
            <a:chOff x="0" y="0"/>
            <a:chExt cx="812800" cy="812800"/>
          </a:xfrm>
        </p:grpSpPr>
        <p:sp>
          <p:nvSpPr>
            <p:cNvPr id="3133" name="Freeform 18">
              <a:extLst>
                <a:ext uri="{FF2B5EF4-FFF2-40B4-BE49-F238E27FC236}">
                  <a16:creationId xmlns:a16="http://schemas.microsoft.com/office/drawing/2014/main" id="{E8D23EE0-DDCD-D513-99C2-77D6CEC3F89F}"/>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42424"/>
            </a:solidFill>
          </p:spPr>
          <p:txBody>
            <a:bodyPr/>
            <a:lstStyle/>
            <a:p>
              <a:endParaRPr lang="en-US"/>
            </a:p>
          </p:txBody>
        </p:sp>
        <p:sp>
          <p:nvSpPr>
            <p:cNvPr id="3134" name="TextBox 19">
              <a:extLst>
                <a:ext uri="{FF2B5EF4-FFF2-40B4-BE49-F238E27FC236}">
                  <a16:creationId xmlns:a16="http://schemas.microsoft.com/office/drawing/2014/main" id="{FBB76D18-AD82-1175-69AE-05636F68D595}"/>
                </a:ext>
              </a:extLst>
            </p:cNvPr>
            <p:cNvSpPr txBox="1"/>
            <p:nvPr/>
          </p:nvSpPr>
          <p:spPr>
            <a:xfrm>
              <a:off x="76200" y="19050"/>
              <a:ext cx="660400" cy="717550"/>
            </a:xfrm>
            <a:prstGeom prst="rect">
              <a:avLst/>
            </a:prstGeom>
          </p:spPr>
          <p:txBody>
            <a:bodyPr lIns="50800" tIns="50800" rIns="50800" bIns="50800" rtlCol="0" anchor="ctr"/>
            <a:lstStyle/>
            <a:p>
              <a:pPr algn="ctr">
                <a:lnSpc>
                  <a:spcPts val="3220"/>
                </a:lnSpc>
              </a:pPr>
              <a:endParaRPr/>
            </a:p>
          </p:txBody>
        </p:sp>
      </p:grpSp>
      <p:sp>
        <p:nvSpPr>
          <p:cNvPr id="3135" name="TextBox 29">
            <a:extLst>
              <a:ext uri="{FF2B5EF4-FFF2-40B4-BE49-F238E27FC236}">
                <a16:creationId xmlns:a16="http://schemas.microsoft.com/office/drawing/2014/main" id="{11DF5763-8242-AE71-CC55-87E6460A5823}"/>
              </a:ext>
            </a:extLst>
          </p:cNvPr>
          <p:cNvSpPr txBox="1"/>
          <p:nvPr/>
        </p:nvSpPr>
        <p:spPr>
          <a:xfrm>
            <a:off x="3398004" y="7982101"/>
            <a:ext cx="4495800" cy="371897"/>
          </a:xfrm>
          <a:prstGeom prst="rect">
            <a:avLst/>
          </a:prstGeom>
        </p:spPr>
        <p:txBody>
          <a:bodyPr wrap="square" lIns="0" tIns="0" rIns="0" bIns="0" rtlCol="0" anchor="t">
            <a:spAutoFit/>
          </a:bodyPr>
          <a:lstStyle/>
          <a:p>
            <a:pPr marL="0" lvl="0" indent="0" algn="l">
              <a:lnSpc>
                <a:spcPts val="2940"/>
              </a:lnSpc>
              <a:spcBef>
                <a:spcPct val="0"/>
              </a:spcBef>
            </a:pPr>
            <a:r>
              <a:rPr lang="en-US" sz="2800" b="1" u="none">
                <a:solidFill>
                  <a:srgbClr val="000000"/>
                </a:solidFill>
                <a:latin typeface="Lato"/>
              </a:rPr>
              <a:t>T Stage</a:t>
            </a:r>
            <a:endParaRPr lang="en-US" sz="2800" b="1" u="none" dirty="0">
              <a:solidFill>
                <a:srgbClr val="000000"/>
              </a:solidFill>
              <a:latin typeface="Lato"/>
            </a:endParaRPr>
          </a:p>
        </p:txBody>
      </p:sp>
      <p:sp>
        <p:nvSpPr>
          <p:cNvPr id="3136" name="TextBox 3135">
            <a:extLst>
              <a:ext uri="{FF2B5EF4-FFF2-40B4-BE49-F238E27FC236}">
                <a16:creationId xmlns:a16="http://schemas.microsoft.com/office/drawing/2014/main" id="{219170E8-E550-99AE-49D7-7E6013032262}"/>
              </a:ext>
            </a:extLst>
          </p:cNvPr>
          <p:cNvSpPr txBox="1"/>
          <p:nvPr/>
        </p:nvSpPr>
        <p:spPr>
          <a:xfrm>
            <a:off x="3334915" y="8468487"/>
            <a:ext cx="3203064" cy="1200329"/>
          </a:xfrm>
          <a:prstGeom prst="rect">
            <a:avLst/>
          </a:prstGeom>
          <a:noFill/>
        </p:spPr>
        <p:txBody>
          <a:bodyPr wrap="square">
            <a:spAutoFit/>
          </a:bodyPr>
          <a:lstStyle/>
          <a:p>
            <a:r>
              <a:rPr lang="en-US">
                <a:solidFill>
                  <a:srgbClr val="000000"/>
                </a:solidFill>
                <a:latin typeface="Arial" panose="020B0604020202020204" pitchFamily="34" charset="0"/>
              </a:rPr>
              <a:t>Đề cập đến kích thước, mức độ lan rộng của khối u nguyên phát. Thành phần quan trọng của TNM.</a:t>
            </a:r>
            <a:endParaRPr lang="en-US" dirty="0"/>
          </a:p>
        </p:txBody>
      </p:sp>
      <p:pic>
        <p:nvPicPr>
          <p:cNvPr id="3145" name="Picture 22">
            <a:extLst>
              <a:ext uri="{FF2B5EF4-FFF2-40B4-BE49-F238E27FC236}">
                <a16:creationId xmlns:a16="http://schemas.microsoft.com/office/drawing/2014/main" id="{6FD26A35-BFC7-25F7-120C-5DF34872105B}"/>
              </a:ext>
            </a:extLst>
          </p:cNvPr>
          <p:cNvPicPr>
            <a:picLocks noChangeAspect="1"/>
          </p:cNvPicPr>
          <p:nvPr/>
        </p:nvPicPr>
        <p:blipFill>
          <a:blip r:embed="rId2"/>
          <a:srcRect/>
          <a:stretch>
            <a:fillRect/>
          </a:stretch>
        </p:blipFill>
        <p:spPr>
          <a:xfrm>
            <a:off x="1485374" y="7807284"/>
            <a:ext cx="1981524" cy="1486143"/>
          </a:xfrm>
          <a:prstGeom prst="rect">
            <a:avLst/>
          </a:prstGeom>
        </p:spPr>
      </p:pic>
      <p:pic>
        <p:nvPicPr>
          <p:cNvPr id="3146" name="Picture 22">
            <a:extLst>
              <a:ext uri="{FF2B5EF4-FFF2-40B4-BE49-F238E27FC236}">
                <a16:creationId xmlns:a16="http://schemas.microsoft.com/office/drawing/2014/main" id="{8A0B5388-A1A3-8D12-1CA3-07EB67A6EC14}"/>
              </a:ext>
            </a:extLst>
          </p:cNvPr>
          <p:cNvPicPr>
            <a:picLocks noChangeAspect="1"/>
          </p:cNvPicPr>
          <p:nvPr/>
        </p:nvPicPr>
        <p:blipFill>
          <a:blip r:embed="rId2"/>
          <a:srcRect/>
          <a:stretch>
            <a:fillRect/>
          </a:stretch>
        </p:blipFill>
        <p:spPr>
          <a:xfrm>
            <a:off x="10011181" y="2433249"/>
            <a:ext cx="1981524" cy="1486143"/>
          </a:xfrm>
          <a:prstGeom prst="rect">
            <a:avLst/>
          </a:prstGeom>
        </p:spPr>
      </p:pic>
    </p:spTree>
    <p:extLst>
      <p:ext uri="{BB962C8B-B14F-4D97-AF65-F5344CB8AC3E}">
        <p14:creationId xmlns:p14="http://schemas.microsoft.com/office/powerpoint/2010/main" val="135148585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barn(inVertical)">
                                      <p:cBhvr>
                                        <p:cTn id="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p:cNvPicPr>
            <a:picLocks noChangeAspect="1"/>
          </p:cNvPicPr>
          <p:nvPr/>
        </p:nvPicPr>
        <p:blipFill>
          <a:blip r:embed="rId2"/>
          <a:srcRect/>
          <a:stretch>
            <a:fillRect/>
          </a:stretch>
        </p:blipFill>
        <p:spPr>
          <a:xfrm>
            <a:off x="11300833" y="-2863689"/>
            <a:ext cx="9402097" cy="6299405"/>
          </a:xfrm>
          <a:prstGeom prst="rect">
            <a:avLst/>
          </a:prstGeom>
        </p:spPr>
      </p:pic>
      <p:pic>
        <p:nvPicPr>
          <p:cNvPr id="3" name="Picture 2"/>
          <p:cNvPicPr>
            <a:picLocks noChangeAspect="1"/>
          </p:cNvPicPr>
          <p:nvPr/>
        </p:nvPicPr>
        <p:blipFill>
          <a:blip r:embed="rId3"/>
          <a:stretch>
            <a:fillRect/>
          </a:stretch>
        </p:blipFill>
        <p:spPr>
          <a:xfrm>
            <a:off x="3886200" y="353060"/>
            <a:ext cx="10295255" cy="9933940"/>
          </a:xfrm>
          <a:prstGeom prst="rect">
            <a:avLst/>
          </a:prstGeom>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p:cNvPicPr>
            <a:picLocks noChangeAspect="1"/>
          </p:cNvPicPr>
          <p:nvPr/>
        </p:nvPicPr>
        <p:blipFill>
          <a:blip r:embed="rId2"/>
          <a:srcRect/>
          <a:stretch>
            <a:fillRect/>
          </a:stretch>
        </p:blipFill>
        <p:spPr>
          <a:xfrm>
            <a:off x="11300833" y="-2863689"/>
            <a:ext cx="9402097" cy="6299405"/>
          </a:xfrm>
          <a:prstGeom prst="rect">
            <a:avLst/>
          </a:prstGeom>
        </p:spPr>
      </p:pic>
      <p:pic>
        <p:nvPicPr>
          <p:cNvPr id="2" name="Picture 1"/>
          <p:cNvPicPr>
            <a:picLocks noChangeAspect="1"/>
          </p:cNvPicPr>
          <p:nvPr/>
        </p:nvPicPr>
        <p:blipFill>
          <a:blip r:embed="rId3"/>
          <a:stretch>
            <a:fillRect/>
          </a:stretch>
        </p:blipFill>
        <p:spPr>
          <a:xfrm>
            <a:off x="1295400" y="723265"/>
            <a:ext cx="6022340" cy="8839835"/>
          </a:xfrm>
          <a:prstGeom prst="rect">
            <a:avLst/>
          </a:prstGeom>
          <a:ln w="12700" cmpd="sng">
            <a:solidFill>
              <a:schemeClr val="tx1"/>
            </a:solidFill>
            <a:prstDash val="solid"/>
          </a:ln>
        </p:spPr>
      </p:pic>
      <p:pic>
        <p:nvPicPr>
          <p:cNvPr id="5" name="Picture 4"/>
          <p:cNvPicPr>
            <a:picLocks noChangeAspect="1"/>
          </p:cNvPicPr>
          <p:nvPr/>
        </p:nvPicPr>
        <p:blipFill>
          <a:blip r:embed="rId4"/>
          <a:stretch>
            <a:fillRect/>
          </a:stretch>
        </p:blipFill>
        <p:spPr>
          <a:xfrm>
            <a:off x="9372600" y="723900"/>
            <a:ext cx="5232400" cy="4373245"/>
          </a:xfrm>
          <a:prstGeom prst="rect">
            <a:avLst/>
          </a:prstGeom>
          <a:ln w="12700" cmpd="sng">
            <a:solidFill>
              <a:schemeClr val="accent1">
                <a:shade val="50000"/>
              </a:schemeClr>
            </a:solidFill>
            <a:prstDash val="solid"/>
          </a:ln>
        </p:spPr>
      </p:pic>
      <p:pic>
        <p:nvPicPr>
          <p:cNvPr id="6" name="Picture 5"/>
          <p:cNvPicPr>
            <a:picLocks noChangeAspect="1"/>
          </p:cNvPicPr>
          <p:nvPr/>
        </p:nvPicPr>
        <p:blipFill>
          <a:blip r:embed="rId5"/>
          <a:stretch>
            <a:fillRect/>
          </a:stretch>
        </p:blipFill>
        <p:spPr>
          <a:xfrm>
            <a:off x="8763000" y="5219700"/>
            <a:ext cx="6649085" cy="4917440"/>
          </a:xfrm>
          <a:prstGeom prst="rect">
            <a:avLst/>
          </a:prstGeom>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p:cNvPicPr>
            <a:picLocks noChangeAspect="1"/>
          </p:cNvPicPr>
          <p:nvPr/>
        </p:nvPicPr>
        <p:blipFill>
          <a:blip r:embed="rId2"/>
          <a:srcRect/>
          <a:stretch>
            <a:fillRect/>
          </a:stretch>
        </p:blipFill>
        <p:spPr>
          <a:xfrm>
            <a:off x="11300833" y="-2863689"/>
            <a:ext cx="9402097" cy="6299405"/>
          </a:xfrm>
          <a:prstGeom prst="rect">
            <a:avLst/>
          </a:prstGeom>
        </p:spPr>
      </p:pic>
      <p:pic>
        <p:nvPicPr>
          <p:cNvPr id="2" name="Picture 1"/>
          <p:cNvPicPr>
            <a:picLocks noChangeAspect="1"/>
          </p:cNvPicPr>
          <p:nvPr/>
        </p:nvPicPr>
        <p:blipFill>
          <a:blip r:embed="rId3"/>
          <a:stretch>
            <a:fillRect/>
          </a:stretch>
        </p:blipFill>
        <p:spPr>
          <a:xfrm>
            <a:off x="2057400" y="1130935"/>
            <a:ext cx="6696075" cy="2305050"/>
          </a:xfrm>
          <a:prstGeom prst="rect">
            <a:avLst/>
          </a:prstGeom>
        </p:spPr>
      </p:pic>
      <p:pic>
        <p:nvPicPr>
          <p:cNvPr id="5" name="Picture 4"/>
          <p:cNvPicPr>
            <a:picLocks noChangeAspect="1"/>
          </p:cNvPicPr>
          <p:nvPr/>
        </p:nvPicPr>
        <p:blipFill>
          <a:blip r:embed="rId4"/>
          <a:stretch>
            <a:fillRect/>
          </a:stretch>
        </p:blipFill>
        <p:spPr>
          <a:xfrm>
            <a:off x="3886200" y="4457700"/>
            <a:ext cx="10684510" cy="4326890"/>
          </a:xfrm>
          <a:prstGeom prst="rect">
            <a:avLst/>
          </a:prstGeom>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EDF0F0"/>
        </a:solidFill>
        <a:effectLst/>
      </p:bgPr>
    </p:bg>
    <p:spTree>
      <p:nvGrpSpPr>
        <p:cNvPr id="1" name=""/>
        <p:cNvGrpSpPr/>
        <p:nvPr/>
      </p:nvGrpSpPr>
      <p:grpSpPr>
        <a:xfrm>
          <a:off x="0" y="0"/>
          <a:ext cx="0" cy="0"/>
          <a:chOff x="0" y="0"/>
          <a:chExt cx="0" cy="0"/>
        </a:xfrm>
      </p:grpSpPr>
      <p:grpSp>
        <p:nvGrpSpPr>
          <p:cNvPr id="2" name="Group 2"/>
          <p:cNvGrpSpPr/>
          <p:nvPr/>
        </p:nvGrpSpPr>
        <p:grpSpPr>
          <a:xfrm rot="-386595">
            <a:off x="570813" y="1362479"/>
            <a:ext cx="8854344" cy="8854344"/>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42424"/>
            </a:solidFill>
          </p:spPr>
          <p:txBody>
            <a:bodyPr/>
            <a:lstStyle/>
            <a:p>
              <a:endParaRPr lang="en-US"/>
            </a:p>
          </p:txBody>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940"/>
                </a:lnSpc>
              </a:pPr>
              <a:endParaRPr/>
            </a:p>
          </p:txBody>
        </p:sp>
      </p:grpSp>
      <p:grpSp>
        <p:nvGrpSpPr>
          <p:cNvPr id="5" name="Group 5"/>
          <p:cNvGrpSpPr/>
          <p:nvPr/>
        </p:nvGrpSpPr>
        <p:grpSpPr>
          <a:xfrm rot="-386595">
            <a:off x="4613" y="718011"/>
            <a:ext cx="4406044" cy="4406044"/>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2A0E1"/>
            </a:solidFill>
          </p:spPr>
          <p:txBody>
            <a:bodyPr/>
            <a:lstStyle/>
            <a:p>
              <a:endParaRPr lang="en-US"/>
            </a:p>
          </p:txBody>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940"/>
                </a:lnSpc>
              </a:pPr>
              <a:endParaRPr/>
            </a:p>
          </p:txBody>
        </p:sp>
      </p:grpSp>
      <p:pic>
        <p:nvPicPr>
          <p:cNvPr id="9" name="Picture 9"/>
          <p:cNvPicPr>
            <a:picLocks noChangeAspect="1"/>
          </p:cNvPicPr>
          <p:nvPr/>
        </p:nvPicPr>
        <p:blipFill>
          <a:blip r:embed="rId2"/>
          <a:srcRect/>
          <a:stretch>
            <a:fillRect/>
          </a:stretch>
        </p:blipFill>
        <p:spPr>
          <a:xfrm>
            <a:off x="1686830" y="3832640"/>
            <a:ext cx="7982712" cy="8229600"/>
          </a:xfrm>
          <a:prstGeom prst="rect">
            <a:avLst/>
          </a:prstGeom>
        </p:spPr>
      </p:pic>
      <p:grpSp>
        <p:nvGrpSpPr>
          <p:cNvPr id="15" name="Group 14">
            <a:extLst>
              <a:ext uri="{FF2B5EF4-FFF2-40B4-BE49-F238E27FC236}">
                <a16:creationId xmlns:a16="http://schemas.microsoft.com/office/drawing/2014/main" id="{7E5E4634-D6F7-2BE1-11BF-A9224E91BA4F}"/>
              </a:ext>
            </a:extLst>
          </p:cNvPr>
          <p:cNvGrpSpPr/>
          <p:nvPr/>
        </p:nvGrpSpPr>
        <p:grpSpPr>
          <a:xfrm>
            <a:off x="12268200" y="7728094"/>
            <a:ext cx="2836298" cy="734290"/>
            <a:chOff x="12268200" y="7728094"/>
            <a:chExt cx="2836298" cy="734290"/>
          </a:xfrm>
        </p:grpSpPr>
        <p:grpSp>
          <p:nvGrpSpPr>
            <p:cNvPr id="10" name="Group 10"/>
            <p:cNvGrpSpPr/>
            <p:nvPr/>
          </p:nvGrpSpPr>
          <p:grpSpPr>
            <a:xfrm>
              <a:off x="12268200" y="7728094"/>
              <a:ext cx="2836298" cy="734290"/>
              <a:chOff x="0" y="0"/>
              <a:chExt cx="1094731" cy="157520"/>
            </a:xfrm>
          </p:grpSpPr>
          <p:sp>
            <p:nvSpPr>
              <p:cNvPr id="11" name="Freeform 11"/>
              <p:cNvSpPr/>
              <p:nvPr/>
            </p:nvSpPr>
            <p:spPr>
              <a:xfrm>
                <a:off x="0" y="0"/>
                <a:ext cx="1094731" cy="157520"/>
              </a:xfrm>
              <a:custGeom>
                <a:avLst/>
                <a:gdLst/>
                <a:ahLst/>
                <a:cxnLst/>
                <a:rect l="l" t="t" r="r" b="b"/>
                <a:pathLst>
                  <a:path w="1094731" h="157520">
                    <a:moveTo>
                      <a:pt x="0" y="0"/>
                    </a:moveTo>
                    <a:lnTo>
                      <a:pt x="1094731" y="0"/>
                    </a:lnTo>
                    <a:lnTo>
                      <a:pt x="1094731" y="157520"/>
                    </a:lnTo>
                    <a:lnTo>
                      <a:pt x="0" y="157520"/>
                    </a:lnTo>
                    <a:close/>
                  </a:path>
                </a:pathLst>
              </a:custGeom>
              <a:solidFill>
                <a:srgbClr val="62A0E1"/>
              </a:solidFill>
            </p:spPr>
            <p:txBody>
              <a:bodyPr/>
              <a:lstStyle/>
              <a:p>
                <a:endParaRPr lang="en-US"/>
              </a:p>
            </p:txBody>
          </p:sp>
          <p:sp>
            <p:nvSpPr>
              <p:cNvPr id="12" name="TextBox 12"/>
              <p:cNvSpPr txBox="1"/>
              <p:nvPr/>
            </p:nvSpPr>
            <p:spPr>
              <a:xfrm>
                <a:off x="0" y="-57150"/>
                <a:ext cx="812800" cy="869950"/>
              </a:xfrm>
              <a:prstGeom prst="rect">
                <a:avLst/>
              </a:prstGeom>
            </p:spPr>
            <p:txBody>
              <a:bodyPr lIns="50800" tIns="50800" rIns="50800" bIns="50800" rtlCol="0" anchor="ctr"/>
              <a:lstStyle/>
              <a:p>
                <a:pPr algn="ctr">
                  <a:lnSpc>
                    <a:spcPts val="3220"/>
                  </a:lnSpc>
                </a:pPr>
                <a:endParaRPr/>
              </a:p>
            </p:txBody>
          </p:sp>
        </p:grpSp>
        <p:sp>
          <p:nvSpPr>
            <p:cNvPr id="16" name="TextBox 16"/>
            <p:cNvSpPr txBox="1"/>
            <p:nvPr/>
          </p:nvSpPr>
          <p:spPr>
            <a:xfrm>
              <a:off x="12447805" y="7947440"/>
              <a:ext cx="2477088" cy="371897"/>
            </a:xfrm>
            <a:prstGeom prst="rect">
              <a:avLst/>
            </a:prstGeom>
          </p:spPr>
          <p:txBody>
            <a:bodyPr wrap="square" lIns="0" tIns="0" rIns="0" bIns="0" rtlCol="0" anchor="t">
              <a:spAutoFit/>
            </a:bodyPr>
            <a:lstStyle/>
            <a:p>
              <a:pPr algn="ctr">
                <a:lnSpc>
                  <a:spcPts val="2940"/>
                </a:lnSpc>
                <a:spcBef>
                  <a:spcPct val="0"/>
                </a:spcBef>
              </a:pPr>
              <a:r>
                <a:rPr lang="en-US" sz="2800">
                  <a:solidFill>
                    <a:schemeClr val="bg1"/>
                  </a:solidFill>
                  <a:latin typeface="Noto Sans Bold"/>
                </a:rPr>
                <a:t>Nhóm 10</a:t>
              </a:r>
            </a:p>
          </p:txBody>
        </p:sp>
      </p:grpSp>
      <p:grpSp>
        <p:nvGrpSpPr>
          <p:cNvPr id="18" name="Group 18"/>
          <p:cNvGrpSpPr/>
          <p:nvPr/>
        </p:nvGrpSpPr>
        <p:grpSpPr>
          <a:xfrm rot="-386595">
            <a:off x="917227" y="2761057"/>
            <a:ext cx="1225515" cy="1225515"/>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42424"/>
            </a:solidFill>
          </p:spPr>
          <p:txBody>
            <a:bodyPr/>
            <a:lstStyle/>
            <a:p>
              <a:endParaRPr lang="en-US"/>
            </a:p>
          </p:txBody>
        </p:sp>
        <p:sp>
          <p:nvSpPr>
            <p:cNvPr id="20" name="TextBox 20"/>
            <p:cNvSpPr txBox="1"/>
            <p:nvPr/>
          </p:nvSpPr>
          <p:spPr>
            <a:xfrm>
              <a:off x="76200" y="38100"/>
              <a:ext cx="660400" cy="698500"/>
            </a:xfrm>
            <a:prstGeom prst="rect">
              <a:avLst/>
            </a:prstGeom>
          </p:spPr>
          <p:txBody>
            <a:bodyPr lIns="50800" tIns="50800" rIns="50800" bIns="50800" rtlCol="0" anchor="ctr"/>
            <a:lstStyle/>
            <a:p>
              <a:pPr algn="ctr">
                <a:lnSpc>
                  <a:spcPts val="2940"/>
                </a:lnSpc>
              </a:pPr>
              <a:endParaRPr/>
            </a:p>
          </p:txBody>
        </p:sp>
      </p:grpSp>
      <p:pic>
        <p:nvPicPr>
          <p:cNvPr id="8" name="Picture 8"/>
          <p:cNvPicPr>
            <a:picLocks noChangeAspect="1"/>
          </p:cNvPicPr>
          <p:nvPr/>
        </p:nvPicPr>
        <p:blipFill>
          <a:blip r:embed="rId3"/>
          <a:srcRect/>
          <a:stretch>
            <a:fillRect/>
          </a:stretch>
        </p:blipFill>
        <p:spPr>
          <a:xfrm>
            <a:off x="8458200" y="-1865711"/>
            <a:ext cx="6318942" cy="4960370"/>
          </a:xfrm>
          <a:prstGeom prst="rect">
            <a:avLst/>
          </a:prstGeom>
        </p:spPr>
      </p:pic>
      <p:sp>
        <p:nvSpPr>
          <p:cNvPr id="17" name="TextBox 16">
            <a:extLst>
              <a:ext uri="{FF2B5EF4-FFF2-40B4-BE49-F238E27FC236}">
                <a16:creationId xmlns:a16="http://schemas.microsoft.com/office/drawing/2014/main" id="{3503BF91-9E4A-4C6D-453D-54E60711803F}"/>
              </a:ext>
            </a:extLst>
          </p:cNvPr>
          <p:cNvSpPr txBox="1"/>
          <p:nvPr/>
        </p:nvSpPr>
        <p:spPr>
          <a:xfrm>
            <a:off x="10052772" y="4053021"/>
            <a:ext cx="7257825" cy="3139321"/>
          </a:xfrm>
          <a:prstGeom prst="rect">
            <a:avLst/>
          </a:prstGeom>
          <a:noFill/>
        </p:spPr>
        <p:txBody>
          <a:bodyPr wrap="square">
            <a:spAutoFit/>
          </a:bodyPr>
          <a:lstStyle/>
          <a:p>
            <a:pPr algn="ctr"/>
            <a:r>
              <a:rPr lang="en-US" sz="6600" b="1">
                <a:latin typeface="Arial" panose="020B0604020202020204" pitchFamily="34" charset="0"/>
                <a:cs typeface="Arial" panose="020B0604020202020204" pitchFamily="34" charset="0"/>
              </a:rPr>
              <a:t>CẢM ƠN THẦY VÀ CÁC BẠN ĐÃ LẮNG NGHE</a:t>
            </a:r>
          </a:p>
        </p:txBody>
      </p:sp>
      <p:grpSp>
        <p:nvGrpSpPr>
          <p:cNvPr id="13" name="Group 13">
            <a:extLst>
              <a:ext uri="{FF2B5EF4-FFF2-40B4-BE49-F238E27FC236}">
                <a16:creationId xmlns:a16="http://schemas.microsoft.com/office/drawing/2014/main" id="{27CFAA6E-0F14-36C8-CEA8-E6E7DE074C98}"/>
              </a:ext>
            </a:extLst>
          </p:cNvPr>
          <p:cNvGrpSpPr>
            <a:grpSpLocks noChangeAspect="1"/>
          </p:cNvGrpSpPr>
          <p:nvPr/>
        </p:nvGrpSpPr>
        <p:grpSpPr>
          <a:xfrm>
            <a:off x="626627" y="1387475"/>
            <a:ext cx="8742715" cy="8742680"/>
            <a:chOff x="0" y="0"/>
            <a:chExt cx="6350000" cy="6349975"/>
          </a:xfrm>
        </p:grpSpPr>
        <p:sp>
          <p:nvSpPr>
            <p:cNvPr id="14" name="Freeform 14">
              <a:extLst>
                <a:ext uri="{FF2B5EF4-FFF2-40B4-BE49-F238E27FC236}">
                  <a16:creationId xmlns:a16="http://schemas.microsoft.com/office/drawing/2014/main" id="{F7815CE0-9C10-7CF0-A5AA-02FE4B1120D5}"/>
                </a:ext>
              </a:extLst>
            </p:cNvPr>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rotWithShape="1">
              <a:blip r:embed="rId4"/>
              <a:stretch>
                <a:fillRect l="-24976" r="-28398" b="-2281"/>
              </a:stretch>
            </a:blipFill>
          </p:spPr>
          <p:txBody>
            <a:bodyPr/>
            <a:lstStyle/>
            <a:p>
              <a:endParaRPr lang="en-US"/>
            </a:p>
          </p:txBody>
        </p:sp>
      </p:grpSp>
    </p:spTree>
    <p:extLst>
      <p:ext uri="{BB962C8B-B14F-4D97-AF65-F5344CB8AC3E}">
        <p14:creationId xmlns:p14="http://schemas.microsoft.com/office/powerpoint/2010/main" val="14171279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51901" y="4291156"/>
            <a:ext cx="1301010" cy="1301010"/>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2A0E1"/>
            </a:solidFill>
          </p:spPr>
          <p:txBody>
            <a:bodyPr/>
            <a:lstStyle/>
            <a:p>
              <a:endParaRPr lang="en-US"/>
            </a:p>
          </p:txBody>
        </p:sp>
        <p:sp>
          <p:nvSpPr>
            <p:cNvPr id="4" name="TextBox 4"/>
            <p:cNvSpPr txBox="1"/>
            <p:nvPr/>
          </p:nvSpPr>
          <p:spPr>
            <a:xfrm>
              <a:off x="76200" y="-9525"/>
              <a:ext cx="660400" cy="746125"/>
            </a:xfrm>
            <a:prstGeom prst="rect">
              <a:avLst/>
            </a:prstGeom>
          </p:spPr>
          <p:txBody>
            <a:bodyPr lIns="50800" tIns="50800" rIns="50800" bIns="50800" rtlCol="0" anchor="ctr"/>
            <a:lstStyle/>
            <a:p>
              <a:pPr algn="ctr">
                <a:lnSpc>
                  <a:spcPts val="6020"/>
                </a:lnSpc>
              </a:pPr>
              <a:r>
                <a:rPr lang="en-US" sz="4300">
                  <a:solidFill>
                    <a:srgbClr val="000000"/>
                  </a:solidFill>
                  <a:latin typeface="Playfair Display Bold"/>
                </a:rPr>
                <a:t>10.</a:t>
              </a:r>
            </a:p>
          </p:txBody>
        </p:sp>
      </p:grpSp>
      <p:grpSp>
        <p:nvGrpSpPr>
          <p:cNvPr id="5" name="Group 5"/>
          <p:cNvGrpSpPr/>
          <p:nvPr/>
        </p:nvGrpSpPr>
        <p:grpSpPr>
          <a:xfrm>
            <a:off x="1751901" y="6090362"/>
            <a:ext cx="1301010" cy="1301010"/>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2A0E1"/>
            </a:solidFill>
          </p:spPr>
          <p:txBody>
            <a:bodyPr/>
            <a:lstStyle/>
            <a:p>
              <a:endParaRPr lang="en-US"/>
            </a:p>
          </p:txBody>
        </p:sp>
        <p:sp>
          <p:nvSpPr>
            <p:cNvPr id="7" name="TextBox 7"/>
            <p:cNvSpPr txBox="1"/>
            <p:nvPr/>
          </p:nvSpPr>
          <p:spPr>
            <a:xfrm>
              <a:off x="76200" y="-9525"/>
              <a:ext cx="660400" cy="746125"/>
            </a:xfrm>
            <a:prstGeom prst="rect">
              <a:avLst/>
            </a:prstGeom>
          </p:spPr>
          <p:txBody>
            <a:bodyPr lIns="50800" tIns="50800" rIns="50800" bIns="50800" rtlCol="0" anchor="ctr"/>
            <a:lstStyle/>
            <a:p>
              <a:pPr algn="ctr">
                <a:lnSpc>
                  <a:spcPts val="6020"/>
                </a:lnSpc>
              </a:pPr>
              <a:r>
                <a:rPr lang="en-US" sz="4300">
                  <a:solidFill>
                    <a:srgbClr val="000000"/>
                  </a:solidFill>
                  <a:latin typeface="Playfair Display Bold"/>
                </a:rPr>
                <a:t>11.</a:t>
              </a:r>
            </a:p>
          </p:txBody>
        </p:sp>
      </p:grpSp>
      <p:grpSp>
        <p:nvGrpSpPr>
          <p:cNvPr id="8" name="Group 8"/>
          <p:cNvGrpSpPr/>
          <p:nvPr/>
        </p:nvGrpSpPr>
        <p:grpSpPr>
          <a:xfrm>
            <a:off x="1756006" y="8117566"/>
            <a:ext cx="1301010" cy="1301010"/>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2A0E1"/>
            </a:solidFill>
          </p:spPr>
          <p:txBody>
            <a:bodyPr/>
            <a:lstStyle/>
            <a:p>
              <a:endParaRPr lang="en-US"/>
            </a:p>
          </p:txBody>
        </p:sp>
        <p:sp>
          <p:nvSpPr>
            <p:cNvPr id="10" name="TextBox 10"/>
            <p:cNvSpPr txBox="1"/>
            <p:nvPr/>
          </p:nvSpPr>
          <p:spPr>
            <a:xfrm>
              <a:off x="76200" y="-9525"/>
              <a:ext cx="660400" cy="746125"/>
            </a:xfrm>
            <a:prstGeom prst="rect">
              <a:avLst/>
            </a:prstGeom>
          </p:spPr>
          <p:txBody>
            <a:bodyPr lIns="50800" tIns="50800" rIns="50800" bIns="50800" rtlCol="0" anchor="ctr"/>
            <a:lstStyle/>
            <a:p>
              <a:pPr algn="ctr">
                <a:lnSpc>
                  <a:spcPts val="6020"/>
                </a:lnSpc>
              </a:pPr>
              <a:r>
                <a:rPr lang="en-US" sz="4300">
                  <a:solidFill>
                    <a:srgbClr val="000000"/>
                  </a:solidFill>
                  <a:latin typeface="Playfair Display Bold"/>
                </a:rPr>
                <a:t>12.</a:t>
              </a:r>
            </a:p>
          </p:txBody>
        </p:sp>
      </p:grpSp>
      <p:grpSp>
        <p:nvGrpSpPr>
          <p:cNvPr id="11" name="Group 11"/>
          <p:cNvGrpSpPr/>
          <p:nvPr/>
        </p:nvGrpSpPr>
        <p:grpSpPr>
          <a:xfrm>
            <a:off x="2679001" y="4293531"/>
            <a:ext cx="516095" cy="516095"/>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42424"/>
            </a:solidFill>
          </p:spPr>
          <p:txBody>
            <a:bodyPr/>
            <a:lstStyle/>
            <a:p>
              <a:endParaRPr lang="en-US"/>
            </a:p>
          </p:txBody>
        </p:sp>
        <p:sp>
          <p:nvSpPr>
            <p:cNvPr id="13" name="TextBox 13"/>
            <p:cNvSpPr txBox="1"/>
            <p:nvPr/>
          </p:nvSpPr>
          <p:spPr>
            <a:xfrm>
              <a:off x="76200" y="19050"/>
              <a:ext cx="660400" cy="717550"/>
            </a:xfrm>
            <a:prstGeom prst="rect">
              <a:avLst/>
            </a:prstGeom>
          </p:spPr>
          <p:txBody>
            <a:bodyPr lIns="50800" tIns="50800" rIns="50800" bIns="50800" rtlCol="0" anchor="ctr"/>
            <a:lstStyle/>
            <a:p>
              <a:pPr algn="ctr">
                <a:lnSpc>
                  <a:spcPts val="3220"/>
                </a:lnSpc>
              </a:pPr>
              <a:endParaRPr/>
            </a:p>
          </p:txBody>
        </p:sp>
      </p:grpSp>
      <p:grpSp>
        <p:nvGrpSpPr>
          <p:cNvPr id="14" name="Group 14"/>
          <p:cNvGrpSpPr/>
          <p:nvPr/>
        </p:nvGrpSpPr>
        <p:grpSpPr>
          <a:xfrm>
            <a:off x="2671459" y="6092737"/>
            <a:ext cx="516095" cy="516095"/>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42424"/>
            </a:solidFill>
          </p:spPr>
          <p:txBody>
            <a:bodyPr/>
            <a:lstStyle/>
            <a:p>
              <a:endParaRPr lang="en-US"/>
            </a:p>
          </p:txBody>
        </p:sp>
        <p:sp>
          <p:nvSpPr>
            <p:cNvPr id="16" name="TextBox 16"/>
            <p:cNvSpPr txBox="1"/>
            <p:nvPr/>
          </p:nvSpPr>
          <p:spPr>
            <a:xfrm>
              <a:off x="76200" y="19050"/>
              <a:ext cx="660400" cy="717550"/>
            </a:xfrm>
            <a:prstGeom prst="rect">
              <a:avLst/>
            </a:prstGeom>
          </p:spPr>
          <p:txBody>
            <a:bodyPr lIns="50800" tIns="50800" rIns="50800" bIns="50800" rtlCol="0" anchor="ctr"/>
            <a:lstStyle/>
            <a:p>
              <a:pPr algn="ctr">
                <a:lnSpc>
                  <a:spcPts val="3220"/>
                </a:lnSpc>
              </a:pPr>
              <a:endParaRPr/>
            </a:p>
          </p:txBody>
        </p:sp>
      </p:grpSp>
      <p:grpSp>
        <p:nvGrpSpPr>
          <p:cNvPr id="17" name="Group 17"/>
          <p:cNvGrpSpPr/>
          <p:nvPr/>
        </p:nvGrpSpPr>
        <p:grpSpPr>
          <a:xfrm>
            <a:off x="2675565" y="8119941"/>
            <a:ext cx="516095" cy="516095"/>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42424"/>
            </a:solidFill>
          </p:spPr>
          <p:txBody>
            <a:bodyPr/>
            <a:lstStyle/>
            <a:p>
              <a:endParaRPr lang="en-US"/>
            </a:p>
          </p:txBody>
        </p:sp>
        <p:sp>
          <p:nvSpPr>
            <p:cNvPr id="19" name="TextBox 19"/>
            <p:cNvSpPr txBox="1"/>
            <p:nvPr/>
          </p:nvSpPr>
          <p:spPr>
            <a:xfrm>
              <a:off x="76200" y="19050"/>
              <a:ext cx="660400" cy="717550"/>
            </a:xfrm>
            <a:prstGeom prst="rect">
              <a:avLst/>
            </a:prstGeom>
          </p:spPr>
          <p:txBody>
            <a:bodyPr lIns="50800" tIns="50800" rIns="50800" bIns="50800" rtlCol="0" anchor="ctr"/>
            <a:lstStyle/>
            <a:p>
              <a:pPr algn="ctr">
                <a:lnSpc>
                  <a:spcPts val="3220"/>
                </a:lnSpc>
              </a:pPr>
              <a:endParaRPr/>
            </a:p>
          </p:txBody>
        </p:sp>
      </p:grpSp>
      <p:pic>
        <p:nvPicPr>
          <p:cNvPr id="21" name="Picture 21"/>
          <p:cNvPicPr>
            <a:picLocks noChangeAspect="1"/>
          </p:cNvPicPr>
          <p:nvPr/>
        </p:nvPicPr>
        <p:blipFill>
          <a:blip r:embed="rId2"/>
          <a:srcRect/>
          <a:stretch>
            <a:fillRect/>
          </a:stretch>
        </p:blipFill>
        <p:spPr>
          <a:xfrm>
            <a:off x="1337626" y="6095382"/>
            <a:ext cx="1981524" cy="1486143"/>
          </a:xfrm>
          <a:prstGeom prst="rect">
            <a:avLst/>
          </a:prstGeom>
        </p:spPr>
      </p:pic>
      <p:pic>
        <p:nvPicPr>
          <p:cNvPr id="22" name="Picture 22"/>
          <p:cNvPicPr>
            <a:picLocks noChangeAspect="1"/>
          </p:cNvPicPr>
          <p:nvPr/>
        </p:nvPicPr>
        <p:blipFill>
          <a:blip r:embed="rId2"/>
          <a:srcRect/>
          <a:stretch>
            <a:fillRect/>
          </a:stretch>
        </p:blipFill>
        <p:spPr>
          <a:xfrm>
            <a:off x="1478972" y="4232204"/>
            <a:ext cx="1981524" cy="1486143"/>
          </a:xfrm>
          <a:prstGeom prst="rect">
            <a:avLst/>
          </a:prstGeom>
        </p:spPr>
      </p:pic>
      <p:sp>
        <p:nvSpPr>
          <p:cNvPr id="26" name="TextBox 26"/>
          <p:cNvSpPr txBox="1"/>
          <p:nvPr/>
        </p:nvSpPr>
        <p:spPr>
          <a:xfrm>
            <a:off x="3360227" y="6246786"/>
            <a:ext cx="4400503" cy="371897"/>
          </a:xfrm>
          <a:prstGeom prst="rect">
            <a:avLst/>
          </a:prstGeom>
        </p:spPr>
        <p:txBody>
          <a:bodyPr wrap="square" lIns="0" tIns="0" rIns="0" bIns="0" rtlCol="0" anchor="t">
            <a:spAutoFit/>
          </a:bodyPr>
          <a:lstStyle/>
          <a:p>
            <a:pPr marL="0" lvl="0" indent="0" algn="l">
              <a:lnSpc>
                <a:spcPts val="2940"/>
              </a:lnSpc>
              <a:spcBef>
                <a:spcPct val="0"/>
              </a:spcBef>
            </a:pPr>
            <a:r>
              <a:rPr lang="en-US" sz="2800" b="1" u="none">
                <a:solidFill>
                  <a:srgbClr val="000000"/>
                </a:solidFill>
                <a:latin typeface="Lato"/>
              </a:rPr>
              <a:t>Estrogren Status</a:t>
            </a:r>
            <a:endParaRPr lang="en-US" sz="2800" b="1" u="none" dirty="0">
              <a:solidFill>
                <a:srgbClr val="000000"/>
              </a:solidFill>
              <a:latin typeface="Lato"/>
            </a:endParaRPr>
          </a:p>
        </p:txBody>
      </p:sp>
      <p:sp>
        <p:nvSpPr>
          <p:cNvPr id="28" name="TextBox 28"/>
          <p:cNvSpPr txBox="1"/>
          <p:nvPr/>
        </p:nvSpPr>
        <p:spPr>
          <a:xfrm>
            <a:off x="3359731" y="4414269"/>
            <a:ext cx="4737628" cy="371897"/>
          </a:xfrm>
          <a:prstGeom prst="rect">
            <a:avLst/>
          </a:prstGeom>
        </p:spPr>
        <p:txBody>
          <a:bodyPr wrap="square" lIns="0" tIns="0" rIns="0" bIns="0" rtlCol="0" anchor="t">
            <a:spAutoFit/>
          </a:bodyPr>
          <a:lstStyle/>
          <a:p>
            <a:pPr marL="0" lvl="0" indent="0">
              <a:lnSpc>
                <a:spcPts val="2940"/>
              </a:lnSpc>
              <a:spcBef>
                <a:spcPct val="0"/>
              </a:spcBef>
            </a:pPr>
            <a:r>
              <a:rPr lang="en-US" sz="2800" b="1" u="none">
                <a:solidFill>
                  <a:srgbClr val="000000"/>
                </a:solidFill>
                <a:latin typeface="Lato"/>
              </a:rPr>
              <a:t>Tumor Size</a:t>
            </a:r>
            <a:endParaRPr lang="en-US" sz="2800" b="1" u="none" dirty="0">
              <a:solidFill>
                <a:srgbClr val="000000"/>
              </a:solidFill>
              <a:latin typeface="Lato"/>
            </a:endParaRPr>
          </a:p>
        </p:txBody>
      </p:sp>
      <p:sp>
        <p:nvSpPr>
          <p:cNvPr id="29" name="TextBox 29"/>
          <p:cNvSpPr txBox="1"/>
          <p:nvPr/>
        </p:nvSpPr>
        <p:spPr>
          <a:xfrm>
            <a:off x="3302834" y="8083874"/>
            <a:ext cx="4495800" cy="371897"/>
          </a:xfrm>
          <a:prstGeom prst="rect">
            <a:avLst/>
          </a:prstGeom>
        </p:spPr>
        <p:txBody>
          <a:bodyPr wrap="square" lIns="0" tIns="0" rIns="0" bIns="0" rtlCol="0" anchor="t">
            <a:spAutoFit/>
          </a:bodyPr>
          <a:lstStyle/>
          <a:p>
            <a:pPr marL="0" lvl="0" indent="0" algn="l">
              <a:lnSpc>
                <a:spcPts val="2940"/>
              </a:lnSpc>
              <a:spcBef>
                <a:spcPct val="0"/>
              </a:spcBef>
            </a:pPr>
            <a:r>
              <a:rPr lang="en-US" sz="2800" b="1" u="none">
                <a:solidFill>
                  <a:srgbClr val="000000"/>
                </a:solidFill>
                <a:latin typeface="Lato"/>
              </a:rPr>
              <a:t>Progesterone Status</a:t>
            </a:r>
            <a:endParaRPr lang="en-US" sz="2800" b="1" u="none" dirty="0">
              <a:solidFill>
                <a:srgbClr val="000000"/>
              </a:solidFill>
              <a:latin typeface="Lato"/>
            </a:endParaRPr>
          </a:p>
        </p:txBody>
      </p:sp>
      <p:sp>
        <p:nvSpPr>
          <p:cNvPr id="25" name="TextBox 24">
            <a:extLst>
              <a:ext uri="{FF2B5EF4-FFF2-40B4-BE49-F238E27FC236}">
                <a16:creationId xmlns:a16="http://schemas.microsoft.com/office/drawing/2014/main" id="{6611768A-D056-D1AE-9D2E-EBAD29B0E0DC}"/>
              </a:ext>
            </a:extLst>
          </p:cNvPr>
          <p:cNvSpPr txBox="1"/>
          <p:nvPr/>
        </p:nvSpPr>
        <p:spPr>
          <a:xfrm>
            <a:off x="3273103" y="4888721"/>
            <a:ext cx="3136347" cy="371897"/>
          </a:xfrm>
          <a:prstGeom prst="rect">
            <a:avLst/>
          </a:prstGeom>
          <a:noFill/>
        </p:spPr>
        <p:txBody>
          <a:bodyPr wrap="square">
            <a:spAutoFit/>
          </a:bodyPr>
          <a:lstStyle/>
          <a:p>
            <a:r>
              <a:rPr lang="en-US">
                <a:solidFill>
                  <a:srgbClr val="000000"/>
                </a:solidFill>
                <a:latin typeface="Arial" panose="020B0604020202020204" pitchFamily="34" charset="0"/>
              </a:rPr>
              <a:t>Kích thước khối u.</a:t>
            </a:r>
            <a:endParaRPr lang="en-US" dirty="0"/>
          </a:p>
        </p:txBody>
      </p:sp>
      <p:sp>
        <p:nvSpPr>
          <p:cNvPr id="31" name="TextBox 30">
            <a:extLst>
              <a:ext uri="{FF2B5EF4-FFF2-40B4-BE49-F238E27FC236}">
                <a16:creationId xmlns:a16="http://schemas.microsoft.com/office/drawing/2014/main" id="{74F1ECDC-4CD2-19CD-5AF7-408ED91A3E10}"/>
              </a:ext>
            </a:extLst>
          </p:cNvPr>
          <p:cNvSpPr txBox="1"/>
          <p:nvPr/>
        </p:nvSpPr>
        <p:spPr>
          <a:xfrm>
            <a:off x="3302834" y="6734447"/>
            <a:ext cx="3394001" cy="369332"/>
          </a:xfrm>
          <a:prstGeom prst="rect">
            <a:avLst/>
          </a:prstGeom>
          <a:noFill/>
        </p:spPr>
        <p:txBody>
          <a:bodyPr wrap="square">
            <a:spAutoFit/>
          </a:bodyPr>
          <a:lstStyle/>
          <a:p>
            <a:r>
              <a:rPr lang="en-US" sz="1800" b="0" i="0" u="none" strike="noStrike">
                <a:solidFill>
                  <a:srgbClr val="000000"/>
                </a:solidFill>
                <a:effectLst/>
                <a:latin typeface="Arial" panose="020B0604020202020204" pitchFamily="34" charset="0"/>
              </a:rPr>
              <a:t>Trạng thái thụ thể estrogen.</a:t>
            </a:r>
            <a:endParaRPr lang="en-US" dirty="0"/>
          </a:p>
        </p:txBody>
      </p:sp>
      <p:sp>
        <p:nvSpPr>
          <p:cNvPr id="33" name="TextBox 32">
            <a:extLst>
              <a:ext uri="{FF2B5EF4-FFF2-40B4-BE49-F238E27FC236}">
                <a16:creationId xmlns:a16="http://schemas.microsoft.com/office/drawing/2014/main" id="{9C7DD872-5687-B622-4A0A-51345CAD0957}"/>
              </a:ext>
            </a:extLst>
          </p:cNvPr>
          <p:cNvSpPr txBox="1"/>
          <p:nvPr/>
        </p:nvSpPr>
        <p:spPr>
          <a:xfrm>
            <a:off x="3239745" y="8570260"/>
            <a:ext cx="3609490" cy="369332"/>
          </a:xfrm>
          <a:prstGeom prst="rect">
            <a:avLst/>
          </a:prstGeom>
          <a:noFill/>
        </p:spPr>
        <p:txBody>
          <a:bodyPr wrap="square">
            <a:spAutoFit/>
          </a:bodyPr>
          <a:lstStyle/>
          <a:p>
            <a:r>
              <a:rPr lang="en-US">
                <a:solidFill>
                  <a:srgbClr val="000000"/>
                </a:solidFill>
                <a:latin typeface="Arial" panose="020B0604020202020204" pitchFamily="34" charset="0"/>
              </a:rPr>
              <a:t>Trạng thái thụ thể Progesterone.</a:t>
            </a:r>
            <a:endParaRPr lang="en-US" dirty="0"/>
          </a:p>
        </p:txBody>
      </p:sp>
      <p:sp>
        <p:nvSpPr>
          <p:cNvPr id="27" name="TextBox 28">
            <a:extLst>
              <a:ext uri="{FF2B5EF4-FFF2-40B4-BE49-F238E27FC236}">
                <a16:creationId xmlns:a16="http://schemas.microsoft.com/office/drawing/2014/main" id="{B7B17354-8E6D-F8A3-5EA9-62362AC72CE5}"/>
              </a:ext>
            </a:extLst>
          </p:cNvPr>
          <p:cNvSpPr txBox="1"/>
          <p:nvPr/>
        </p:nvSpPr>
        <p:spPr>
          <a:xfrm>
            <a:off x="782174" y="1005149"/>
            <a:ext cx="8809361" cy="743793"/>
          </a:xfrm>
          <a:prstGeom prst="rect">
            <a:avLst/>
          </a:prstGeom>
        </p:spPr>
        <p:txBody>
          <a:bodyPr lIns="0" tIns="0" rIns="0" bIns="0" rtlCol="0" anchor="t">
            <a:spAutoFit/>
          </a:bodyPr>
          <a:lstStyle/>
          <a:p>
            <a:pPr lvl="0">
              <a:lnSpc>
                <a:spcPts val="5800"/>
              </a:lnSpc>
              <a:spcBef>
                <a:spcPct val="0"/>
              </a:spcBef>
            </a:pPr>
            <a:r>
              <a:rPr lang="en-US" sz="5000" b="1">
                <a:solidFill>
                  <a:srgbClr val="242424"/>
                </a:solidFill>
                <a:latin typeface="Noto Sans" panose="020B0502040504020204" pitchFamily="34" charset="0"/>
                <a:ea typeface="Noto Sans" panose="020B0502040504020204" pitchFamily="34" charset="0"/>
                <a:cs typeface="Noto Sans" panose="020B0502040504020204" pitchFamily="34" charset="0"/>
              </a:rPr>
              <a:t>1.1. Ung thư vú của SEER</a:t>
            </a:r>
            <a:endParaRPr lang="en-US" sz="5000" b="1" dirty="0">
              <a:solidFill>
                <a:srgbClr val="242424"/>
              </a:solidFill>
              <a:latin typeface="Noto Sans" panose="020B0502040504020204" pitchFamily="34" charset="0"/>
              <a:ea typeface="Noto Sans" panose="020B0502040504020204" pitchFamily="34" charset="0"/>
              <a:cs typeface="Noto Sans" panose="020B0502040504020204" pitchFamily="34" charset="0"/>
            </a:endParaRPr>
          </a:p>
        </p:txBody>
      </p:sp>
      <p:grpSp>
        <p:nvGrpSpPr>
          <p:cNvPr id="42" name="Group 8">
            <a:extLst>
              <a:ext uri="{FF2B5EF4-FFF2-40B4-BE49-F238E27FC236}">
                <a16:creationId xmlns:a16="http://schemas.microsoft.com/office/drawing/2014/main" id="{069E5D55-6CDB-3A61-2E93-3D8D07AA7EEF}"/>
              </a:ext>
            </a:extLst>
          </p:cNvPr>
          <p:cNvGrpSpPr/>
          <p:nvPr/>
        </p:nvGrpSpPr>
        <p:grpSpPr>
          <a:xfrm>
            <a:off x="9906000" y="7980841"/>
            <a:ext cx="1301010" cy="1301010"/>
            <a:chOff x="0" y="0"/>
            <a:chExt cx="812800" cy="812800"/>
          </a:xfrm>
        </p:grpSpPr>
        <p:sp>
          <p:nvSpPr>
            <p:cNvPr id="43" name="Freeform 9">
              <a:extLst>
                <a:ext uri="{FF2B5EF4-FFF2-40B4-BE49-F238E27FC236}">
                  <a16:creationId xmlns:a16="http://schemas.microsoft.com/office/drawing/2014/main" id="{4862E463-9249-36CF-CBB4-452063E045F5}"/>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2A0E1"/>
            </a:solidFill>
          </p:spPr>
          <p:txBody>
            <a:bodyPr/>
            <a:lstStyle/>
            <a:p>
              <a:endParaRPr lang="en-US"/>
            </a:p>
          </p:txBody>
        </p:sp>
        <p:sp>
          <p:nvSpPr>
            <p:cNvPr id="44" name="TextBox 10">
              <a:extLst>
                <a:ext uri="{FF2B5EF4-FFF2-40B4-BE49-F238E27FC236}">
                  <a16:creationId xmlns:a16="http://schemas.microsoft.com/office/drawing/2014/main" id="{89E49854-4804-17BC-8AD4-2A172D200C39}"/>
                </a:ext>
              </a:extLst>
            </p:cNvPr>
            <p:cNvSpPr txBox="1"/>
            <p:nvPr/>
          </p:nvSpPr>
          <p:spPr>
            <a:xfrm>
              <a:off x="76200" y="-9525"/>
              <a:ext cx="660400" cy="746125"/>
            </a:xfrm>
            <a:prstGeom prst="rect">
              <a:avLst/>
            </a:prstGeom>
          </p:spPr>
          <p:txBody>
            <a:bodyPr lIns="50800" tIns="50800" rIns="50800" bIns="50800" rtlCol="0" anchor="ctr"/>
            <a:lstStyle/>
            <a:p>
              <a:pPr algn="ctr">
                <a:lnSpc>
                  <a:spcPts val="6020"/>
                </a:lnSpc>
              </a:pPr>
              <a:r>
                <a:rPr lang="en-US" sz="4300">
                  <a:solidFill>
                    <a:srgbClr val="000000"/>
                  </a:solidFill>
                  <a:latin typeface="Playfair Display Bold"/>
                </a:rPr>
                <a:t>16.</a:t>
              </a:r>
            </a:p>
          </p:txBody>
        </p:sp>
      </p:grpSp>
      <p:grpSp>
        <p:nvGrpSpPr>
          <p:cNvPr id="45" name="Group 17">
            <a:extLst>
              <a:ext uri="{FF2B5EF4-FFF2-40B4-BE49-F238E27FC236}">
                <a16:creationId xmlns:a16="http://schemas.microsoft.com/office/drawing/2014/main" id="{0C95EF2A-0B67-D76B-9279-64DA17BCA942}"/>
              </a:ext>
            </a:extLst>
          </p:cNvPr>
          <p:cNvGrpSpPr/>
          <p:nvPr/>
        </p:nvGrpSpPr>
        <p:grpSpPr>
          <a:xfrm>
            <a:off x="10825559" y="7983216"/>
            <a:ext cx="516095" cy="516095"/>
            <a:chOff x="0" y="0"/>
            <a:chExt cx="812800" cy="812800"/>
          </a:xfrm>
        </p:grpSpPr>
        <p:sp>
          <p:nvSpPr>
            <p:cNvPr id="46" name="Freeform 18">
              <a:extLst>
                <a:ext uri="{FF2B5EF4-FFF2-40B4-BE49-F238E27FC236}">
                  <a16:creationId xmlns:a16="http://schemas.microsoft.com/office/drawing/2014/main" id="{535170C7-89E9-489F-3509-7DAB1F40181C}"/>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42424"/>
            </a:solidFill>
          </p:spPr>
          <p:txBody>
            <a:bodyPr/>
            <a:lstStyle/>
            <a:p>
              <a:endParaRPr lang="en-US"/>
            </a:p>
          </p:txBody>
        </p:sp>
        <p:sp>
          <p:nvSpPr>
            <p:cNvPr id="47" name="TextBox 19">
              <a:extLst>
                <a:ext uri="{FF2B5EF4-FFF2-40B4-BE49-F238E27FC236}">
                  <a16:creationId xmlns:a16="http://schemas.microsoft.com/office/drawing/2014/main" id="{6AB0C809-5A94-753D-9E51-34CA8A120FF4}"/>
                </a:ext>
              </a:extLst>
            </p:cNvPr>
            <p:cNvSpPr txBox="1"/>
            <p:nvPr/>
          </p:nvSpPr>
          <p:spPr>
            <a:xfrm>
              <a:off x="76200" y="19050"/>
              <a:ext cx="660400" cy="717550"/>
            </a:xfrm>
            <a:prstGeom prst="rect">
              <a:avLst/>
            </a:prstGeom>
          </p:spPr>
          <p:txBody>
            <a:bodyPr lIns="50800" tIns="50800" rIns="50800" bIns="50800" rtlCol="0" anchor="ctr"/>
            <a:lstStyle/>
            <a:p>
              <a:pPr algn="ctr">
                <a:lnSpc>
                  <a:spcPts val="3220"/>
                </a:lnSpc>
              </a:pPr>
              <a:endParaRPr/>
            </a:p>
          </p:txBody>
        </p:sp>
      </p:grpSp>
      <p:sp>
        <p:nvSpPr>
          <p:cNvPr id="48" name="TextBox 29">
            <a:extLst>
              <a:ext uri="{FF2B5EF4-FFF2-40B4-BE49-F238E27FC236}">
                <a16:creationId xmlns:a16="http://schemas.microsoft.com/office/drawing/2014/main" id="{1F12F12F-DE5F-6C48-9138-CDF389007FDA}"/>
              </a:ext>
            </a:extLst>
          </p:cNvPr>
          <p:cNvSpPr txBox="1"/>
          <p:nvPr/>
        </p:nvSpPr>
        <p:spPr>
          <a:xfrm>
            <a:off x="11447077" y="8080936"/>
            <a:ext cx="4495800" cy="371897"/>
          </a:xfrm>
          <a:prstGeom prst="rect">
            <a:avLst/>
          </a:prstGeom>
        </p:spPr>
        <p:txBody>
          <a:bodyPr wrap="square" lIns="0" tIns="0" rIns="0" bIns="0" rtlCol="0" anchor="t">
            <a:spAutoFit/>
          </a:bodyPr>
          <a:lstStyle/>
          <a:p>
            <a:pPr marL="0" lvl="0" indent="0" algn="l">
              <a:lnSpc>
                <a:spcPts val="2940"/>
              </a:lnSpc>
              <a:spcBef>
                <a:spcPct val="0"/>
              </a:spcBef>
            </a:pPr>
            <a:r>
              <a:rPr lang="en-US" sz="2800" b="1" u="none">
                <a:solidFill>
                  <a:srgbClr val="000000"/>
                </a:solidFill>
                <a:latin typeface="Lato"/>
              </a:rPr>
              <a:t>Status</a:t>
            </a:r>
            <a:endParaRPr lang="en-US" sz="2800" b="1" u="none" dirty="0">
              <a:solidFill>
                <a:srgbClr val="000000"/>
              </a:solidFill>
              <a:latin typeface="Lato"/>
            </a:endParaRPr>
          </a:p>
        </p:txBody>
      </p:sp>
      <p:sp>
        <p:nvSpPr>
          <p:cNvPr id="49" name="TextBox 48">
            <a:extLst>
              <a:ext uri="{FF2B5EF4-FFF2-40B4-BE49-F238E27FC236}">
                <a16:creationId xmlns:a16="http://schemas.microsoft.com/office/drawing/2014/main" id="{C54D3C52-58B2-9845-D7B7-CC7DCEEDCAB8}"/>
              </a:ext>
            </a:extLst>
          </p:cNvPr>
          <p:cNvSpPr txBox="1"/>
          <p:nvPr/>
        </p:nvSpPr>
        <p:spPr>
          <a:xfrm>
            <a:off x="11369459" y="8562738"/>
            <a:ext cx="3203064" cy="369332"/>
          </a:xfrm>
          <a:prstGeom prst="rect">
            <a:avLst/>
          </a:prstGeom>
          <a:noFill/>
        </p:spPr>
        <p:txBody>
          <a:bodyPr wrap="square">
            <a:spAutoFit/>
          </a:bodyPr>
          <a:lstStyle/>
          <a:p>
            <a:r>
              <a:rPr lang="en-US">
                <a:solidFill>
                  <a:srgbClr val="000000"/>
                </a:solidFill>
                <a:latin typeface="Arial" panose="020B0604020202020204" pitchFamily="34" charset="0"/>
              </a:rPr>
              <a:t>Trạng thái sống – chết</a:t>
            </a:r>
            <a:endParaRPr lang="en-US" dirty="0"/>
          </a:p>
        </p:txBody>
      </p:sp>
      <p:grpSp>
        <p:nvGrpSpPr>
          <p:cNvPr id="50" name="Group 2">
            <a:extLst>
              <a:ext uri="{FF2B5EF4-FFF2-40B4-BE49-F238E27FC236}">
                <a16:creationId xmlns:a16="http://schemas.microsoft.com/office/drawing/2014/main" id="{3CDEC26E-F348-2C86-47DB-1339CDDBEFBC}"/>
              </a:ext>
            </a:extLst>
          </p:cNvPr>
          <p:cNvGrpSpPr/>
          <p:nvPr/>
        </p:nvGrpSpPr>
        <p:grpSpPr>
          <a:xfrm>
            <a:off x="9898284" y="2436075"/>
            <a:ext cx="1301010" cy="1301010"/>
            <a:chOff x="0" y="0"/>
            <a:chExt cx="812800" cy="812800"/>
          </a:xfrm>
        </p:grpSpPr>
        <p:sp>
          <p:nvSpPr>
            <p:cNvPr id="51" name="Freeform 3">
              <a:extLst>
                <a:ext uri="{FF2B5EF4-FFF2-40B4-BE49-F238E27FC236}">
                  <a16:creationId xmlns:a16="http://schemas.microsoft.com/office/drawing/2014/main" id="{CF9729BE-29F4-8E6D-2F36-168331BFC6FE}"/>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2A0E1"/>
            </a:solidFill>
          </p:spPr>
          <p:txBody>
            <a:bodyPr/>
            <a:lstStyle/>
            <a:p>
              <a:endParaRPr lang="en-US"/>
            </a:p>
          </p:txBody>
        </p:sp>
        <p:sp>
          <p:nvSpPr>
            <p:cNvPr id="52" name="TextBox 4">
              <a:extLst>
                <a:ext uri="{FF2B5EF4-FFF2-40B4-BE49-F238E27FC236}">
                  <a16:creationId xmlns:a16="http://schemas.microsoft.com/office/drawing/2014/main" id="{20EBA364-DE77-ED71-35E1-C7360A1D6B01}"/>
                </a:ext>
              </a:extLst>
            </p:cNvPr>
            <p:cNvSpPr txBox="1"/>
            <p:nvPr/>
          </p:nvSpPr>
          <p:spPr>
            <a:xfrm>
              <a:off x="76200" y="-9525"/>
              <a:ext cx="660400" cy="746125"/>
            </a:xfrm>
            <a:prstGeom prst="rect">
              <a:avLst/>
            </a:prstGeom>
          </p:spPr>
          <p:txBody>
            <a:bodyPr lIns="50800" tIns="50800" rIns="50800" bIns="50800" rtlCol="0" anchor="ctr"/>
            <a:lstStyle/>
            <a:p>
              <a:pPr algn="ctr">
                <a:lnSpc>
                  <a:spcPts val="6020"/>
                </a:lnSpc>
              </a:pPr>
              <a:r>
                <a:rPr lang="en-US" sz="4300">
                  <a:solidFill>
                    <a:srgbClr val="000000"/>
                  </a:solidFill>
                  <a:latin typeface="Playfair Display Bold"/>
                </a:rPr>
                <a:t>13.</a:t>
              </a:r>
            </a:p>
          </p:txBody>
        </p:sp>
      </p:grpSp>
      <p:grpSp>
        <p:nvGrpSpPr>
          <p:cNvPr id="53" name="Group 5">
            <a:extLst>
              <a:ext uri="{FF2B5EF4-FFF2-40B4-BE49-F238E27FC236}">
                <a16:creationId xmlns:a16="http://schemas.microsoft.com/office/drawing/2014/main" id="{72D14AFE-0176-6EF4-B997-29BD67DC46DE}"/>
              </a:ext>
            </a:extLst>
          </p:cNvPr>
          <p:cNvGrpSpPr/>
          <p:nvPr/>
        </p:nvGrpSpPr>
        <p:grpSpPr>
          <a:xfrm>
            <a:off x="9898284" y="4220035"/>
            <a:ext cx="1301010" cy="1316257"/>
            <a:chOff x="0" y="-9525"/>
            <a:chExt cx="812800" cy="822325"/>
          </a:xfrm>
        </p:grpSpPr>
        <p:sp>
          <p:nvSpPr>
            <p:cNvPr id="54" name="Freeform 6">
              <a:extLst>
                <a:ext uri="{FF2B5EF4-FFF2-40B4-BE49-F238E27FC236}">
                  <a16:creationId xmlns:a16="http://schemas.microsoft.com/office/drawing/2014/main" id="{47979080-0249-D15B-DD78-812C5E890692}"/>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2A0E1"/>
            </a:solidFill>
          </p:spPr>
          <p:txBody>
            <a:bodyPr/>
            <a:lstStyle/>
            <a:p>
              <a:endParaRPr lang="en-US"/>
            </a:p>
          </p:txBody>
        </p:sp>
        <p:sp>
          <p:nvSpPr>
            <p:cNvPr id="55" name="TextBox 7">
              <a:extLst>
                <a:ext uri="{FF2B5EF4-FFF2-40B4-BE49-F238E27FC236}">
                  <a16:creationId xmlns:a16="http://schemas.microsoft.com/office/drawing/2014/main" id="{2481C481-C57E-6069-3B78-08165AE8B5AD}"/>
                </a:ext>
              </a:extLst>
            </p:cNvPr>
            <p:cNvSpPr txBox="1"/>
            <p:nvPr/>
          </p:nvSpPr>
          <p:spPr>
            <a:xfrm>
              <a:off x="76200" y="-9525"/>
              <a:ext cx="660400" cy="746125"/>
            </a:xfrm>
            <a:prstGeom prst="rect">
              <a:avLst/>
            </a:prstGeom>
          </p:spPr>
          <p:txBody>
            <a:bodyPr lIns="50800" tIns="50800" rIns="50800" bIns="50800" rtlCol="0" anchor="ctr"/>
            <a:lstStyle/>
            <a:p>
              <a:pPr algn="ctr">
                <a:lnSpc>
                  <a:spcPts val="6020"/>
                </a:lnSpc>
              </a:pPr>
              <a:r>
                <a:rPr lang="en-US" sz="4300">
                  <a:solidFill>
                    <a:srgbClr val="000000"/>
                  </a:solidFill>
                  <a:latin typeface="Playfair Display Bold"/>
                </a:rPr>
                <a:t>14.</a:t>
              </a:r>
            </a:p>
          </p:txBody>
        </p:sp>
      </p:grpSp>
      <p:grpSp>
        <p:nvGrpSpPr>
          <p:cNvPr id="56" name="Group 8">
            <a:extLst>
              <a:ext uri="{FF2B5EF4-FFF2-40B4-BE49-F238E27FC236}">
                <a16:creationId xmlns:a16="http://schemas.microsoft.com/office/drawing/2014/main" id="{FBBA6D92-F67A-3F69-BA2D-7DF82E4A7B17}"/>
              </a:ext>
            </a:extLst>
          </p:cNvPr>
          <p:cNvGrpSpPr/>
          <p:nvPr/>
        </p:nvGrpSpPr>
        <p:grpSpPr>
          <a:xfrm>
            <a:off x="9958315" y="6054684"/>
            <a:ext cx="1301010" cy="1301010"/>
            <a:chOff x="0" y="0"/>
            <a:chExt cx="812800" cy="812800"/>
          </a:xfrm>
        </p:grpSpPr>
        <p:sp>
          <p:nvSpPr>
            <p:cNvPr id="57" name="Freeform 9">
              <a:extLst>
                <a:ext uri="{FF2B5EF4-FFF2-40B4-BE49-F238E27FC236}">
                  <a16:creationId xmlns:a16="http://schemas.microsoft.com/office/drawing/2014/main" id="{7389DC7C-11A2-6383-80F0-99D29C97776F}"/>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2A0E1"/>
            </a:solidFill>
          </p:spPr>
          <p:txBody>
            <a:bodyPr/>
            <a:lstStyle/>
            <a:p>
              <a:endParaRPr lang="en-US"/>
            </a:p>
          </p:txBody>
        </p:sp>
        <p:sp>
          <p:nvSpPr>
            <p:cNvPr id="58" name="TextBox 10">
              <a:extLst>
                <a:ext uri="{FF2B5EF4-FFF2-40B4-BE49-F238E27FC236}">
                  <a16:creationId xmlns:a16="http://schemas.microsoft.com/office/drawing/2014/main" id="{0DE752D8-579F-0E33-A13B-8EA27A90828C}"/>
                </a:ext>
              </a:extLst>
            </p:cNvPr>
            <p:cNvSpPr txBox="1"/>
            <p:nvPr/>
          </p:nvSpPr>
          <p:spPr>
            <a:xfrm>
              <a:off x="76200" y="-9525"/>
              <a:ext cx="660400" cy="746125"/>
            </a:xfrm>
            <a:prstGeom prst="rect">
              <a:avLst/>
            </a:prstGeom>
          </p:spPr>
          <p:txBody>
            <a:bodyPr lIns="50800" tIns="50800" rIns="50800" bIns="50800" rtlCol="0" anchor="ctr"/>
            <a:lstStyle/>
            <a:p>
              <a:pPr algn="ctr">
                <a:lnSpc>
                  <a:spcPts val="6020"/>
                </a:lnSpc>
              </a:pPr>
              <a:r>
                <a:rPr lang="en-US" sz="4300">
                  <a:solidFill>
                    <a:srgbClr val="000000"/>
                  </a:solidFill>
                  <a:latin typeface="Playfair Display Bold"/>
                </a:rPr>
                <a:t>15.</a:t>
              </a:r>
            </a:p>
          </p:txBody>
        </p:sp>
      </p:grpSp>
      <p:grpSp>
        <p:nvGrpSpPr>
          <p:cNvPr id="59" name="Group 11">
            <a:extLst>
              <a:ext uri="{FF2B5EF4-FFF2-40B4-BE49-F238E27FC236}">
                <a16:creationId xmlns:a16="http://schemas.microsoft.com/office/drawing/2014/main" id="{AF872676-784A-C596-4B73-23551E74B050}"/>
              </a:ext>
            </a:extLst>
          </p:cNvPr>
          <p:cNvGrpSpPr/>
          <p:nvPr/>
        </p:nvGrpSpPr>
        <p:grpSpPr>
          <a:xfrm>
            <a:off x="10825384" y="2438450"/>
            <a:ext cx="516095" cy="516095"/>
            <a:chOff x="0" y="0"/>
            <a:chExt cx="812800" cy="812800"/>
          </a:xfrm>
        </p:grpSpPr>
        <p:sp>
          <p:nvSpPr>
            <p:cNvPr id="60" name="Freeform 12">
              <a:extLst>
                <a:ext uri="{FF2B5EF4-FFF2-40B4-BE49-F238E27FC236}">
                  <a16:creationId xmlns:a16="http://schemas.microsoft.com/office/drawing/2014/main" id="{AA22B7FA-D76B-6A94-53AA-E51DDD291D62}"/>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42424"/>
            </a:solidFill>
          </p:spPr>
          <p:txBody>
            <a:bodyPr/>
            <a:lstStyle/>
            <a:p>
              <a:endParaRPr lang="en-US"/>
            </a:p>
          </p:txBody>
        </p:sp>
        <p:sp>
          <p:nvSpPr>
            <p:cNvPr id="61" name="TextBox 13">
              <a:extLst>
                <a:ext uri="{FF2B5EF4-FFF2-40B4-BE49-F238E27FC236}">
                  <a16:creationId xmlns:a16="http://schemas.microsoft.com/office/drawing/2014/main" id="{66555E2C-675D-6E5E-C118-3CD2A111D066}"/>
                </a:ext>
              </a:extLst>
            </p:cNvPr>
            <p:cNvSpPr txBox="1"/>
            <p:nvPr/>
          </p:nvSpPr>
          <p:spPr>
            <a:xfrm>
              <a:off x="76200" y="19050"/>
              <a:ext cx="660400" cy="717550"/>
            </a:xfrm>
            <a:prstGeom prst="rect">
              <a:avLst/>
            </a:prstGeom>
          </p:spPr>
          <p:txBody>
            <a:bodyPr lIns="50800" tIns="50800" rIns="50800" bIns="50800" rtlCol="0" anchor="ctr"/>
            <a:lstStyle/>
            <a:p>
              <a:pPr algn="ctr">
                <a:lnSpc>
                  <a:spcPts val="3220"/>
                </a:lnSpc>
              </a:pPr>
              <a:endParaRPr/>
            </a:p>
          </p:txBody>
        </p:sp>
      </p:grpSp>
      <p:grpSp>
        <p:nvGrpSpPr>
          <p:cNvPr id="62" name="Group 14">
            <a:extLst>
              <a:ext uri="{FF2B5EF4-FFF2-40B4-BE49-F238E27FC236}">
                <a16:creationId xmlns:a16="http://schemas.microsoft.com/office/drawing/2014/main" id="{0447205A-C0CC-A2EF-EF36-1420350CD1A8}"/>
              </a:ext>
            </a:extLst>
          </p:cNvPr>
          <p:cNvGrpSpPr/>
          <p:nvPr/>
        </p:nvGrpSpPr>
        <p:grpSpPr>
          <a:xfrm>
            <a:off x="10817842" y="4237656"/>
            <a:ext cx="516095" cy="516095"/>
            <a:chOff x="0" y="0"/>
            <a:chExt cx="812800" cy="812800"/>
          </a:xfrm>
        </p:grpSpPr>
        <p:sp>
          <p:nvSpPr>
            <p:cNvPr id="63" name="Freeform 15">
              <a:extLst>
                <a:ext uri="{FF2B5EF4-FFF2-40B4-BE49-F238E27FC236}">
                  <a16:creationId xmlns:a16="http://schemas.microsoft.com/office/drawing/2014/main" id="{089D38C4-C1E9-E091-E18A-F69E1055540F}"/>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42424"/>
            </a:solidFill>
          </p:spPr>
          <p:txBody>
            <a:bodyPr/>
            <a:lstStyle/>
            <a:p>
              <a:endParaRPr lang="en-US"/>
            </a:p>
          </p:txBody>
        </p:sp>
        <p:sp>
          <p:nvSpPr>
            <p:cNvPr id="3072" name="TextBox 16">
              <a:extLst>
                <a:ext uri="{FF2B5EF4-FFF2-40B4-BE49-F238E27FC236}">
                  <a16:creationId xmlns:a16="http://schemas.microsoft.com/office/drawing/2014/main" id="{39700EEA-49D6-65BB-6008-2D08AAC78344}"/>
                </a:ext>
              </a:extLst>
            </p:cNvPr>
            <p:cNvSpPr txBox="1"/>
            <p:nvPr/>
          </p:nvSpPr>
          <p:spPr>
            <a:xfrm>
              <a:off x="76200" y="19050"/>
              <a:ext cx="660400" cy="717550"/>
            </a:xfrm>
            <a:prstGeom prst="rect">
              <a:avLst/>
            </a:prstGeom>
          </p:spPr>
          <p:txBody>
            <a:bodyPr lIns="50800" tIns="50800" rIns="50800" bIns="50800" rtlCol="0" anchor="ctr"/>
            <a:lstStyle/>
            <a:p>
              <a:pPr algn="ctr">
                <a:lnSpc>
                  <a:spcPts val="3220"/>
                </a:lnSpc>
              </a:pPr>
              <a:endParaRPr/>
            </a:p>
          </p:txBody>
        </p:sp>
      </p:grpSp>
      <p:grpSp>
        <p:nvGrpSpPr>
          <p:cNvPr id="3073" name="Group 17">
            <a:extLst>
              <a:ext uri="{FF2B5EF4-FFF2-40B4-BE49-F238E27FC236}">
                <a16:creationId xmlns:a16="http://schemas.microsoft.com/office/drawing/2014/main" id="{90E8539D-5623-E085-0626-58AC10353E44}"/>
              </a:ext>
            </a:extLst>
          </p:cNvPr>
          <p:cNvGrpSpPr/>
          <p:nvPr/>
        </p:nvGrpSpPr>
        <p:grpSpPr>
          <a:xfrm>
            <a:off x="10877874" y="6057059"/>
            <a:ext cx="516095" cy="516095"/>
            <a:chOff x="0" y="0"/>
            <a:chExt cx="812800" cy="812800"/>
          </a:xfrm>
        </p:grpSpPr>
        <p:sp>
          <p:nvSpPr>
            <p:cNvPr id="3074" name="Freeform 18">
              <a:extLst>
                <a:ext uri="{FF2B5EF4-FFF2-40B4-BE49-F238E27FC236}">
                  <a16:creationId xmlns:a16="http://schemas.microsoft.com/office/drawing/2014/main" id="{384DBE37-5DE9-973D-D55D-4EFC1BA06010}"/>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42424"/>
            </a:solidFill>
          </p:spPr>
          <p:txBody>
            <a:bodyPr/>
            <a:lstStyle/>
            <a:p>
              <a:endParaRPr lang="en-US"/>
            </a:p>
          </p:txBody>
        </p:sp>
        <p:sp>
          <p:nvSpPr>
            <p:cNvPr id="3075" name="TextBox 19">
              <a:extLst>
                <a:ext uri="{FF2B5EF4-FFF2-40B4-BE49-F238E27FC236}">
                  <a16:creationId xmlns:a16="http://schemas.microsoft.com/office/drawing/2014/main" id="{37F04680-E469-C9F8-9D1C-CFD7576360A9}"/>
                </a:ext>
              </a:extLst>
            </p:cNvPr>
            <p:cNvSpPr txBox="1"/>
            <p:nvPr/>
          </p:nvSpPr>
          <p:spPr>
            <a:xfrm>
              <a:off x="76200" y="19050"/>
              <a:ext cx="660400" cy="717550"/>
            </a:xfrm>
            <a:prstGeom prst="rect">
              <a:avLst/>
            </a:prstGeom>
          </p:spPr>
          <p:txBody>
            <a:bodyPr lIns="50800" tIns="50800" rIns="50800" bIns="50800" rtlCol="0" anchor="ctr"/>
            <a:lstStyle/>
            <a:p>
              <a:pPr algn="ctr">
                <a:lnSpc>
                  <a:spcPts val="3220"/>
                </a:lnSpc>
              </a:pPr>
              <a:endParaRPr/>
            </a:p>
          </p:txBody>
        </p:sp>
      </p:grpSp>
      <p:pic>
        <p:nvPicPr>
          <p:cNvPr id="3076" name="Picture 20">
            <a:extLst>
              <a:ext uri="{FF2B5EF4-FFF2-40B4-BE49-F238E27FC236}">
                <a16:creationId xmlns:a16="http://schemas.microsoft.com/office/drawing/2014/main" id="{29315119-4D73-1639-806F-EF6B1328E9E3}"/>
              </a:ext>
            </a:extLst>
          </p:cNvPr>
          <p:cNvPicPr>
            <a:picLocks noChangeAspect="1"/>
          </p:cNvPicPr>
          <p:nvPr/>
        </p:nvPicPr>
        <p:blipFill>
          <a:blip r:embed="rId2"/>
          <a:srcRect/>
          <a:stretch>
            <a:fillRect/>
          </a:stretch>
        </p:blipFill>
        <p:spPr>
          <a:xfrm>
            <a:off x="1329490" y="8034277"/>
            <a:ext cx="1981524" cy="1486143"/>
          </a:xfrm>
          <a:prstGeom prst="rect">
            <a:avLst/>
          </a:prstGeom>
        </p:spPr>
      </p:pic>
      <p:pic>
        <p:nvPicPr>
          <p:cNvPr id="3077" name="Picture 21">
            <a:extLst>
              <a:ext uri="{FF2B5EF4-FFF2-40B4-BE49-F238E27FC236}">
                <a16:creationId xmlns:a16="http://schemas.microsoft.com/office/drawing/2014/main" id="{8F39B1D5-46C2-EF8C-3403-5A99171B466C}"/>
              </a:ext>
            </a:extLst>
          </p:cNvPr>
          <p:cNvPicPr>
            <a:picLocks noChangeAspect="1"/>
          </p:cNvPicPr>
          <p:nvPr/>
        </p:nvPicPr>
        <p:blipFill>
          <a:blip r:embed="rId2"/>
          <a:srcRect/>
          <a:stretch>
            <a:fillRect/>
          </a:stretch>
        </p:blipFill>
        <p:spPr>
          <a:xfrm>
            <a:off x="9591535" y="2301924"/>
            <a:ext cx="1981524" cy="1486143"/>
          </a:xfrm>
          <a:prstGeom prst="rect">
            <a:avLst/>
          </a:prstGeom>
        </p:spPr>
      </p:pic>
      <p:pic>
        <p:nvPicPr>
          <p:cNvPr id="3079" name="Picture 22">
            <a:extLst>
              <a:ext uri="{FF2B5EF4-FFF2-40B4-BE49-F238E27FC236}">
                <a16:creationId xmlns:a16="http://schemas.microsoft.com/office/drawing/2014/main" id="{6B7A8F80-D31A-FF3D-3EC7-31634E3AD11C}"/>
              </a:ext>
            </a:extLst>
          </p:cNvPr>
          <p:cNvPicPr>
            <a:picLocks noChangeAspect="1"/>
          </p:cNvPicPr>
          <p:nvPr/>
        </p:nvPicPr>
        <p:blipFill>
          <a:blip r:embed="rId2"/>
          <a:srcRect/>
          <a:stretch>
            <a:fillRect/>
          </a:stretch>
        </p:blipFill>
        <p:spPr>
          <a:xfrm>
            <a:off x="9521118" y="4128167"/>
            <a:ext cx="1981524" cy="1486143"/>
          </a:xfrm>
          <a:prstGeom prst="rect">
            <a:avLst/>
          </a:prstGeom>
        </p:spPr>
      </p:pic>
      <p:sp>
        <p:nvSpPr>
          <p:cNvPr id="3080" name="TextBox 26">
            <a:extLst>
              <a:ext uri="{FF2B5EF4-FFF2-40B4-BE49-F238E27FC236}">
                <a16:creationId xmlns:a16="http://schemas.microsoft.com/office/drawing/2014/main" id="{804EF4D1-BE80-93D7-3EF8-323549445E2F}"/>
              </a:ext>
            </a:extLst>
          </p:cNvPr>
          <p:cNvSpPr txBox="1"/>
          <p:nvPr/>
        </p:nvSpPr>
        <p:spPr>
          <a:xfrm>
            <a:off x="11417763" y="4307525"/>
            <a:ext cx="4400503" cy="371897"/>
          </a:xfrm>
          <a:prstGeom prst="rect">
            <a:avLst/>
          </a:prstGeom>
        </p:spPr>
        <p:txBody>
          <a:bodyPr wrap="square" lIns="0" tIns="0" rIns="0" bIns="0" rtlCol="0" anchor="t">
            <a:spAutoFit/>
          </a:bodyPr>
          <a:lstStyle/>
          <a:p>
            <a:pPr marL="0" lvl="0" indent="0" algn="l">
              <a:lnSpc>
                <a:spcPts val="2940"/>
              </a:lnSpc>
              <a:spcBef>
                <a:spcPct val="0"/>
              </a:spcBef>
            </a:pPr>
            <a:r>
              <a:rPr lang="en-US" sz="2800" b="1" u="none">
                <a:solidFill>
                  <a:srgbClr val="000000"/>
                </a:solidFill>
                <a:latin typeface="Lato"/>
              </a:rPr>
              <a:t>Reginol Node Positive</a:t>
            </a:r>
            <a:endParaRPr lang="en-US" sz="2800" b="1" u="none" dirty="0">
              <a:solidFill>
                <a:srgbClr val="000000"/>
              </a:solidFill>
              <a:latin typeface="Lato"/>
            </a:endParaRPr>
          </a:p>
        </p:txBody>
      </p:sp>
      <p:sp>
        <p:nvSpPr>
          <p:cNvPr id="3081" name="TextBox 28">
            <a:extLst>
              <a:ext uri="{FF2B5EF4-FFF2-40B4-BE49-F238E27FC236}">
                <a16:creationId xmlns:a16="http://schemas.microsoft.com/office/drawing/2014/main" id="{82FECA74-710D-86FC-0996-7FA77A7F6479}"/>
              </a:ext>
            </a:extLst>
          </p:cNvPr>
          <p:cNvSpPr txBox="1"/>
          <p:nvPr/>
        </p:nvSpPr>
        <p:spPr>
          <a:xfrm>
            <a:off x="11463102" y="2523614"/>
            <a:ext cx="4737628" cy="371897"/>
          </a:xfrm>
          <a:prstGeom prst="rect">
            <a:avLst/>
          </a:prstGeom>
        </p:spPr>
        <p:txBody>
          <a:bodyPr wrap="square" lIns="0" tIns="0" rIns="0" bIns="0" rtlCol="0" anchor="t">
            <a:spAutoFit/>
          </a:bodyPr>
          <a:lstStyle/>
          <a:p>
            <a:pPr marL="0" lvl="0" indent="0">
              <a:lnSpc>
                <a:spcPts val="2940"/>
              </a:lnSpc>
              <a:spcBef>
                <a:spcPct val="0"/>
              </a:spcBef>
            </a:pPr>
            <a:r>
              <a:rPr lang="en-US" sz="2800" b="1">
                <a:solidFill>
                  <a:srgbClr val="000000"/>
                </a:solidFill>
                <a:latin typeface="Lato"/>
              </a:rPr>
              <a:t>Regional Node Examined</a:t>
            </a:r>
            <a:endParaRPr lang="en-US" sz="2800" b="1" u="none" dirty="0">
              <a:solidFill>
                <a:srgbClr val="000000"/>
              </a:solidFill>
              <a:latin typeface="Lato"/>
            </a:endParaRPr>
          </a:p>
        </p:txBody>
      </p:sp>
      <p:sp>
        <p:nvSpPr>
          <p:cNvPr id="3082" name="TextBox 29">
            <a:extLst>
              <a:ext uri="{FF2B5EF4-FFF2-40B4-BE49-F238E27FC236}">
                <a16:creationId xmlns:a16="http://schemas.microsoft.com/office/drawing/2014/main" id="{A758CEDA-3124-9727-2EAD-29A41FC4D1B6}"/>
              </a:ext>
            </a:extLst>
          </p:cNvPr>
          <p:cNvSpPr txBox="1"/>
          <p:nvPr/>
        </p:nvSpPr>
        <p:spPr>
          <a:xfrm>
            <a:off x="11442353" y="6123655"/>
            <a:ext cx="4495800" cy="371897"/>
          </a:xfrm>
          <a:prstGeom prst="rect">
            <a:avLst/>
          </a:prstGeom>
        </p:spPr>
        <p:txBody>
          <a:bodyPr wrap="square" lIns="0" tIns="0" rIns="0" bIns="0" rtlCol="0" anchor="t">
            <a:spAutoFit/>
          </a:bodyPr>
          <a:lstStyle/>
          <a:p>
            <a:pPr marL="0" lvl="0" indent="0" algn="l">
              <a:lnSpc>
                <a:spcPts val="2940"/>
              </a:lnSpc>
              <a:spcBef>
                <a:spcPct val="0"/>
              </a:spcBef>
            </a:pPr>
            <a:r>
              <a:rPr lang="en-US" sz="2800" b="1" u="none">
                <a:solidFill>
                  <a:srgbClr val="000000"/>
                </a:solidFill>
                <a:latin typeface="Lato"/>
              </a:rPr>
              <a:t>Survival Months</a:t>
            </a:r>
            <a:endParaRPr lang="en-US" sz="2800" b="1" u="none" dirty="0">
              <a:solidFill>
                <a:srgbClr val="000000"/>
              </a:solidFill>
              <a:latin typeface="Lato"/>
            </a:endParaRPr>
          </a:p>
        </p:txBody>
      </p:sp>
      <p:sp>
        <p:nvSpPr>
          <p:cNvPr id="3083" name="TextBox 3082">
            <a:extLst>
              <a:ext uri="{FF2B5EF4-FFF2-40B4-BE49-F238E27FC236}">
                <a16:creationId xmlns:a16="http://schemas.microsoft.com/office/drawing/2014/main" id="{6820AABC-91D4-8E98-3AED-1EF459158E95}"/>
              </a:ext>
            </a:extLst>
          </p:cNvPr>
          <p:cNvSpPr txBox="1"/>
          <p:nvPr/>
        </p:nvSpPr>
        <p:spPr>
          <a:xfrm>
            <a:off x="11402817" y="2980994"/>
            <a:ext cx="3964527" cy="646331"/>
          </a:xfrm>
          <a:prstGeom prst="rect">
            <a:avLst/>
          </a:prstGeom>
          <a:noFill/>
        </p:spPr>
        <p:txBody>
          <a:bodyPr wrap="square">
            <a:spAutoFit/>
          </a:bodyPr>
          <a:lstStyle/>
          <a:p>
            <a:r>
              <a:rPr lang="en-US" sz="1800" b="0" i="0" u="none" strike="noStrike">
                <a:solidFill>
                  <a:srgbClr val="000000"/>
                </a:solidFill>
                <a:effectLst/>
                <a:latin typeface="Arial" panose="020B0604020202020204" pitchFamily="34" charset="0"/>
              </a:rPr>
              <a:t>Kiểm tra hạch vùng tùy thuộc vào giai đoạn và vị trí khối u.</a:t>
            </a:r>
            <a:endParaRPr lang="en-US" dirty="0"/>
          </a:p>
        </p:txBody>
      </p:sp>
      <p:sp>
        <p:nvSpPr>
          <p:cNvPr id="3085" name="TextBox 3084">
            <a:extLst>
              <a:ext uri="{FF2B5EF4-FFF2-40B4-BE49-F238E27FC236}">
                <a16:creationId xmlns:a16="http://schemas.microsoft.com/office/drawing/2014/main" id="{1C355DE8-D44C-3B17-DB0C-0F991B36BF00}"/>
              </a:ext>
            </a:extLst>
          </p:cNvPr>
          <p:cNvSpPr txBox="1"/>
          <p:nvPr/>
        </p:nvSpPr>
        <p:spPr>
          <a:xfrm>
            <a:off x="11341479" y="6636581"/>
            <a:ext cx="3203064" cy="369332"/>
          </a:xfrm>
          <a:prstGeom prst="rect">
            <a:avLst/>
          </a:prstGeom>
          <a:noFill/>
        </p:spPr>
        <p:txBody>
          <a:bodyPr wrap="square">
            <a:spAutoFit/>
          </a:bodyPr>
          <a:lstStyle/>
          <a:p>
            <a:r>
              <a:rPr lang="en-US">
                <a:solidFill>
                  <a:srgbClr val="000000"/>
                </a:solidFill>
                <a:latin typeface="Arial" panose="020B0604020202020204" pitchFamily="34" charset="0"/>
              </a:rPr>
              <a:t>Tháng sinh tồn.</a:t>
            </a:r>
            <a:endParaRPr lang="en-US" dirty="0"/>
          </a:p>
        </p:txBody>
      </p:sp>
      <p:grpSp>
        <p:nvGrpSpPr>
          <p:cNvPr id="3086" name="Group 8">
            <a:extLst>
              <a:ext uri="{FF2B5EF4-FFF2-40B4-BE49-F238E27FC236}">
                <a16:creationId xmlns:a16="http://schemas.microsoft.com/office/drawing/2014/main" id="{D94F84AF-ECD7-8D87-2C1C-12A93489CD71}"/>
              </a:ext>
            </a:extLst>
          </p:cNvPr>
          <p:cNvGrpSpPr/>
          <p:nvPr/>
        </p:nvGrpSpPr>
        <p:grpSpPr>
          <a:xfrm>
            <a:off x="1669747" y="2200437"/>
            <a:ext cx="1301010" cy="1301010"/>
            <a:chOff x="0" y="0"/>
            <a:chExt cx="812800" cy="812800"/>
          </a:xfrm>
        </p:grpSpPr>
        <p:sp>
          <p:nvSpPr>
            <p:cNvPr id="3087" name="Freeform 9">
              <a:extLst>
                <a:ext uri="{FF2B5EF4-FFF2-40B4-BE49-F238E27FC236}">
                  <a16:creationId xmlns:a16="http://schemas.microsoft.com/office/drawing/2014/main" id="{E2D62FC1-3177-BB9C-2D4B-3C4FF60D8976}"/>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2A0E1"/>
            </a:solidFill>
          </p:spPr>
          <p:txBody>
            <a:bodyPr/>
            <a:lstStyle/>
            <a:p>
              <a:endParaRPr lang="en-US"/>
            </a:p>
          </p:txBody>
        </p:sp>
        <p:sp>
          <p:nvSpPr>
            <p:cNvPr id="3088" name="TextBox 10">
              <a:extLst>
                <a:ext uri="{FF2B5EF4-FFF2-40B4-BE49-F238E27FC236}">
                  <a16:creationId xmlns:a16="http://schemas.microsoft.com/office/drawing/2014/main" id="{89F43E6F-8525-99F0-DF16-A0E6F9A4982F}"/>
                </a:ext>
              </a:extLst>
            </p:cNvPr>
            <p:cNvSpPr txBox="1"/>
            <p:nvPr/>
          </p:nvSpPr>
          <p:spPr>
            <a:xfrm>
              <a:off x="76200" y="-9525"/>
              <a:ext cx="660400" cy="746125"/>
            </a:xfrm>
            <a:prstGeom prst="rect">
              <a:avLst/>
            </a:prstGeom>
          </p:spPr>
          <p:txBody>
            <a:bodyPr lIns="50800" tIns="50800" rIns="50800" bIns="50800" rtlCol="0" anchor="ctr"/>
            <a:lstStyle/>
            <a:p>
              <a:pPr algn="ctr">
                <a:lnSpc>
                  <a:spcPts val="6020"/>
                </a:lnSpc>
              </a:pPr>
              <a:r>
                <a:rPr lang="en-US" sz="4300">
                  <a:solidFill>
                    <a:srgbClr val="000000"/>
                  </a:solidFill>
                  <a:latin typeface="Playfair Display Bold"/>
                </a:rPr>
                <a:t>9.</a:t>
              </a:r>
            </a:p>
          </p:txBody>
        </p:sp>
      </p:grpSp>
      <p:grpSp>
        <p:nvGrpSpPr>
          <p:cNvPr id="3089" name="Group 17">
            <a:extLst>
              <a:ext uri="{FF2B5EF4-FFF2-40B4-BE49-F238E27FC236}">
                <a16:creationId xmlns:a16="http://schemas.microsoft.com/office/drawing/2014/main" id="{637494D1-3111-7902-5A2D-FCA0AACA81C6}"/>
              </a:ext>
            </a:extLst>
          </p:cNvPr>
          <p:cNvGrpSpPr/>
          <p:nvPr/>
        </p:nvGrpSpPr>
        <p:grpSpPr>
          <a:xfrm>
            <a:off x="2557625" y="2194990"/>
            <a:ext cx="516095" cy="516095"/>
            <a:chOff x="0" y="0"/>
            <a:chExt cx="812800" cy="812800"/>
          </a:xfrm>
        </p:grpSpPr>
        <p:sp>
          <p:nvSpPr>
            <p:cNvPr id="3090" name="Freeform 18">
              <a:extLst>
                <a:ext uri="{FF2B5EF4-FFF2-40B4-BE49-F238E27FC236}">
                  <a16:creationId xmlns:a16="http://schemas.microsoft.com/office/drawing/2014/main" id="{2BED17DC-FA84-B222-D40E-51B191FAF917}"/>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42424"/>
            </a:solidFill>
          </p:spPr>
          <p:txBody>
            <a:bodyPr/>
            <a:lstStyle/>
            <a:p>
              <a:endParaRPr lang="en-US"/>
            </a:p>
          </p:txBody>
        </p:sp>
        <p:sp>
          <p:nvSpPr>
            <p:cNvPr id="3091" name="TextBox 19">
              <a:extLst>
                <a:ext uri="{FF2B5EF4-FFF2-40B4-BE49-F238E27FC236}">
                  <a16:creationId xmlns:a16="http://schemas.microsoft.com/office/drawing/2014/main" id="{D35061F9-8508-33DD-24C6-B6BEDEA12876}"/>
                </a:ext>
              </a:extLst>
            </p:cNvPr>
            <p:cNvSpPr txBox="1"/>
            <p:nvPr/>
          </p:nvSpPr>
          <p:spPr>
            <a:xfrm>
              <a:off x="76200" y="19050"/>
              <a:ext cx="660400" cy="717550"/>
            </a:xfrm>
            <a:prstGeom prst="rect">
              <a:avLst/>
            </a:prstGeom>
          </p:spPr>
          <p:txBody>
            <a:bodyPr lIns="50800" tIns="50800" rIns="50800" bIns="50800" rtlCol="0" anchor="ctr"/>
            <a:lstStyle/>
            <a:p>
              <a:pPr algn="ctr">
                <a:lnSpc>
                  <a:spcPts val="3220"/>
                </a:lnSpc>
              </a:pPr>
              <a:endParaRPr/>
            </a:p>
          </p:txBody>
        </p:sp>
      </p:grpSp>
      <p:sp>
        <p:nvSpPr>
          <p:cNvPr id="3092" name="TextBox 29">
            <a:extLst>
              <a:ext uri="{FF2B5EF4-FFF2-40B4-BE49-F238E27FC236}">
                <a16:creationId xmlns:a16="http://schemas.microsoft.com/office/drawing/2014/main" id="{DFDAC762-6CA2-4DF6-EFAD-B6C8401F5C09}"/>
              </a:ext>
            </a:extLst>
          </p:cNvPr>
          <p:cNvSpPr txBox="1"/>
          <p:nvPr/>
        </p:nvSpPr>
        <p:spPr>
          <a:xfrm>
            <a:off x="3185121" y="2241295"/>
            <a:ext cx="4495800" cy="371897"/>
          </a:xfrm>
          <a:prstGeom prst="rect">
            <a:avLst/>
          </a:prstGeom>
        </p:spPr>
        <p:txBody>
          <a:bodyPr wrap="square" lIns="0" tIns="0" rIns="0" bIns="0" rtlCol="0" anchor="t">
            <a:spAutoFit/>
          </a:bodyPr>
          <a:lstStyle/>
          <a:p>
            <a:pPr marL="0" lvl="0" indent="0" algn="l">
              <a:lnSpc>
                <a:spcPts val="2940"/>
              </a:lnSpc>
              <a:spcBef>
                <a:spcPct val="0"/>
              </a:spcBef>
            </a:pPr>
            <a:r>
              <a:rPr lang="en-US" sz="2800" b="1" u="none">
                <a:solidFill>
                  <a:srgbClr val="000000"/>
                </a:solidFill>
                <a:latin typeface="Lato"/>
              </a:rPr>
              <a:t>A Stage</a:t>
            </a:r>
            <a:endParaRPr lang="en-US" sz="2800" b="1" u="none" dirty="0">
              <a:solidFill>
                <a:srgbClr val="000000"/>
              </a:solidFill>
              <a:latin typeface="Lato"/>
            </a:endParaRPr>
          </a:p>
        </p:txBody>
      </p:sp>
      <p:sp>
        <p:nvSpPr>
          <p:cNvPr id="3093" name="TextBox 3092">
            <a:extLst>
              <a:ext uri="{FF2B5EF4-FFF2-40B4-BE49-F238E27FC236}">
                <a16:creationId xmlns:a16="http://schemas.microsoft.com/office/drawing/2014/main" id="{FF7D75D0-C22C-D2F9-F4C3-2367CE98C815}"/>
              </a:ext>
            </a:extLst>
          </p:cNvPr>
          <p:cNvSpPr txBox="1"/>
          <p:nvPr/>
        </p:nvSpPr>
        <p:spPr>
          <a:xfrm>
            <a:off x="3052911" y="2668581"/>
            <a:ext cx="3203064" cy="923330"/>
          </a:xfrm>
          <a:prstGeom prst="rect">
            <a:avLst/>
          </a:prstGeom>
          <a:noFill/>
        </p:spPr>
        <p:txBody>
          <a:bodyPr wrap="square">
            <a:spAutoFit/>
          </a:bodyPr>
          <a:lstStyle/>
          <a:p>
            <a:r>
              <a:rPr lang="en-US">
                <a:solidFill>
                  <a:srgbClr val="000000"/>
                </a:solidFill>
                <a:latin typeface="Arial" panose="020B0604020202020204" pitchFamily="34" charset="0"/>
              </a:rPr>
              <a:t>Trạng thái hoạt động khối u (đã lan rộng hoặc đã lan đến các bộ phận của cơ thể ở xa.</a:t>
            </a:r>
            <a:endParaRPr lang="en-US" dirty="0"/>
          </a:p>
        </p:txBody>
      </p:sp>
      <p:pic>
        <p:nvPicPr>
          <p:cNvPr id="3111" name="Picture 20">
            <a:extLst>
              <a:ext uri="{FF2B5EF4-FFF2-40B4-BE49-F238E27FC236}">
                <a16:creationId xmlns:a16="http://schemas.microsoft.com/office/drawing/2014/main" id="{2E979D2C-80B0-E568-588D-BCE01C443DB6}"/>
              </a:ext>
            </a:extLst>
          </p:cNvPr>
          <p:cNvPicPr>
            <a:picLocks noChangeAspect="1"/>
          </p:cNvPicPr>
          <p:nvPr/>
        </p:nvPicPr>
        <p:blipFill>
          <a:blip r:embed="rId2"/>
          <a:srcRect/>
          <a:stretch>
            <a:fillRect/>
          </a:stretch>
        </p:blipFill>
        <p:spPr>
          <a:xfrm>
            <a:off x="9582243" y="5981949"/>
            <a:ext cx="1981524" cy="1486143"/>
          </a:xfrm>
          <a:prstGeom prst="rect">
            <a:avLst/>
          </a:prstGeom>
        </p:spPr>
      </p:pic>
      <p:pic>
        <p:nvPicPr>
          <p:cNvPr id="3112" name="Picture 22">
            <a:extLst>
              <a:ext uri="{FF2B5EF4-FFF2-40B4-BE49-F238E27FC236}">
                <a16:creationId xmlns:a16="http://schemas.microsoft.com/office/drawing/2014/main" id="{934439F7-440F-6FDA-3206-4CCBE5442876}"/>
              </a:ext>
            </a:extLst>
          </p:cNvPr>
          <p:cNvPicPr>
            <a:picLocks noChangeAspect="1"/>
          </p:cNvPicPr>
          <p:nvPr/>
        </p:nvPicPr>
        <p:blipFill>
          <a:blip r:embed="rId2"/>
          <a:srcRect/>
          <a:stretch>
            <a:fillRect/>
          </a:stretch>
        </p:blipFill>
        <p:spPr>
          <a:xfrm>
            <a:off x="9591535" y="7915602"/>
            <a:ext cx="1981524" cy="1486143"/>
          </a:xfrm>
          <a:prstGeom prst="rect">
            <a:avLst/>
          </a:prstGeom>
        </p:spPr>
      </p:pic>
      <p:pic>
        <p:nvPicPr>
          <p:cNvPr id="20" name="Picture 20"/>
          <p:cNvPicPr>
            <a:picLocks noChangeAspect="1"/>
          </p:cNvPicPr>
          <p:nvPr/>
        </p:nvPicPr>
        <p:blipFill>
          <a:blip r:embed="rId2"/>
          <a:srcRect/>
          <a:stretch>
            <a:fillRect/>
          </a:stretch>
        </p:blipFill>
        <p:spPr>
          <a:xfrm>
            <a:off x="1566863" y="2052852"/>
            <a:ext cx="1981524" cy="1486143"/>
          </a:xfrm>
          <a:prstGeom prst="rect">
            <a:avLst/>
          </a:prstGeom>
        </p:spPr>
      </p:pic>
    </p:spTree>
    <p:extLst>
      <p:ext uri="{BB962C8B-B14F-4D97-AF65-F5344CB8AC3E}">
        <p14:creationId xmlns:p14="http://schemas.microsoft.com/office/powerpoint/2010/main" val="106234253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barn(inVertical)">
                                      <p:cBhvr>
                                        <p:cTn id="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DEB979E1-9829-F311-FD8D-3CE597AFA192}"/>
              </a:ext>
            </a:extLst>
          </p:cNvPr>
          <p:cNvSpPr>
            <a:spLocks noGrp="1" noRot="1" noMove="1" noResize="1" noEditPoints="1" noAdjustHandles="1" noChangeArrowheads="1" noChangeShapeType="1"/>
          </p:cNvSpPr>
          <p:nvPr/>
        </p:nvSpPr>
        <p:spPr>
          <a:xfrm>
            <a:off x="-381000" y="-266701"/>
            <a:ext cx="19286702" cy="1083524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grpSp>
        <p:nvGrpSpPr>
          <p:cNvPr id="5" name="Group 5"/>
          <p:cNvGrpSpPr/>
          <p:nvPr/>
        </p:nvGrpSpPr>
        <p:grpSpPr>
          <a:xfrm rot="2700000">
            <a:off x="8088697" y="229912"/>
            <a:ext cx="9621592" cy="9621592"/>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2A0E1"/>
            </a:solidFill>
          </p:spPr>
          <p:txBody>
            <a:bodyPr/>
            <a:lstStyle/>
            <a:p>
              <a:endParaRPr lang="en-US"/>
            </a:p>
          </p:txBody>
        </p:sp>
        <p:sp>
          <p:nvSpPr>
            <p:cNvPr id="7" name="TextBox 7"/>
            <p:cNvSpPr txBox="1"/>
            <p:nvPr/>
          </p:nvSpPr>
          <p:spPr>
            <a:xfrm>
              <a:off x="76200" y="19050"/>
              <a:ext cx="660400" cy="717550"/>
            </a:xfrm>
            <a:prstGeom prst="rect">
              <a:avLst/>
            </a:prstGeom>
          </p:spPr>
          <p:txBody>
            <a:bodyPr lIns="50800" tIns="50800" rIns="50800" bIns="50800" rtlCol="0" anchor="ctr"/>
            <a:lstStyle/>
            <a:p>
              <a:pPr algn="ctr">
                <a:lnSpc>
                  <a:spcPts val="3220"/>
                </a:lnSpc>
              </a:pPr>
              <a:endParaRPr/>
            </a:p>
          </p:txBody>
        </p:sp>
      </p:grpSp>
      <p:grpSp>
        <p:nvGrpSpPr>
          <p:cNvPr id="11" name="Group 11"/>
          <p:cNvGrpSpPr/>
          <p:nvPr/>
        </p:nvGrpSpPr>
        <p:grpSpPr>
          <a:xfrm>
            <a:off x="8897921" y="782642"/>
            <a:ext cx="2021926" cy="2021926"/>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2A0E1"/>
            </a:solidFill>
          </p:spPr>
          <p:txBody>
            <a:bodyPr/>
            <a:lstStyle/>
            <a:p>
              <a:endParaRPr lang="en-US"/>
            </a:p>
          </p:txBody>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2940"/>
                </a:lnSpc>
              </a:pPr>
              <a:endParaRPr/>
            </a:p>
          </p:txBody>
        </p:sp>
      </p:grpSp>
      <p:grpSp>
        <p:nvGrpSpPr>
          <p:cNvPr id="14" name="Group 14"/>
          <p:cNvGrpSpPr/>
          <p:nvPr/>
        </p:nvGrpSpPr>
        <p:grpSpPr>
          <a:xfrm>
            <a:off x="10360039" y="860457"/>
            <a:ext cx="1119616" cy="1119616"/>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42424"/>
            </a:solidFill>
          </p:spPr>
          <p:txBody>
            <a:bodyPr/>
            <a:lstStyle/>
            <a:p>
              <a:endParaRPr lang="en-US"/>
            </a:p>
          </p:txBody>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2940"/>
                </a:lnSpc>
              </a:pPr>
              <a:endParaRPr/>
            </a:p>
          </p:txBody>
        </p:sp>
      </p:grpSp>
      <p:sp>
        <p:nvSpPr>
          <p:cNvPr id="17" name="TextBox 17"/>
          <p:cNvSpPr txBox="1"/>
          <p:nvPr/>
        </p:nvSpPr>
        <p:spPr>
          <a:xfrm>
            <a:off x="642913" y="2272733"/>
            <a:ext cx="8374473" cy="5963171"/>
          </a:xfrm>
          <a:prstGeom prst="rect">
            <a:avLst/>
          </a:prstGeom>
        </p:spPr>
        <p:txBody>
          <a:bodyPr wrap="square" lIns="0" tIns="0" rIns="0" bIns="0" rtlCol="0" anchor="t">
            <a:spAutoFit/>
          </a:bodyPr>
          <a:lstStyle/>
          <a:p>
            <a:pPr marL="0" lvl="0" indent="0" algn="l">
              <a:lnSpc>
                <a:spcPts val="9267"/>
              </a:lnSpc>
              <a:spcBef>
                <a:spcPct val="0"/>
              </a:spcBef>
            </a:pPr>
            <a:r>
              <a:rPr lang="en-US" sz="7988" b="1" u="none">
                <a:solidFill>
                  <a:schemeClr val="accent1">
                    <a:lumMod val="50000"/>
                  </a:schemeClr>
                </a:solidFill>
                <a:latin typeface="Arial" panose="020B0604020202020204" pitchFamily="34" charset="0"/>
                <a:cs typeface="Arial" panose="020B0604020202020204" pitchFamily="34" charset="0"/>
              </a:rPr>
              <a:t>1.2. </a:t>
            </a:r>
          </a:p>
          <a:p>
            <a:pPr lvl="0">
              <a:lnSpc>
                <a:spcPts val="9267"/>
              </a:lnSpc>
              <a:spcBef>
                <a:spcPct val="0"/>
              </a:spcBef>
            </a:pPr>
            <a:r>
              <a:rPr lang="en-US" sz="7988" b="1">
                <a:solidFill>
                  <a:schemeClr val="accent1">
                    <a:lumMod val="50000"/>
                  </a:schemeClr>
                </a:solidFill>
                <a:latin typeface="Arial" panose="020B0604020202020204" pitchFamily="34" charset="0"/>
                <a:cs typeface="Arial" panose="020B0604020202020204" pitchFamily="34" charset="0"/>
              </a:rPr>
              <a:t>BREAST CANCER WISCONSIN (Diagnostic)</a:t>
            </a:r>
            <a:endParaRPr lang="en-US" sz="7988" b="1" u="none">
              <a:solidFill>
                <a:schemeClr val="accent1">
                  <a:lumMod val="50000"/>
                </a:schemeClr>
              </a:solidFill>
              <a:latin typeface="Arial" panose="020B0604020202020204" pitchFamily="34" charset="0"/>
              <a:cs typeface="Arial" panose="020B0604020202020204" pitchFamily="34" charset="0"/>
            </a:endParaRPr>
          </a:p>
        </p:txBody>
      </p:sp>
      <p:pic>
        <p:nvPicPr>
          <p:cNvPr id="10" name="Picture 10"/>
          <p:cNvPicPr>
            <a:picLocks noChangeAspect="1"/>
          </p:cNvPicPr>
          <p:nvPr/>
        </p:nvPicPr>
        <p:blipFill>
          <a:blip r:embed="rId2"/>
          <a:srcRect/>
          <a:stretch>
            <a:fillRect/>
          </a:stretch>
        </p:blipFill>
        <p:spPr>
          <a:xfrm rot="17346409">
            <a:off x="13313723" y="840477"/>
            <a:ext cx="2745651" cy="2830568"/>
          </a:xfrm>
          <a:prstGeom prst="rect">
            <a:avLst/>
          </a:prstGeom>
        </p:spPr>
      </p:pic>
      <p:sp>
        <p:nvSpPr>
          <p:cNvPr id="4" name="TextBox 3">
            <a:extLst>
              <a:ext uri="{FF2B5EF4-FFF2-40B4-BE49-F238E27FC236}">
                <a16:creationId xmlns:a16="http://schemas.microsoft.com/office/drawing/2014/main" id="{A33C4CC9-1348-00AC-1355-DF4DBC9E1AC7}"/>
              </a:ext>
            </a:extLst>
          </p:cNvPr>
          <p:cNvSpPr txBox="1"/>
          <p:nvPr/>
        </p:nvSpPr>
        <p:spPr>
          <a:xfrm>
            <a:off x="0" y="9486900"/>
            <a:ext cx="7848600" cy="369332"/>
          </a:xfrm>
          <a:prstGeom prst="rect">
            <a:avLst/>
          </a:prstGeom>
          <a:noFill/>
        </p:spPr>
        <p:txBody>
          <a:bodyPr wrap="square" rtlCol="0">
            <a:spAutoFit/>
          </a:bodyPr>
          <a:lstStyle/>
          <a:p>
            <a:r>
              <a:rPr lang="en-US"/>
              <a:t>Nguồn: </a:t>
            </a:r>
            <a:r>
              <a:rPr lang="en-US">
                <a:hlinkClick r:id="rId3"/>
              </a:rPr>
              <a:t>https://www.kaggle.com/datasets/uciml/breast-cancer-wisconsin-data</a:t>
            </a:r>
            <a:r>
              <a:rPr lang="en-US"/>
              <a:t> </a:t>
            </a:r>
          </a:p>
        </p:txBody>
      </p:sp>
      <p:pic>
        <p:nvPicPr>
          <p:cNvPr id="8" name="Picture 7">
            <a:extLst>
              <a:ext uri="{FF2B5EF4-FFF2-40B4-BE49-F238E27FC236}">
                <a16:creationId xmlns:a16="http://schemas.microsoft.com/office/drawing/2014/main" id="{48F0D970-BBA8-923F-23ED-630E0ABABE31}"/>
              </a:ext>
            </a:extLst>
          </p:cNvPr>
          <p:cNvPicPr>
            <a:picLocks noChangeAspect="1"/>
          </p:cNvPicPr>
          <p:nvPr/>
        </p:nvPicPr>
        <p:blipFill>
          <a:blip r:embed="rId4"/>
          <a:stretch>
            <a:fillRect/>
          </a:stretch>
        </p:blipFill>
        <p:spPr>
          <a:xfrm>
            <a:off x="8712256" y="2857050"/>
            <a:ext cx="8374473" cy="4862107"/>
          </a:xfrm>
          <a:prstGeom prst="rect">
            <a:avLst/>
          </a:prstGeom>
        </p:spPr>
      </p:pic>
    </p:spTree>
    <p:extLst>
      <p:ext uri="{BB962C8B-B14F-4D97-AF65-F5344CB8AC3E}">
        <p14:creationId xmlns:p14="http://schemas.microsoft.com/office/powerpoint/2010/main" val="237596994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52593" y="2641492"/>
            <a:ext cx="692243" cy="692243"/>
            <a:chOff x="0" y="0"/>
            <a:chExt cx="812800" cy="812800"/>
          </a:xfrm>
          <a:solidFill>
            <a:schemeClr val="tx2">
              <a:lumMod val="40000"/>
              <a:lumOff val="60000"/>
            </a:schemeClr>
          </a:solidFill>
        </p:grpSpPr>
        <p:sp>
          <p:nvSpPr>
            <p:cNvPr id="3" name="Freeform 3"/>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grpFill/>
          </p:spPr>
          <p:txBody>
            <a:bodyPr/>
            <a:lstStyle/>
            <a:p>
              <a:endParaRPr lang="en-US"/>
            </a:p>
          </p:txBody>
        </p:sp>
        <p:sp>
          <p:nvSpPr>
            <p:cNvPr id="4" name="TextBox 4"/>
            <p:cNvSpPr txBox="1"/>
            <p:nvPr/>
          </p:nvSpPr>
          <p:spPr>
            <a:xfrm>
              <a:off x="0" y="-38100"/>
              <a:ext cx="812800" cy="850900"/>
            </a:xfrm>
            <a:prstGeom prst="rect">
              <a:avLst/>
            </a:prstGeom>
            <a:solidFill>
              <a:srgbClr val="62A0E1"/>
            </a:solidFill>
          </p:spPr>
          <p:txBody>
            <a:bodyPr lIns="50800" tIns="50800" rIns="50800" bIns="50800" rtlCol="0" anchor="ctr"/>
            <a:lstStyle/>
            <a:p>
              <a:pPr marL="0" lvl="0" indent="0" algn="ctr">
                <a:lnSpc>
                  <a:spcPts val="2940"/>
                </a:lnSpc>
                <a:spcBef>
                  <a:spcPct val="0"/>
                </a:spcBef>
              </a:pPr>
              <a:endParaRPr lang="en-US" sz="2100" u="none">
                <a:solidFill>
                  <a:srgbClr val="242424"/>
                </a:solidFill>
                <a:latin typeface="Noto Sans Bold"/>
              </a:endParaRPr>
            </a:p>
          </p:txBody>
        </p:sp>
      </p:grpSp>
      <p:grpSp>
        <p:nvGrpSpPr>
          <p:cNvPr id="5" name="Group 5"/>
          <p:cNvGrpSpPr>
            <a:grpSpLocks/>
          </p:cNvGrpSpPr>
          <p:nvPr/>
        </p:nvGrpSpPr>
        <p:grpSpPr>
          <a:xfrm>
            <a:off x="452593" y="4755183"/>
            <a:ext cx="692243" cy="692243"/>
            <a:chOff x="0" y="0"/>
            <a:chExt cx="812800" cy="812800"/>
          </a:xfrm>
          <a:solidFill>
            <a:schemeClr val="tx2">
              <a:lumMod val="40000"/>
              <a:lumOff val="60000"/>
            </a:schemeClr>
          </a:solidFill>
        </p:grpSpPr>
        <p:sp>
          <p:nvSpPr>
            <p:cNvPr id="6" name="Freeform 6"/>
            <p:cNvSpPr>
              <a:spLocks/>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grpFill/>
          </p:spPr>
          <p:txBody>
            <a:bodyPr/>
            <a:lstStyle/>
            <a:p>
              <a:endParaRPr lang="en-US"/>
            </a:p>
          </p:txBody>
        </p:sp>
        <p:sp>
          <p:nvSpPr>
            <p:cNvPr id="7" name="TextBox 7"/>
            <p:cNvSpPr txBox="1">
              <a:spLocks/>
            </p:cNvSpPr>
            <p:nvPr/>
          </p:nvSpPr>
          <p:spPr>
            <a:xfrm>
              <a:off x="0" y="-38100"/>
              <a:ext cx="812800" cy="850900"/>
            </a:xfrm>
            <a:prstGeom prst="rect">
              <a:avLst/>
            </a:prstGeom>
            <a:solidFill>
              <a:srgbClr val="62A0E1"/>
            </a:solidFill>
          </p:spPr>
          <p:txBody>
            <a:bodyPr lIns="50800" tIns="50800" rIns="50800" bIns="50800" rtlCol="0" anchor="ctr"/>
            <a:lstStyle/>
            <a:p>
              <a:pPr marL="0" lvl="0" indent="0" algn="ctr">
                <a:lnSpc>
                  <a:spcPts val="2940"/>
                </a:lnSpc>
                <a:spcBef>
                  <a:spcPct val="0"/>
                </a:spcBef>
              </a:pPr>
              <a:endParaRPr lang="en-US" sz="2100">
                <a:solidFill>
                  <a:srgbClr val="242424"/>
                </a:solidFill>
                <a:latin typeface="Noto Sans Bold"/>
              </a:endParaRPr>
            </a:p>
          </p:txBody>
        </p:sp>
      </p:grpSp>
      <p:grpSp>
        <p:nvGrpSpPr>
          <p:cNvPr id="8" name="Group 8"/>
          <p:cNvGrpSpPr/>
          <p:nvPr/>
        </p:nvGrpSpPr>
        <p:grpSpPr>
          <a:xfrm>
            <a:off x="452593" y="7067736"/>
            <a:ext cx="692243" cy="692243"/>
            <a:chOff x="0" y="0"/>
            <a:chExt cx="812800" cy="812800"/>
          </a:xfrm>
          <a:solidFill>
            <a:schemeClr val="tx2">
              <a:lumMod val="40000"/>
              <a:lumOff val="60000"/>
            </a:schemeClr>
          </a:solidFill>
        </p:grpSpPr>
        <p:sp>
          <p:nvSpPr>
            <p:cNvPr id="9" name="Freeform 9"/>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grpFill/>
          </p:spPr>
          <p:txBody>
            <a:bodyPr/>
            <a:lstStyle/>
            <a:p>
              <a:endParaRPr lang="en-US"/>
            </a:p>
          </p:txBody>
        </p:sp>
        <p:sp>
          <p:nvSpPr>
            <p:cNvPr id="10" name="TextBox 10"/>
            <p:cNvSpPr txBox="1"/>
            <p:nvPr/>
          </p:nvSpPr>
          <p:spPr>
            <a:xfrm>
              <a:off x="0" y="-38100"/>
              <a:ext cx="812800" cy="850900"/>
            </a:xfrm>
            <a:prstGeom prst="rect">
              <a:avLst/>
            </a:prstGeom>
            <a:solidFill>
              <a:srgbClr val="62A0E1"/>
            </a:solidFill>
          </p:spPr>
          <p:txBody>
            <a:bodyPr lIns="50800" tIns="50800" rIns="50800" bIns="50800" rtlCol="0" anchor="ctr"/>
            <a:lstStyle/>
            <a:p>
              <a:pPr marL="0" lvl="0" indent="0" algn="ctr">
                <a:lnSpc>
                  <a:spcPts val="2940"/>
                </a:lnSpc>
                <a:spcBef>
                  <a:spcPct val="0"/>
                </a:spcBef>
              </a:pPr>
              <a:endParaRPr lang="en-US" sz="2100">
                <a:solidFill>
                  <a:srgbClr val="242424"/>
                </a:solidFill>
                <a:latin typeface="Noto Sans Bold"/>
              </a:endParaRPr>
            </a:p>
          </p:txBody>
        </p:sp>
      </p:grpSp>
      <p:grpSp>
        <p:nvGrpSpPr>
          <p:cNvPr id="11" name="Group 11"/>
          <p:cNvGrpSpPr/>
          <p:nvPr/>
        </p:nvGrpSpPr>
        <p:grpSpPr>
          <a:xfrm>
            <a:off x="1144836" y="2641492"/>
            <a:ext cx="266573" cy="692243"/>
            <a:chOff x="0" y="0"/>
            <a:chExt cx="312998" cy="812800"/>
          </a:xfrm>
        </p:grpSpPr>
        <p:sp>
          <p:nvSpPr>
            <p:cNvPr id="12" name="Freeform 12"/>
            <p:cNvSpPr/>
            <p:nvPr/>
          </p:nvSpPr>
          <p:spPr>
            <a:xfrm>
              <a:off x="0" y="0"/>
              <a:ext cx="312998" cy="812800"/>
            </a:xfrm>
            <a:custGeom>
              <a:avLst/>
              <a:gdLst/>
              <a:ahLst/>
              <a:cxnLst/>
              <a:rect l="l" t="t" r="r" b="b"/>
              <a:pathLst>
                <a:path w="312998" h="812800">
                  <a:moveTo>
                    <a:pt x="0" y="0"/>
                  </a:moveTo>
                  <a:lnTo>
                    <a:pt x="312998" y="0"/>
                  </a:lnTo>
                  <a:lnTo>
                    <a:pt x="312998" y="812800"/>
                  </a:lnTo>
                  <a:lnTo>
                    <a:pt x="0" y="812800"/>
                  </a:lnTo>
                  <a:close/>
                </a:path>
              </a:pathLst>
            </a:custGeom>
            <a:solidFill>
              <a:srgbClr val="242424"/>
            </a:solidFill>
          </p:spPr>
          <p:txBody>
            <a:bodyPr/>
            <a:lstStyle/>
            <a:p>
              <a:endParaRPr lang="en-US"/>
            </a:p>
          </p:txBody>
        </p:sp>
        <p:sp>
          <p:nvSpPr>
            <p:cNvPr id="13" name="TextBox 13"/>
            <p:cNvSpPr txBox="1"/>
            <p:nvPr/>
          </p:nvSpPr>
          <p:spPr>
            <a:xfrm>
              <a:off x="0" y="-38100"/>
              <a:ext cx="812800" cy="850900"/>
            </a:xfrm>
            <a:prstGeom prst="rect">
              <a:avLst/>
            </a:prstGeom>
          </p:spPr>
          <p:txBody>
            <a:bodyPr lIns="50800" tIns="50800" rIns="50800" bIns="50800" rtlCol="0" anchor="ctr"/>
            <a:lstStyle/>
            <a:p>
              <a:pPr marL="0" lvl="0" indent="0" algn="ctr">
                <a:lnSpc>
                  <a:spcPts val="2940"/>
                </a:lnSpc>
                <a:spcBef>
                  <a:spcPct val="0"/>
                </a:spcBef>
              </a:pPr>
              <a:endParaRPr/>
            </a:p>
          </p:txBody>
        </p:sp>
      </p:grpSp>
      <p:grpSp>
        <p:nvGrpSpPr>
          <p:cNvPr id="14" name="Group 14"/>
          <p:cNvGrpSpPr>
            <a:grpSpLocks/>
          </p:cNvGrpSpPr>
          <p:nvPr/>
        </p:nvGrpSpPr>
        <p:grpSpPr>
          <a:xfrm>
            <a:off x="1144836" y="4755183"/>
            <a:ext cx="266573" cy="692243"/>
            <a:chOff x="0" y="0"/>
            <a:chExt cx="312998" cy="812800"/>
          </a:xfrm>
        </p:grpSpPr>
        <p:sp>
          <p:nvSpPr>
            <p:cNvPr id="15" name="Freeform 15"/>
            <p:cNvSpPr>
              <a:spLocks/>
            </p:cNvSpPr>
            <p:nvPr/>
          </p:nvSpPr>
          <p:spPr>
            <a:xfrm>
              <a:off x="0" y="0"/>
              <a:ext cx="312998" cy="812800"/>
            </a:xfrm>
            <a:custGeom>
              <a:avLst/>
              <a:gdLst/>
              <a:ahLst/>
              <a:cxnLst/>
              <a:rect l="l" t="t" r="r" b="b"/>
              <a:pathLst>
                <a:path w="312998" h="812800">
                  <a:moveTo>
                    <a:pt x="0" y="0"/>
                  </a:moveTo>
                  <a:lnTo>
                    <a:pt x="312998" y="0"/>
                  </a:lnTo>
                  <a:lnTo>
                    <a:pt x="312998" y="812800"/>
                  </a:lnTo>
                  <a:lnTo>
                    <a:pt x="0" y="812800"/>
                  </a:lnTo>
                  <a:close/>
                </a:path>
              </a:pathLst>
            </a:custGeom>
            <a:solidFill>
              <a:srgbClr val="242424"/>
            </a:solidFill>
          </p:spPr>
          <p:txBody>
            <a:bodyPr/>
            <a:lstStyle/>
            <a:p>
              <a:endParaRPr lang="en-US"/>
            </a:p>
          </p:txBody>
        </p:sp>
        <p:sp>
          <p:nvSpPr>
            <p:cNvPr id="16" name="TextBox 16"/>
            <p:cNvSpPr txBox="1">
              <a:spLocks/>
            </p:cNvSpPr>
            <p:nvPr/>
          </p:nvSpPr>
          <p:spPr>
            <a:xfrm>
              <a:off x="0" y="-38100"/>
              <a:ext cx="812800" cy="850900"/>
            </a:xfrm>
            <a:prstGeom prst="rect">
              <a:avLst/>
            </a:prstGeom>
          </p:spPr>
          <p:txBody>
            <a:bodyPr lIns="50800" tIns="50800" rIns="50800" bIns="50800" rtlCol="0" anchor="ctr"/>
            <a:lstStyle/>
            <a:p>
              <a:pPr marL="0" lvl="0" indent="0" algn="ctr">
                <a:lnSpc>
                  <a:spcPts val="2940"/>
                </a:lnSpc>
                <a:spcBef>
                  <a:spcPct val="0"/>
                </a:spcBef>
              </a:pPr>
              <a:endParaRPr/>
            </a:p>
          </p:txBody>
        </p:sp>
      </p:grpSp>
      <p:grpSp>
        <p:nvGrpSpPr>
          <p:cNvPr id="17" name="Group 17"/>
          <p:cNvGrpSpPr/>
          <p:nvPr/>
        </p:nvGrpSpPr>
        <p:grpSpPr>
          <a:xfrm>
            <a:off x="1144836" y="7067736"/>
            <a:ext cx="266573" cy="692243"/>
            <a:chOff x="0" y="0"/>
            <a:chExt cx="312998" cy="812800"/>
          </a:xfrm>
        </p:grpSpPr>
        <p:sp>
          <p:nvSpPr>
            <p:cNvPr id="18" name="Freeform 18"/>
            <p:cNvSpPr/>
            <p:nvPr/>
          </p:nvSpPr>
          <p:spPr>
            <a:xfrm>
              <a:off x="0" y="0"/>
              <a:ext cx="312998" cy="812800"/>
            </a:xfrm>
            <a:custGeom>
              <a:avLst/>
              <a:gdLst/>
              <a:ahLst/>
              <a:cxnLst/>
              <a:rect l="l" t="t" r="r" b="b"/>
              <a:pathLst>
                <a:path w="312998" h="812800">
                  <a:moveTo>
                    <a:pt x="0" y="0"/>
                  </a:moveTo>
                  <a:lnTo>
                    <a:pt x="312998" y="0"/>
                  </a:lnTo>
                  <a:lnTo>
                    <a:pt x="312998" y="812800"/>
                  </a:lnTo>
                  <a:lnTo>
                    <a:pt x="0" y="812800"/>
                  </a:lnTo>
                  <a:close/>
                </a:path>
              </a:pathLst>
            </a:custGeom>
            <a:solidFill>
              <a:srgbClr val="242424"/>
            </a:solidFill>
          </p:spPr>
          <p:txBody>
            <a:bodyPr/>
            <a:lstStyle/>
            <a:p>
              <a:endParaRPr lang="en-US"/>
            </a:p>
          </p:txBody>
        </p:sp>
        <p:sp>
          <p:nvSpPr>
            <p:cNvPr id="19" name="TextBox 19"/>
            <p:cNvSpPr txBox="1"/>
            <p:nvPr/>
          </p:nvSpPr>
          <p:spPr>
            <a:xfrm>
              <a:off x="0" y="-38100"/>
              <a:ext cx="812800" cy="850900"/>
            </a:xfrm>
            <a:prstGeom prst="rect">
              <a:avLst/>
            </a:prstGeom>
          </p:spPr>
          <p:txBody>
            <a:bodyPr lIns="50800" tIns="50800" rIns="50800" bIns="50800" rtlCol="0" anchor="ctr"/>
            <a:lstStyle/>
            <a:p>
              <a:pPr marL="0" lvl="0" indent="0" algn="ctr">
                <a:lnSpc>
                  <a:spcPts val="2940"/>
                </a:lnSpc>
                <a:spcBef>
                  <a:spcPct val="0"/>
                </a:spcBef>
              </a:pPr>
              <a:endParaRPr/>
            </a:p>
          </p:txBody>
        </p:sp>
      </p:grpSp>
      <p:grpSp>
        <p:nvGrpSpPr>
          <p:cNvPr id="20" name="Group 20"/>
          <p:cNvGrpSpPr/>
          <p:nvPr/>
        </p:nvGrpSpPr>
        <p:grpSpPr>
          <a:xfrm>
            <a:off x="2258001" y="7931928"/>
            <a:ext cx="1634560" cy="1634560"/>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6A6A6"/>
            </a:solidFill>
          </p:spPr>
          <p:txBody>
            <a:bodyPr/>
            <a:lstStyle/>
            <a:p>
              <a:endParaRPr lang="en-US"/>
            </a:p>
          </p:txBody>
        </p:sp>
        <p:sp>
          <p:nvSpPr>
            <p:cNvPr id="22" name="TextBox 22"/>
            <p:cNvSpPr txBox="1"/>
            <p:nvPr/>
          </p:nvSpPr>
          <p:spPr>
            <a:xfrm>
              <a:off x="76200" y="38100"/>
              <a:ext cx="660400" cy="698500"/>
            </a:xfrm>
            <a:prstGeom prst="rect">
              <a:avLst/>
            </a:prstGeom>
          </p:spPr>
          <p:txBody>
            <a:bodyPr lIns="50800" tIns="50800" rIns="50800" bIns="50800" rtlCol="0" anchor="ctr"/>
            <a:lstStyle/>
            <a:p>
              <a:pPr algn="ctr">
                <a:lnSpc>
                  <a:spcPts val="2940"/>
                </a:lnSpc>
              </a:pPr>
              <a:endParaRPr/>
            </a:p>
          </p:txBody>
        </p:sp>
      </p:grpSp>
      <p:pic>
        <p:nvPicPr>
          <p:cNvPr id="23" name="Picture 23"/>
          <p:cNvPicPr>
            <a:picLocks noChangeAspect="1"/>
          </p:cNvPicPr>
          <p:nvPr/>
        </p:nvPicPr>
        <p:blipFill>
          <a:blip r:embed="rId2"/>
          <a:srcRect/>
          <a:stretch>
            <a:fillRect/>
          </a:stretch>
        </p:blipFill>
        <p:spPr>
          <a:xfrm>
            <a:off x="1452834" y="8556169"/>
            <a:ext cx="1901763" cy="1991375"/>
          </a:xfrm>
          <a:prstGeom prst="rect">
            <a:avLst/>
          </a:prstGeom>
        </p:spPr>
      </p:pic>
      <p:grpSp>
        <p:nvGrpSpPr>
          <p:cNvPr id="25" name="Group 25"/>
          <p:cNvGrpSpPr/>
          <p:nvPr/>
        </p:nvGrpSpPr>
        <p:grpSpPr>
          <a:xfrm>
            <a:off x="-1475934" y="8206254"/>
            <a:ext cx="3484223" cy="3484223"/>
            <a:chOff x="0" y="0"/>
            <a:chExt cx="812800" cy="812800"/>
          </a:xfrm>
        </p:grpSpPr>
        <p:sp>
          <p:nvSpPr>
            <p:cNvPr id="26" name="Freeform 2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2A0E1"/>
            </a:solidFill>
          </p:spPr>
          <p:txBody>
            <a:bodyPr/>
            <a:lstStyle/>
            <a:p>
              <a:endParaRPr lang="en-US"/>
            </a:p>
          </p:txBody>
        </p:sp>
        <p:sp>
          <p:nvSpPr>
            <p:cNvPr id="27" name="TextBox 27"/>
            <p:cNvSpPr txBox="1"/>
            <p:nvPr/>
          </p:nvSpPr>
          <p:spPr>
            <a:xfrm>
              <a:off x="76200" y="38100"/>
              <a:ext cx="660400" cy="698500"/>
            </a:xfrm>
            <a:prstGeom prst="rect">
              <a:avLst/>
            </a:prstGeom>
          </p:spPr>
          <p:txBody>
            <a:bodyPr lIns="50800" tIns="50800" rIns="50800" bIns="50800" rtlCol="0" anchor="ctr"/>
            <a:lstStyle/>
            <a:p>
              <a:pPr algn="ctr">
                <a:lnSpc>
                  <a:spcPts val="2940"/>
                </a:lnSpc>
              </a:pPr>
              <a:endParaRPr/>
            </a:p>
          </p:txBody>
        </p:sp>
      </p:grpSp>
      <p:sp>
        <p:nvSpPr>
          <p:cNvPr id="28" name="TextBox 28"/>
          <p:cNvSpPr txBox="1"/>
          <p:nvPr/>
        </p:nvSpPr>
        <p:spPr>
          <a:xfrm>
            <a:off x="782174" y="1005149"/>
            <a:ext cx="13010026" cy="743793"/>
          </a:xfrm>
          <a:prstGeom prst="rect">
            <a:avLst/>
          </a:prstGeom>
        </p:spPr>
        <p:txBody>
          <a:bodyPr wrap="square" lIns="0" tIns="0" rIns="0" bIns="0" rtlCol="0" anchor="t">
            <a:spAutoFit/>
          </a:bodyPr>
          <a:lstStyle/>
          <a:p>
            <a:pPr marL="0" lvl="0" indent="0">
              <a:lnSpc>
                <a:spcPts val="5800"/>
              </a:lnSpc>
              <a:spcBef>
                <a:spcPct val="0"/>
              </a:spcBef>
            </a:pPr>
            <a:r>
              <a:rPr lang="en-US" sz="5000" b="1">
                <a:solidFill>
                  <a:srgbClr val="242424"/>
                </a:solidFill>
                <a:latin typeface="Noto Sans" panose="020B0502040504020204" pitchFamily="34" charset="0"/>
                <a:ea typeface="Noto Sans" panose="020B0502040504020204" pitchFamily="34" charset="0"/>
                <a:cs typeface="Noto Sans" panose="020B0502040504020204" pitchFamily="34" charset="0"/>
              </a:rPr>
              <a:t>1.2. Breast cancer Wisconsin (diagnostic)</a:t>
            </a:r>
            <a:endParaRPr lang="en-US" sz="5000" b="1" u="none" dirty="0">
              <a:solidFill>
                <a:srgbClr val="242424"/>
              </a:solidFill>
              <a:latin typeface="Noto Sans" panose="020B0502040504020204" pitchFamily="34" charset="0"/>
              <a:ea typeface="Noto Sans" panose="020B0502040504020204" pitchFamily="34" charset="0"/>
              <a:cs typeface="Noto Sans" panose="020B0502040504020204" pitchFamily="34" charset="0"/>
            </a:endParaRPr>
          </a:p>
        </p:txBody>
      </p:sp>
      <p:pic>
        <p:nvPicPr>
          <p:cNvPr id="24" name="Picture 23">
            <a:extLst>
              <a:ext uri="{FF2B5EF4-FFF2-40B4-BE49-F238E27FC236}">
                <a16:creationId xmlns:a16="http://schemas.microsoft.com/office/drawing/2014/main" id="{6A033741-589E-666E-8841-94862AE1EA42}"/>
              </a:ext>
            </a:extLst>
          </p:cNvPr>
          <p:cNvPicPr>
            <a:picLocks noChangeAspect="1"/>
          </p:cNvPicPr>
          <p:nvPr/>
        </p:nvPicPr>
        <p:blipFill>
          <a:blip r:embed="rId3"/>
          <a:stretch>
            <a:fillRect/>
          </a:stretch>
        </p:blipFill>
        <p:spPr>
          <a:xfrm>
            <a:off x="8712256" y="2857050"/>
            <a:ext cx="8374473" cy="4862107"/>
          </a:xfrm>
          <a:prstGeom prst="rect">
            <a:avLst/>
          </a:prstGeom>
          <a:ln>
            <a:noFill/>
          </a:ln>
          <a:effectLst>
            <a:outerShdw blurRad="190500" algn="tl" rotWithShape="0">
              <a:srgbClr val="000000">
                <a:alpha val="70000"/>
              </a:srgbClr>
            </a:outerShdw>
          </a:effectLst>
        </p:spPr>
      </p:pic>
      <p:sp>
        <p:nvSpPr>
          <p:cNvPr id="29" name="TextBox 29">
            <a:extLst>
              <a:ext uri="{FF2B5EF4-FFF2-40B4-BE49-F238E27FC236}">
                <a16:creationId xmlns:a16="http://schemas.microsoft.com/office/drawing/2014/main" id="{9A2D48D6-F662-DC3C-4FC2-943828470793}"/>
              </a:ext>
            </a:extLst>
          </p:cNvPr>
          <p:cNvSpPr txBox="1"/>
          <p:nvPr/>
        </p:nvSpPr>
        <p:spPr>
          <a:xfrm>
            <a:off x="1641070" y="2024336"/>
            <a:ext cx="6754641" cy="2154436"/>
          </a:xfrm>
          <a:prstGeom prst="rect">
            <a:avLst/>
          </a:prstGeom>
        </p:spPr>
        <p:txBody>
          <a:bodyPr wrap="square" lIns="0" tIns="0" rIns="0" bIns="0" rtlCol="0" anchor="t">
            <a:spAutoFit/>
          </a:bodyPr>
          <a:lstStyle/>
          <a:p>
            <a:pPr lvl="0">
              <a:spcBef>
                <a:spcPct val="0"/>
              </a:spcBef>
            </a:pPr>
            <a:r>
              <a:rPr lang="vi-VN" sz="2800">
                <a:solidFill>
                  <a:srgbClr val="000000"/>
                </a:solidFill>
                <a:cs typeface="Arial" panose="020B0604020202020204" pitchFamily="34" charset="0"/>
              </a:rPr>
              <a:t>Đặc trưng được tính từ một hình ảnh số hóa của một lấy tế bào nhỏ (FNA) của một khối u vú. Chúng mô tả các đặc điểm của những nhân tế bào hiện diện trong hình ảnh.</a:t>
            </a:r>
            <a:endParaRPr lang="en-US" sz="2800" u="none">
              <a:solidFill>
                <a:srgbClr val="000000"/>
              </a:solidFill>
              <a:latin typeface="Arial" panose="020B0604020202020204" pitchFamily="34" charset="0"/>
              <a:cs typeface="Arial" panose="020B0604020202020204" pitchFamily="34" charset="0"/>
            </a:endParaRPr>
          </a:p>
        </p:txBody>
      </p:sp>
      <p:sp>
        <p:nvSpPr>
          <p:cNvPr id="33" name="TextBox 29">
            <a:extLst>
              <a:ext uri="{FF2B5EF4-FFF2-40B4-BE49-F238E27FC236}">
                <a16:creationId xmlns:a16="http://schemas.microsoft.com/office/drawing/2014/main" id="{D3EE1C35-2A58-8862-BB46-6636042DA585}"/>
              </a:ext>
            </a:extLst>
          </p:cNvPr>
          <p:cNvSpPr txBox="1"/>
          <p:nvPr/>
        </p:nvSpPr>
        <p:spPr>
          <a:xfrm>
            <a:off x="1673154" y="4355697"/>
            <a:ext cx="6754641" cy="2585323"/>
          </a:xfrm>
          <a:prstGeom prst="rect">
            <a:avLst/>
          </a:prstGeom>
        </p:spPr>
        <p:txBody>
          <a:bodyPr wrap="square" lIns="0" tIns="0" rIns="0" bIns="0" rtlCol="0" anchor="t">
            <a:spAutoFit/>
          </a:bodyPr>
          <a:lstStyle/>
          <a:p>
            <a:pPr lvl="0">
              <a:spcBef>
                <a:spcPct val="0"/>
              </a:spcBef>
            </a:pPr>
            <a:r>
              <a:rPr lang="vi-VN" sz="2800">
                <a:solidFill>
                  <a:srgbClr val="000000"/>
                </a:solidFill>
                <a:cs typeface="Arial" panose="020B0604020202020204" pitchFamily="34" charset="0"/>
              </a:rPr>
              <a:t>Không gian ba chiều được mô tả trong bài báo: [K. P. Bennett và O. L. Mangasarian: "Robust Linear Programming Discrimination of Two Linearly Inseparable Sets", Optimization Methods and Software 1, 1992, 23-34].</a:t>
            </a:r>
            <a:endParaRPr lang="en-US" sz="2800" u="none">
              <a:solidFill>
                <a:srgbClr val="000000"/>
              </a:solidFill>
              <a:latin typeface="Arial" panose="020B0604020202020204" pitchFamily="34" charset="0"/>
              <a:cs typeface="Arial" panose="020B0604020202020204" pitchFamily="34" charset="0"/>
            </a:endParaRPr>
          </a:p>
        </p:txBody>
      </p:sp>
      <p:sp>
        <p:nvSpPr>
          <p:cNvPr id="34" name="TextBox 30">
            <a:extLst>
              <a:ext uri="{FF2B5EF4-FFF2-40B4-BE49-F238E27FC236}">
                <a16:creationId xmlns:a16="http://schemas.microsoft.com/office/drawing/2014/main" id="{BC02C869-C186-42BA-4CB7-F23728004FE6}"/>
              </a:ext>
            </a:extLst>
          </p:cNvPr>
          <p:cNvSpPr txBox="1"/>
          <p:nvPr/>
        </p:nvSpPr>
        <p:spPr>
          <a:xfrm>
            <a:off x="1665583" y="7355928"/>
            <a:ext cx="6095646" cy="333168"/>
          </a:xfrm>
          <a:prstGeom prst="rect">
            <a:avLst/>
          </a:prstGeom>
        </p:spPr>
        <p:txBody>
          <a:bodyPr lIns="0" tIns="0" rIns="0" bIns="0" rtlCol="0" anchor="t">
            <a:spAutoFit/>
          </a:bodyPr>
          <a:lstStyle/>
          <a:p>
            <a:pPr marL="0" lvl="0" indent="0" algn="l">
              <a:lnSpc>
                <a:spcPts val="2520"/>
              </a:lnSpc>
              <a:spcBef>
                <a:spcPct val="0"/>
              </a:spcBef>
            </a:pPr>
            <a:r>
              <a:rPr lang="en-US" sz="2800" u="none">
                <a:solidFill>
                  <a:srgbClr val="000000"/>
                </a:solidFill>
                <a:latin typeface="Arial" panose="020B0604020202020204" pitchFamily="34" charset="0"/>
                <a:cs typeface="Arial" panose="020B0604020202020204" pitchFamily="34" charset="0"/>
              </a:rPr>
              <a:t>570 dòng x 32 cột</a:t>
            </a:r>
          </a:p>
        </p:txBody>
      </p:sp>
    </p:spTree>
    <p:extLst>
      <p:ext uri="{BB962C8B-B14F-4D97-AF65-F5344CB8AC3E}">
        <p14:creationId xmlns:p14="http://schemas.microsoft.com/office/powerpoint/2010/main" val="43824114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barn(inVertical)">
                                      <p:cBhvr>
                                        <p:cTn id="7" dur="500"/>
                                        <p:tgtEl>
                                          <p:spTgt spid="28"/>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arn(inVertical)">
                                      <p:cBhvr>
                                        <p:cTn id="12" dur="500"/>
                                        <p:tgtEl>
                                          <p:spTgt spid="2"/>
                                        </p:tgtEl>
                                      </p:cBhvr>
                                    </p:animEffect>
                                  </p:childTnLst>
                                </p:cTn>
                              </p:par>
                              <p:par>
                                <p:cTn id="13" presetID="16" presetClass="entr" presetSubtype="21"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barn(inVertical)">
                                      <p:cBhvr>
                                        <p:cTn id="15" dur="500"/>
                                        <p:tgtEl>
                                          <p:spTgt spid="5"/>
                                        </p:tgtEl>
                                      </p:cBhvr>
                                    </p:animEffect>
                                  </p:childTnLst>
                                </p:cTn>
                              </p:par>
                              <p:par>
                                <p:cTn id="16" presetID="16" presetClass="entr" presetSubtype="21" fill="hold"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barn(inVertical)">
                                      <p:cBhvr>
                                        <p:cTn id="18" dur="500"/>
                                        <p:tgtEl>
                                          <p:spTgt spid="8"/>
                                        </p:tgtEl>
                                      </p:cBhvr>
                                    </p:animEffect>
                                  </p:childTnLst>
                                </p:cTn>
                              </p:par>
                              <p:par>
                                <p:cTn id="19" presetID="16" presetClass="entr" presetSubtype="21"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barn(inVertical)">
                                      <p:cBhvr>
                                        <p:cTn id="21" dur="500"/>
                                        <p:tgtEl>
                                          <p:spTgt spid="11"/>
                                        </p:tgtEl>
                                      </p:cBhvr>
                                    </p:animEffect>
                                  </p:childTnLst>
                                </p:cTn>
                              </p:par>
                              <p:par>
                                <p:cTn id="22" presetID="16" presetClass="entr" presetSubtype="21" fill="hold" nodeType="with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barn(inVertical)">
                                      <p:cBhvr>
                                        <p:cTn id="24" dur="500"/>
                                        <p:tgtEl>
                                          <p:spTgt spid="14"/>
                                        </p:tgtEl>
                                      </p:cBhvr>
                                    </p:animEffect>
                                  </p:childTnLst>
                                </p:cTn>
                              </p:par>
                              <p:par>
                                <p:cTn id="25" presetID="16" presetClass="entr" presetSubtype="21"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barn(inVertical)">
                                      <p:cBhvr>
                                        <p:cTn id="27" dur="500"/>
                                        <p:tgtEl>
                                          <p:spTgt spid="17"/>
                                        </p:tgtEl>
                                      </p:cBhvr>
                                    </p:animEffect>
                                  </p:childTnLst>
                                </p:cTn>
                              </p:par>
                              <p:par>
                                <p:cTn id="28" presetID="16" presetClass="entr" presetSubtype="21" fill="hold" grpId="0" nodeType="withEffect">
                                  <p:stCondLst>
                                    <p:cond delay="0"/>
                                  </p:stCondLst>
                                  <p:childTnLst>
                                    <p:set>
                                      <p:cBhvr>
                                        <p:cTn id="29" dur="1" fill="hold">
                                          <p:stCondLst>
                                            <p:cond delay="0"/>
                                          </p:stCondLst>
                                        </p:cTn>
                                        <p:tgtEl>
                                          <p:spTgt spid="29"/>
                                        </p:tgtEl>
                                        <p:attrNameLst>
                                          <p:attrName>style.visibility</p:attrName>
                                        </p:attrNameLst>
                                      </p:cBhvr>
                                      <p:to>
                                        <p:strVal val="visible"/>
                                      </p:to>
                                    </p:set>
                                    <p:animEffect transition="in" filter="barn(inVertical)">
                                      <p:cBhvr>
                                        <p:cTn id="30" dur="500"/>
                                        <p:tgtEl>
                                          <p:spTgt spid="29"/>
                                        </p:tgtEl>
                                      </p:cBhvr>
                                    </p:animEffect>
                                  </p:childTnLst>
                                </p:cTn>
                              </p:par>
                              <p:par>
                                <p:cTn id="31" presetID="16" presetClass="entr" presetSubtype="21" fill="hold" grpId="0" nodeType="withEffect">
                                  <p:stCondLst>
                                    <p:cond delay="0"/>
                                  </p:stCondLst>
                                  <p:childTnLst>
                                    <p:set>
                                      <p:cBhvr>
                                        <p:cTn id="32" dur="1" fill="hold">
                                          <p:stCondLst>
                                            <p:cond delay="0"/>
                                          </p:stCondLst>
                                        </p:cTn>
                                        <p:tgtEl>
                                          <p:spTgt spid="33"/>
                                        </p:tgtEl>
                                        <p:attrNameLst>
                                          <p:attrName>style.visibility</p:attrName>
                                        </p:attrNameLst>
                                      </p:cBhvr>
                                      <p:to>
                                        <p:strVal val="visible"/>
                                      </p:to>
                                    </p:set>
                                    <p:animEffect transition="in" filter="barn(inVertical)">
                                      <p:cBhvr>
                                        <p:cTn id="33" dur="500"/>
                                        <p:tgtEl>
                                          <p:spTgt spid="33"/>
                                        </p:tgtEl>
                                      </p:cBhvr>
                                    </p:animEffect>
                                  </p:childTnLst>
                                </p:cTn>
                              </p:par>
                              <p:par>
                                <p:cTn id="34" presetID="16" presetClass="entr" presetSubtype="21" fill="hold" grpId="0" nodeType="withEffect">
                                  <p:stCondLst>
                                    <p:cond delay="0"/>
                                  </p:stCondLst>
                                  <p:childTnLst>
                                    <p:set>
                                      <p:cBhvr>
                                        <p:cTn id="35" dur="1" fill="hold">
                                          <p:stCondLst>
                                            <p:cond delay="0"/>
                                          </p:stCondLst>
                                        </p:cTn>
                                        <p:tgtEl>
                                          <p:spTgt spid="34"/>
                                        </p:tgtEl>
                                        <p:attrNameLst>
                                          <p:attrName>style.visibility</p:attrName>
                                        </p:attrNameLst>
                                      </p:cBhvr>
                                      <p:to>
                                        <p:strVal val="visible"/>
                                      </p:to>
                                    </p:set>
                                    <p:animEffect transition="in" filter="barn(inVertical)">
                                      <p:cBhvr>
                                        <p:cTn id="36"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9" grpId="0"/>
      <p:bldP spid="33" grpId="0"/>
      <p:bldP spid="34"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762</TotalTime>
  <Words>2395</Words>
  <Application>Microsoft Office PowerPoint</Application>
  <PresentationFormat>Custom</PresentationFormat>
  <Paragraphs>275</Paragraphs>
  <Slides>63</Slides>
  <Notes>10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63</vt:i4>
      </vt:variant>
    </vt:vector>
  </HeadingPairs>
  <TitlesOfParts>
    <vt:vector size="74" baseType="lpstr">
      <vt:lpstr>Calibri</vt:lpstr>
      <vt:lpstr>Playfair Display Bold</vt:lpstr>
      <vt:lpstr>Lato</vt:lpstr>
      <vt:lpstr>Times New Roman</vt:lpstr>
      <vt:lpstr>OpenSans</vt:lpstr>
      <vt:lpstr>Noto Sans</vt:lpstr>
      <vt:lpstr>Noto Sans Bold</vt:lpstr>
      <vt:lpstr>ArialMT</vt:lpstr>
      <vt:lpstr>Tahoma</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Bản sao của Gold and Grey Elevator pitch infographic</dc:title>
  <cp:lastModifiedBy>Gia Hân Huỳnh</cp:lastModifiedBy>
  <cp:revision>42</cp:revision>
  <dcterms:created xsi:type="dcterms:W3CDTF">2006-08-16T00:00:00Z</dcterms:created>
  <dcterms:modified xsi:type="dcterms:W3CDTF">2023-12-24T12:02:34Z</dcterms:modified>
  <dc:identifier>DAFwc4dw6ys</dc:identifier>
</cp:coreProperties>
</file>